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75" r:id="rId3"/>
    <p:sldId id="279" r:id="rId4"/>
    <p:sldId id="280" r:id="rId5"/>
    <p:sldId id="286" r:id="rId6"/>
    <p:sldId id="287" r:id="rId7"/>
    <p:sldId id="322" r:id="rId8"/>
    <p:sldId id="288" r:id="rId9"/>
    <p:sldId id="321" r:id="rId10"/>
    <p:sldId id="292" r:id="rId11"/>
    <p:sldId id="295" r:id="rId12"/>
    <p:sldId id="303" r:id="rId13"/>
    <p:sldId id="293" r:id="rId14"/>
    <p:sldId id="294" r:id="rId15"/>
    <p:sldId id="296" r:id="rId16"/>
    <p:sldId id="298" r:id="rId17"/>
    <p:sldId id="299" r:id="rId18"/>
    <p:sldId id="306" r:id="rId19"/>
    <p:sldId id="312" r:id="rId20"/>
    <p:sldId id="313" r:id="rId21"/>
    <p:sldId id="314" r:id="rId22"/>
    <p:sldId id="315" r:id="rId23"/>
    <p:sldId id="316" r:id="rId24"/>
    <p:sldId id="318" r:id="rId25"/>
    <p:sldId id="319" r:id="rId26"/>
    <p:sldId id="320" r:id="rId27"/>
    <p:sldId id="323" r:id="rId28"/>
    <p:sldId id="324" r:id="rId29"/>
    <p:sldId id="260" r:id="rId30"/>
  </p:sldIdLst>
  <p:sldSz cx="9144000" cy="5143500" type="screen16x9"/>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441">
          <p15:clr>
            <a:srgbClr val="A4A3A4"/>
          </p15:clr>
        </p15:guide>
        <p15:guide id="4" orient="horz" pos="2754">
          <p15:clr>
            <a:srgbClr val="A4A3A4"/>
          </p15:clr>
        </p15:guide>
        <p15:guide id="5">
          <p15:clr>
            <a:srgbClr val="A4A3A4"/>
          </p15:clr>
        </p15:guide>
        <p15:guide id="6" orient="horz">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E4001E"/>
    <a:srgbClr val="AD2830"/>
    <a:srgbClr val="242625"/>
    <a:srgbClr val="0D0B0C"/>
    <a:srgbClr val="2A2C2B"/>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77" autoAdjust="0"/>
    <p:restoredTop sz="94694" autoAdjust="0"/>
  </p:normalViewPr>
  <p:slideViewPr>
    <p:cSldViewPr>
      <p:cViewPr varScale="1">
        <p:scale>
          <a:sx n="151" d="100"/>
          <a:sy n="151" d="100"/>
        </p:scale>
        <p:origin x="414" y="132"/>
      </p:cViewPr>
      <p:guideLst>
        <p:guide orient="horz" pos="1620"/>
        <p:guide pos="2880"/>
        <p:guide orient="horz" pos="441"/>
        <p:guide orient="horz" pos="2754"/>
        <p:guide/>
        <p:guide orient="horz"/>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36"/>
    </p:cViewPr>
  </p:sorterViewPr>
  <p:notesViewPr>
    <p:cSldViewPr>
      <p:cViewPr varScale="1">
        <p:scale>
          <a:sx n="90" d="100"/>
          <a:sy n="90" d="100"/>
        </p:scale>
        <p:origin x="-33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US" sz="1000" dirty="0"/>
              <a:t>IOPS（</a:t>
            </a:r>
            <a:r>
              <a:rPr lang="zh-CN" altLang="en-US" sz="1000" dirty="0"/>
              <a:t>万）</a:t>
            </a:r>
            <a:endParaRPr lang="en-US" altLang="zh-CN" sz="1000" dirty="0"/>
          </a:p>
          <a:p>
            <a:pPr>
              <a:defRPr sz="1000"/>
            </a:pPr>
            <a:r>
              <a:rPr lang="zh-CN" altLang="en-US" sz="1000" dirty="0"/>
              <a:t>（</a:t>
            </a:r>
            <a:r>
              <a:rPr lang="en-US" altLang="zh-CN" sz="1000" b="1" i="0" u="none" strike="noStrike" baseline="0" dirty="0">
                <a:effectLst/>
              </a:rPr>
              <a:t>8K</a:t>
            </a:r>
            <a:r>
              <a:rPr lang="zh-CN" altLang="en-US" sz="1000" dirty="0"/>
              <a:t>）</a:t>
            </a:r>
            <a:endParaRPr lang="en-US" altLang="zh-CN" sz="1000" dirty="0"/>
          </a:p>
        </c:rich>
      </c:tx>
      <c:layout>
        <c:manualLayout>
          <c:xMode val="edge"/>
          <c:yMode val="edge"/>
          <c:x val="0.27438451979972389"/>
          <c:y val="0"/>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IOPS（万）（8K）</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0-A40D-4B42-B418-1FEDEFBCF8B0}"/>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1-A40D-4B42-B418-1FEDEFBCF8B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传统架构</c:v>
                </c:pt>
                <c:pt idx="1">
                  <c:v>基于HYGON®架构 </c:v>
                </c:pt>
              </c:strCache>
            </c:strRef>
          </c:cat>
          <c:val>
            <c:numRef>
              <c:f>Sheet1!$B$2:$B$3</c:f>
              <c:numCache>
                <c:formatCode>General</c:formatCode>
                <c:ptCount val="2"/>
                <c:pt idx="0">
                  <c:v>0.32</c:v>
                </c:pt>
                <c:pt idx="1">
                  <c:v>90</c:v>
                </c:pt>
              </c:numCache>
            </c:numRef>
          </c:val>
          <c:extLst>
            <c:ext xmlns:c16="http://schemas.microsoft.com/office/drawing/2014/chart" uri="{C3380CC4-5D6E-409C-BE32-E72D297353CC}">
              <c16:uniqueId val="{00000002-A40D-4B42-B418-1FEDEFBCF8B0}"/>
            </c:ext>
          </c:extLst>
        </c:ser>
        <c:dLbls>
          <c:dLblPos val="inEnd"/>
          <c:showLegendKey val="0"/>
          <c:showVal val="1"/>
          <c:showCatName val="0"/>
          <c:showSerName val="0"/>
          <c:showPercent val="0"/>
          <c:showBubbleSize val="0"/>
        </c:dLbls>
        <c:gapWidth val="65"/>
        <c:axId val="257295056"/>
        <c:axId val="257295616"/>
      </c:barChart>
      <c:catAx>
        <c:axId val="2572950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600" b="0" i="0" u="none" strike="noStrike" kern="1200" cap="all" baseline="0">
                <a:solidFill>
                  <a:schemeClr val="dk1">
                    <a:lumMod val="75000"/>
                    <a:lumOff val="25000"/>
                  </a:schemeClr>
                </a:solidFill>
                <a:latin typeface="+mn-lt"/>
                <a:ea typeface="+mn-ea"/>
                <a:cs typeface="+mn-cs"/>
              </a:defRPr>
            </a:pPr>
            <a:endParaRPr lang="zh-CN"/>
          </a:p>
        </c:txPr>
        <c:crossAx val="257295616"/>
        <c:crosses val="autoZero"/>
        <c:auto val="1"/>
        <c:lblAlgn val="ctr"/>
        <c:lblOffset val="100"/>
        <c:noMultiLvlLbl val="0"/>
      </c:catAx>
      <c:valAx>
        <c:axId val="25729561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5729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zh-CN" altLang="en-US" sz="1000" dirty="0"/>
              <a:t>吞吐量</a:t>
            </a:r>
            <a:r>
              <a:rPr lang="en-US" sz="1000" dirty="0"/>
              <a:t>（GB/S</a:t>
            </a:r>
            <a:r>
              <a:rPr lang="zh-CN" altLang="en-US" sz="1000" dirty="0"/>
              <a:t>）</a:t>
            </a:r>
            <a:endParaRPr lang="en-US" altLang="zh-CN" sz="1000" dirty="0"/>
          </a:p>
        </c:rich>
      </c:tx>
      <c:layout>
        <c:manualLayout>
          <c:xMode val="edge"/>
          <c:yMode val="edge"/>
          <c:x val="0.18170340850211533"/>
          <c:y val="0"/>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吞吐量（GB/S）</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0-60B5-489C-A581-42F9C8C7BE94}"/>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1-60B5-489C-A581-42F9C8C7BE9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传统架构</c:v>
                </c:pt>
                <c:pt idx="1">
                  <c:v>基于HYGON® 架构</c:v>
                </c:pt>
              </c:strCache>
            </c:strRef>
          </c:cat>
          <c:val>
            <c:numRef>
              <c:f>Sheet1!$B$2:$B$3</c:f>
              <c:numCache>
                <c:formatCode>General</c:formatCode>
                <c:ptCount val="2"/>
                <c:pt idx="0">
                  <c:v>0.7</c:v>
                </c:pt>
                <c:pt idx="1">
                  <c:v>12</c:v>
                </c:pt>
              </c:numCache>
            </c:numRef>
          </c:val>
          <c:extLst>
            <c:ext xmlns:c16="http://schemas.microsoft.com/office/drawing/2014/chart" uri="{C3380CC4-5D6E-409C-BE32-E72D297353CC}">
              <c16:uniqueId val="{00000002-60B5-489C-A581-42F9C8C7BE94}"/>
            </c:ext>
          </c:extLst>
        </c:ser>
        <c:dLbls>
          <c:dLblPos val="inEnd"/>
          <c:showLegendKey val="0"/>
          <c:showVal val="1"/>
          <c:showCatName val="0"/>
          <c:showSerName val="0"/>
          <c:showPercent val="0"/>
          <c:showBubbleSize val="0"/>
        </c:dLbls>
        <c:gapWidth val="65"/>
        <c:axId val="257297856"/>
        <c:axId val="257298416"/>
      </c:barChart>
      <c:catAx>
        <c:axId val="2572978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600" b="0" i="0" u="none" strike="noStrike" kern="1200" cap="all" baseline="0">
                <a:solidFill>
                  <a:schemeClr val="dk1">
                    <a:lumMod val="75000"/>
                    <a:lumOff val="25000"/>
                  </a:schemeClr>
                </a:solidFill>
                <a:latin typeface="+mn-lt"/>
                <a:ea typeface="+mn-ea"/>
                <a:cs typeface="+mn-cs"/>
              </a:defRPr>
            </a:pPr>
            <a:endParaRPr lang="zh-CN"/>
          </a:p>
        </c:txPr>
        <c:crossAx val="257298416"/>
        <c:crosses val="autoZero"/>
        <c:auto val="1"/>
        <c:lblAlgn val="ctr"/>
        <c:lblOffset val="100"/>
        <c:noMultiLvlLbl val="0"/>
      </c:catAx>
      <c:valAx>
        <c:axId val="25729841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57297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zh-CN" altLang="en-US" sz="1000" dirty="0"/>
              <a:t>存储成本性能比</a:t>
            </a:r>
            <a:endParaRPr lang="en-US" altLang="zh-CN" sz="1000" dirty="0"/>
          </a:p>
          <a:p>
            <a:pPr>
              <a:defRPr sz="1000"/>
            </a:pPr>
            <a:r>
              <a:rPr lang="en-US" sz="1000" dirty="0"/>
              <a:t>（RMB/IOPS</a:t>
            </a:r>
            <a:r>
              <a:rPr lang="zh-CN" altLang="en-US" sz="1000" dirty="0"/>
              <a:t>）</a:t>
            </a:r>
            <a:endParaRPr lang="en-US" altLang="zh-CN" sz="1000" dirty="0"/>
          </a:p>
        </c:rich>
      </c:tx>
      <c:layout>
        <c:manualLayout>
          <c:xMode val="edge"/>
          <c:yMode val="edge"/>
          <c:x val="0.18170340850211533"/>
          <c:y val="0"/>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吞吐量（GB/S）</c:v>
                </c:pt>
              </c:strCache>
            </c:strRef>
          </c:tx>
          <c:spPr>
            <a:solidFill>
              <a:schemeClr val="accent1">
                <a:alpha val="85000"/>
              </a:schemeClr>
            </a:solidFill>
            <a:ln w="9525" cap="flat" cmpd="sng" algn="ctr">
              <a:solidFill>
                <a:schemeClr val="lt1">
                  <a:alpha val="50000"/>
                </a:schemeClr>
              </a:solidFill>
              <a:round/>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0-46C7-4983-BFF5-18D5A610AB81}"/>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CN"/>
                </a:p>
              </c:txPr>
              <c:dLblPos val="inEnd"/>
              <c:showLegendKey val="0"/>
              <c:showVal val="1"/>
              <c:showCatName val="0"/>
              <c:showSerName val="0"/>
              <c:showPercent val="0"/>
              <c:showBubbleSize val="0"/>
              <c:extLst>
                <c:ext xmlns:c16="http://schemas.microsoft.com/office/drawing/2014/chart" uri="{C3380CC4-5D6E-409C-BE32-E72D297353CC}">
                  <c16:uniqueId val="{00000001-46C7-4983-BFF5-18D5A610AB81}"/>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传统架构</c:v>
                </c:pt>
                <c:pt idx="1">
                  <c:v>基于HYGON® 架构</c:v>
                </c:pt>
              </c:strCache>
            </c:strRef>
          </c:cat>
          <c:val>
            <c:numRef>
              <c:f>Sheet1!$B$2:$B$3</c:f>
              <c:numCache>
                <c:formatCode>General</c:formatCode>
                <c:ptCount val="2"/>
                <c:pt idx="0">
                  <c:v>72</c:v>
                </c:pt>
                <c:pt idx="1">
                  <c:v>2</c:v>
                </c:pt>
              </c:numCache>
            </c:numRef>
          </c:val>
          <c:extLst>
            <c:ext xmlns:c16="http://schemas.microsoft.com/office/drawing/2014/chart" uri="{C3380CC4-5D6E-409C-BE32-E72D297353CC}">
              <c16:uniqueId val="{00000002-46C7-4983-BFF5-18D5A610AB81}"/>
            </c:ext>
          </c:extLst>
        </c:ser>
        <c:dLbls>
          <c:dLblPos val="inEnd"/>
          <c:showLegendKey val="0"/>
          <c:showVal val="1"/>
          <c:showCatName val="0"/>
          <c:showSerName val="0"/>
          <c:showPercent val="0"/>
          <c:showBubbleSize val="0"/>
        </c:dLbls>
        <c:gapWidth val="65"/>
        <c:axId val="257300656"/>
        <c:axId val="257301216"/>
      </c:barChart>
      <c:catAx>
        <c:axId val="2573006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600" b="0" i="0" u="none" strike="noStrike" kern="1200" cap="all" baseline="0">
                <a:solidFill>
                  <a:schemeClr val="dk1">
                    <a:lumMod val="75000"/>
                    <a:lumOff val="25000"/>
                  </a:schemeClr>
                </a:solidFill>
                <a:latin typeface="+mn-lt"/>
                <a:ea typeface="+mn-ea"/>
                <a:cs typeface="+mn-cs"/>
              </a:defRPr>
            </a:pPr>
            <a:endParaRPr lang="zh-CN"/>
          </a:p>
        </c:txPr>
        <c:crossAx val="257301216"/>
        <c:crosses val="autoZero"/>
        <c:auto val="1"/>
        <c:lblAlgn val="ctr"/>
        <c:lblOffset val="100"/>
        <c:noMultiLvlLbl val="0"/>
      </c:catAx>
      <c:valAx>
        <c:axId val="25730121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57300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D9B825-7FC8-4975-9724-423C7EB2897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43BE0609-465A-4797-ABE4-0684546818B8}">
      <dgm:prSet phldrT="[文本]" custT="1"/>
      <dgm:spPr>
        <a:solidFill>
          <a:srgbClr val="C00000"/>
        </a:solidFill>
        <a:ln>
          <a:noFill/>
        </a:ln>
        <a:effectLst>
          <a:outerShdw blurRad="50800" dist="38100" dir="5400000" algn="t" rotWithShape="0">
            <a:prstClr val="black">
              <a:alpha val="40000"/>
            </a:prstClr>
          </a:outerShdw>
        </a:effectLst>
      </dgm:spPr>
      <dgm:t>
        <a:bodyPr/>
        <a:lstStyle/>
        <a:p>
          <a:r>
            <a:rPr lang="zh-CN" altLang="en-US" sz="1050" dirty="0">
              <a:solidFill>
                <a:schemeClr val="bg1"/>
              </a:solidFill>
              <a:latin typeface="微软雅黑" panose="020B0503020204020204" pitchFamily="34" charset="-122"/>
              <a:ea typeface="微软雅黑" panose="020B0503020204020204" pitchFamily="34" charset="-122"/>
            </a:rPr>
            <a:t>首款全国产方案</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异构加速服务器</a:t>
          </a:r>
        </a:p>
      </dgm:t>
    </dgm:pt>
    <dgm:pt modelId="{1733C884-F6C7-46D2-96C9-CAC05B63468E}" type="parTrans" cxnId="{56116791-D286-4406-81EF-2FEBC86FC765}">
      <dgm:prSet/>
      <dgm:spPr/>
      <dgm:t>
        <a:bodyPr/>
        <a:lstStyle/>
        <a:p>
          <a:endParaRPr lang="zh-CN" altLang="en-US">
            <a:latin typeface="微软雅黑" panose="020B0503020204020204" pitchFamily="34" charset="-122"/>
            <a:ea typeface="微软雅黑" panose="020B0503020204020204" pitchFamily="34" charset="-122"/>
          </a:endParaRPr>
        </a:p>
      </dgm:t>
    </dgm:pt>
    <dgm:pt modelId="{C288A9B3-C7F8-4C84-BDDE-0FC0F9724703}" type="sibTrans" cxnId="{56116791-D286-4406-81EF-2FEBC86FC765}">
      <dgm:prSet/>
      <dgm:spPr/>
      <dgm:t>
        <a:bodyPr/>
        <a:lstStyle/>
        <a:p>
          <a:endParaRPr lang="zh-CN" altLang="en-US">
            <a:latin typeface="微软雅黑" panose="020B0503020204020204" pitchFamily="34" charset="-122"/>
            <a:ea typeface="微软雅黑" panose="020B0503020204020204" pitchFamily="34" charset="-122"/>
          </a:endParaRPr>
        </a:p>
      </dgm:t>
    </dgm:pt>
    <dgm:pt modelId="{F1F1E5EE-350E-4D1A-B1B0-D17A637D8844}">
      <dgm:prSet phldrT="[文本]"/>
      <dgm:spPr>
        <a:solidFill>
          <a:srgbClr val="0070C0"/>
        </a:solidFill>
        <a:ln>
          <a:noFill/>
        </a:ln>
        <a:effectLst>
          <a:outerShdw blurRad="50800" dist="38100" dir="5400000" algn="t" rotWithShape="0">
            <a:prstClr val="black">
              <a:alpha val="40000"/>
            </a:prstClr>
          </a:outerShdw>
        </a:effectLst>
      </dgm:spPr>
      <dgm:t>
        <a:bodyPr/>
        <a:lstStyle/>
        <a:p>
          <a:r>
            <a:rPr lang="zh-CN" altLang="en-US" dirty="0">
              <a:latin typeface="微软雅黑" panose="020B0503020204020204" pitchFamily="34" charset="-122"/>
              <a:ea typeface="微软雅黑" panose="020B0503020204020204" pitchFamily="34" charset="-122"/>
            </a:rPr>
            <a:t>多处理器内核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超大内存带宽</a:t>
          </a:r>
          <a:endParaRPr lang="en-US" altLang="zh-CN" dirty="0">
            <a:latin typeface="微软雅黑" panose="020B0503020204020204" pitchFamily="34" charset="-122"/>
            <a:ea typeface="微软雅黑" panose="020B0503020204020204" pitchFamily="34" charset="-122"/>
          </a:endParaRPr>
        </a:p>
      </dgm:t>
    </dgm:pt>
    <dgm:pt modelId="{986CE881-FD2E-4C56-BD3F-0E4472AF6A03}" type="parTrans" cxnId="{FAAAC615-3BC7-4CD7-A769-3926DDDF2A01}">
      <dgm:prSet/>
      <dgm:spPr/>
      <dgm:t>
        <a:bodyPr/>
        <a:lstStyle/>
        <a:p>
          <a:endParaRPr lang="zh-CN" altLang="en-US">
            <a:latin typeface="微软雅黑" panose="020B0503020204020204" pitchFamily="34" charset="-122"/>
            <a:ea typeface="微软雅黑" panose="020B0503020204020204" pitchFamily="34" charset="-122"/>
          </a:endParaRPr>
        </a:p>
      </dgm:t>
    </dgm:pt>
    <dgm:pt modelId="{418E1651-44F3-4E29-9D65-4E60D26596BF}" type="sibTrans" cxnId="{FAAAC615-3BC7-4CD7-A769-3926DDDF2A01}">
      <dgm:prSet/>
      <dgm:spPr/>
      <dgm:t>
        <a:bodyPr/>
        <a:lstStyle/>
        <a:p>
          <a:endParaRPr lang="zh-CN" altLang="en-US">
            <a:latin typeface="微软雅黑" panose="020B0503020204020204" pitchFamily="34" charset="-122"/>
            <a:ea typeface="微软雅黑" panose="020B0503020204020204" pitchFamily="34" charset="-122"/>
          </a:endParaRPr>
        </a:p>
      </dgm:t>
    </dgm:pt>
    <dgm:pt modelId="{851FC97E-91D7-4E4C-919B-C8CD6E1ADADE}">
      <dgm:prSet phldrT="[文本]"/>
      <dgm:spPr>
        <a:solidFill>
          <a:srgbClr val="00B050"/>
        </a:solidFill>
        <a:ln>
          <a:noFill/>
        </a:ln>
        <a:effectLst>
          <a:outerShdw blurRad="50800" dist="38100" dir="5400000" algn="t" rotWithShape="0">
            <a:prstClr val="black">
              <a:alpha val="40000"/>
            </a:prstClr>
          </a:outerShdw>
        </a:effectLst>
      </dgm:spPr>
      <dgm:t>
        <a:bodyPr/>
        <a:lstStyle/>
        <a:p>
          <a:r>
            <a:rPr lang="zh-CN" altLang="en-US" dirty="0">
              <a:latin typeface="微软雅黑" panose="020B0503020204020204" pitchFamily="34" charset="-122"/>
              <a:ea typeface="微软雅黑" panose="020B0503020204020204" pitchFamily="34" charset="-122"/>
            </a:rPr>
            <a:t>专用</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推理加速</a:t>
          </a:r>
          <a:endParaRPr lang="en-US" altLang="zh-CN" dirty="0">
            <a:latin typeface="微软雅黑" panose="020B0503020204020204" pitchFamily="34" charset="-122"/>
            <a:ea typeface="微软雅黑" panose="020B0503020204020204" pitchFamily="34" charset="-122"/>
          </a:endParaRPr>
        </a:p>
      </dgm:t>
    </dgm:pt>
    <dgm:pt modelId="{2AE46C3F-E72A-47C7-A6A8-F197A10F6FCC}" type="parTrans" cxnId="{7FFAFD51-62CA-4284-B948-23D2D74DA735}">
      <dgm:prSet/>
      <dgm:spPr/>
      <dgm:t>
        <a:bodyPr/>
        <a:lstStyle/>
        <a:p>
          <a:endParaRPr lang="zh-CN" altLang="en-US">
            <a:latin typeface="微软雅黑" panose="020B0503020204020204" pitchFamily="34" charset="-122"/>
            <a:ea typeface="微软雅黑" panose="020B0503020204020204" pitchFamily="34" charset="-122"/>
          </a:endParaRPr>
        </a:p>
      </dgm:t>
    </dgm:pt>
    <dgm:pt modelId="{4096A0BB-6C97-4BE6-8531-EE5474DE427B}" type="sibTrans" cxnId="{7FFAFD51-62CA-4284-B948-23D2D74DA735}">
      <dgm:prSet/>
      <dgm:spPr/>
      <dgm:t>
        <a:bodyPr/>
        <a:lstStyle/>
        <a:p>
          <a:endParaRPr lang="zh-CN" altLang="en-US">
            <a:latin typeface="微软雅黑" panose="020B0503020204020204" pitchFamily="34" charset="-122"/>
            <a:ea typeface="微软雅黑" panose="020B0503020204020204" pitchFamily="34" charset="-122"/>
          </a:endParaRPr>
        </a:p>
      </dgm:t>
    </dgm:pt>
    <dgm:pt modelId="{BB80F677-D4FC-403F-8CDE-791C4219CD72}">
      <dgm:prSet phldrT="[文本]"/>
      <dgm:spPr>
        <a:solidFill>
          <a:srgbClr val="717273"/>
        </a:solidFill>
        <a:ln>
          <a:noFill/>
        </a:ln>
        <a:effectLst>
          <a:outerShdw blurRad="50800" dist="38100" dir="5400000" algn="t" rotWithShape="0">
            <a:prstClr val="black">
              <a:alpha val="40000"/>
            </a:prstClr>
          </a:outerShdw>
        </a:effectLst>
      </dgm:spPr>
      <dgm:t>
        <a:bodyPr/>
        <a:lstStyle/>
        <a:p>
          <a:r>
            <a:rPr lang="zh-CN" altLang="en-US" dirty="0">
              <a:latin typeface="微软雅黑" panose="020B0503020204020204" pitchFamily="34" charset="-122"/>
              <a:ea typeface="微软雅黑" panose="020B0503020204020204" pitchFamily="34" charset="-122"/>
            </a:rPr>
            <a:t>通用系统生态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快速部署切换</a:t>
          </a:r>
        </a:p>
      </dgm:t>
    </dgm:pt>
    <dgm:pt modelId="{3A35091C-714C-43B5-AA6F-0DC285F8D291}" type="parTrans" cxnId="{FCD4FBE5-EC9E-4EE5-B048-B6451905B73E}">
      <dgm:prSet/>
      <dgm:spPr/>
      <dgm:t>
        <a:bodyPr/>
        <a:lstStyle/>
        <a:p>
          <a:endParaRPr lang="zh-CN" altLang="en-US">
            <a:latin typeface="微软雅黑" panose="020B0503020204020204" pitchFamily="34" charset="-122"/>
            <a:ea typeface="微软雅黑" panose="020B0503020204020204" pitchFamily="34" charset="-122"/>
          </a:endParaRPr>
        </a:p>
      </dgm:t>
    </dgm:pt>
    <dgm:pt modelId="{DAE36990-7274-48DB-A31E-C22702B25EE0}" type="sibTrans" cxnId="{FCD4FBE5-EC9E-4EE5-B048-B6451905B73E}">
      <dgm:prSet/>
      <dgm:spPr/>
      <dgm:t>
        <a:bodyPr/>
        <a:lstStyle/>
        <a:p>
          <a:endParaRPr lang="zh-CN" altLang="en-US">
            <a:latin typeface="微软雅黑" panose="020B0503020204020204" pitchFamily="34" charset="-122"/>
            <a:ea typeface="微软雅黑" panose="020B0503020204020204" pitchFamily="34" charset="-122"/>
          </a:endParaRPr>
        </a:p>
      </dgm:t>
    </dgm:pt>
    <dgm:pt modelId="{311F5731-1F53-4C2E-A24A-CA5C2EA8F9D8}">
      <dgm:prSet phldrT="[文本]"/>
      <dgm:spPr>
        <a:solidFill>
          <a:schemeClr val="accent6"/>
        </a:solidFill>
        <a:ln>
          <a:noFill/>
        </a:ln>
        <a:effectLst>
          <a:outerShdw blurRad="50800" dist="38100" dir="5400000" algn="t" rotWithShape="0">
            <a:prstClr val="black">
              <a:alpha val="40000"/>
            </a:prstClr>
          </a:outerShdw>
        </a:effectLst>
      </dgm:spPr>
      <dgm:t>
        <a:bodyPr/>
        <a:lstStyle/>
        <a:p>
          <a:r>
            <a:rPr lang="zh-CN" altLang="en-US" dirty="0">
              <a:latin typeface="微软雅黑" panose="020B0503020204020204" pitchFamily="34" charset="-122"/>
              <a:ea typeface="微软雅黑" panose="020B0503020204020204" pitchFamily="34" charset="-122"/>
            </a:rPr>
            <a:t>国密安全算法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系统安全稳定</a:t>
          </a:r>
        </a:p>
      </dgm:t>
    </dgm:pt>
    <dgm:pt modelId="{09171A33-D2F6-4FBC-A440-E66F3B05F77F}" type="parTrans" cxnId="{AD1358A3-A6C6-4DCA-8618-E802C46913F8}">
      <dgm:prSet/>
      <dgm:spPr/>
      <dgm:t>
        <a:bodyPr/>
        <a:lstStyle/>
        <a:p>
          <a:endParaRPr lang="zh-CN" altLang="en-US">
            <a:latin typeface="微软雅黑" panose="020B0503020204020204" pitchFamily="34" charset="-122"/>
            <a:ea typeface="微软雅黑" panose="020B0503020204020204" pitchFamily="34" charset="-122"/>
          </a:endParaRPr>
        </a:p>
      </dgm:t>
    </dgm:pt>
    <dgm:pt modelId="{61E91379-9EC9-4D84-8837-5CCC65115AE9}" type="sibTrans" cxnId="{AD1358A3-A6C6-4DCA-8618-E802C46913F8}">
      <dgm:prSet/>
      <dgm:spPr/>
      <dgm:t>
        <a:bodyPr/>
        <a:lstStyle/>
        <a:p>
          <a:endParaRPr lang="zh-CN" altLang="en-US">
            <a:latin typeface="微软雅黑" panose="020B0503020204020204" pitchFamily="34" charset="-122"/>
            <a:ea typeface="微软雅黑" panose="020B0503020204020204" pitchFamily="34" charset="-122"/>
          </a:endParaRPr>
        </a:p>
      </dgm:t>
    </dgm:pt>
    <dgm:pt modelId="{C4EC6892-8889-4619-845C-7A6C282E8768}" type="pres">
      <dgm:prSet presAssocID="{CCD9B825-7FC8-4975-9724-423C7EB2897C}" presName="cycle" presStyleCnt="0">
        <dgm:presLayoutVars>
          <dgm:dir/>
          <dgm:resizeHandles val="exact"/>
        </dgm:presLayoutVars>
      </dgm:prSet>
      <dgm:spPr/>
    </dgm:pt>
    <dgm:pt modelId="{7CBF19A6-0292-4998-A548-240831E567B4}" type="pres">
      <dgm:prSet presAssocID="{43BE0609-465A-4797-ABE4-0684546818B8}" presName="node" presStyleLbl="node1" presStyleIdx="0" presStyleCnt="5">
        <dgm:presLayoutVars>
          <dgm:bulletEnabled val="1"/>
        </dgm:presLayoutVars>
      </dgm:prSet>
      <dgm:spPr/>
    </dgm:pt>
    <dgm:pt modelId="{F25B71C3-BB81-48B6-B1D4-1A9C0493B468}" type="pres">
      <dgm:prSet presAssocID="{C288A9B3-C7F8-4C84-BDDE-0FC0F9724703}" presName="sibTrans" presStyleLbl="sibTrans2D1" presStyleIdx="0" presStyleCnt="5"/>
      <dgm:spPr/>
    </dgm:pt>
    <dgm:pt modelId="{69CB69D6-7D78-4E29-9F5C-BE9543C9B39F}" type="pres">
      <dgm:prSet presAssocID="{C288A9B3-C7F8-4C84-BDDE-0FC0F9724703}" presName="connectorText" presStyleLbl="sibTrans2D1" presStyleIdx="0" presStyleCnt="5"/>
      <dgm:spPr/>
    </dgm:pt>
    <dgm:pt modelId="{9828CC90-E23A-4E83-99AC-219844329837}" type="pres">
      <dgm:prSet presAssocID="{F1F1E5EE-350E-4D1A-B1B0-D17A637D8844}" presName="node" presStyleLbl="node1" presStyleIdx="1" presStyleCnt="5">
        <dgm:presLayoutVars>
          <dgm:bulletEnabled val="1"/>
        </dgm:presLayoutVars>
      </dgm:prSet>
      <dgm:spPr/>
    </dgm:pt>
    <dgm:pt modelId="{ABA62028-4321-4115-9ACE-5059069C2A47}" type="pres">
      <dgm:prSet presAssocID="{418E1651-44F3-4E29-9D65-4E60D26596BF}" presName="sibTrans" presStyleLbl="sibTrans2D1" presStyleIdx="1" presStyleCnt="5"/>
      <dgm:spPr/>
    </dgm:pt>
    <dgm:pt modelId="{8F489FAB-71CF-456C-9779-E0850C108712}" type="pres">
      <dgm:prSet presAssocID="{418E1651-44F3-4E29-9D65-4E60D26596BF}" presName="connectorText" presStyleLbl="sibTrans2D1" presStyleIdx="1" presStyleCnt="5"/>
      <dgm:spPr/>
    </dgm:pt>
    <dgm:pt modelId="{1963B693-EE54-4E69-ACB3-2FB5D1C3B98C}" type="pres">
      <dgm:prSet presAssocID="{851FC97E-91D7-4E4C-919B-C8CD6E1ADADE}" presName="node" presStyleLbl="node1" presStyleIdx="2" presStyleCnt="5">
        <dgm:presLayoutVars>
          <dgm:bulletEnabled val="1"/>
        </dgm:presLayoutVars>
      </dgm:prSet>
      <dgm:spPr/>
    </dgm:pt>
    <dgm:pt modelId="{1A7C8AD2-8149-4E09-946F-60CCEFFA7B8B}" type="pres">
      <dgm:prSet presAssocID="{4096A0BB-6C97-4BE6-8531-EE5474DE427B}" presName="sibTrans" presStyleLbl="sibTrans2D1" presStyleIdx="2" presStyleCnt="5"/>
      <dgm:spPr/>
    </dgm:pt>
    <dgm:pt modelId="{8B2D9528-69F0-42FB-9F09-ADEB0BD48988}" type="pres">
      <dgm:prSet presAssocID="{4096A0BB-6C97-4BE6-8531-EE5474DE427B}" presName="connectorText" presStyleLbl="sibTrans2D1" presStyleIdx="2" presStyleCnt="5"/>
      <dgm:spPr/>
    </dgm:pt>
    <dgm:pt modelId="{DE466864-BC26-4D7E-AF84-A550E0EFD309}" type="pres">
      <dgm:prSet presAssocID="{BB80F677-D4FC-403F-8CDE-791C4219CD72}" presName="node" presStyleLbl="node1" presStyleIdx="3" presStyleCnt="5">
        <dgm:presLayoutVars>
          <dgm:bulletEnabled val="1"/>
        </dgm:presLayoutVars>
      </dgm:prSet>
      <dgm:spPr/>
    </dgm:pt>
    <dgm:pt modelId="{7D25A05F-BDA6-41DA-9FCF-D9D25310FEE3}" type="pres">
      <dgm:prSet presAssocID="{DAE36990-7274-48DB-A31E-C22702B25EE0}" presName="sibTrans" presStyleLbl="sibTrans2D1" presStyleIdx="3" presStyleCnt="5"/>
      <dgm:spPr/>
    </dgm:pt>
    <dgm:pt modelId="{4F0CF64D-6BCC-4B5A-8C8D-A028D2A59CE7}" type="pres">
      <dgm:prSet presAssocID="{DAE36990-7274-48DB-A31E-C22702B25EE0}" presName="connectorText" presStyleLbl="sibTrans2D1" presStyleIdx="3" presStyleCnt="5"/>
      <dgm:spPr/>
    </dgm:pt>
    <dgm:pt modelId="{2831984B-E5A4-4EFD-B62B-1325722E406B}" type="pres">
      <dgm:prSet presAssocID="{311F5731-1F53-4C2E-A24A-CA5C2EA8F9D8}" presName="node" presStyleLbl="node1" presStyleIdx="4" presStyleCnt="5">
        <dgm:presLayoutVars>
          <dgm:bulletEnabled val="1"/>
        </dgm:presLayoutVars>
      </dgm:prSet>
      <dgm:spPr/>
    </dgm:pt>
    <dgm:pt modelId="{1BE3DC02-ECA0-4A76-8240-F0637EA82200}" type="pres">
      <dgm:prSet presAssocID="{61E91379-9EC9-4D84-8837-5CCC65115AE9}" presName="sibTrans" presStyleLbl="sibTrans2D1" presStyleIdx="4" presStyleCnt="5"/>
      <dgm:spPr/>
    </dgm:pt>
    <dgm:pt modelId="{9DDDB8E1-2957-4D66-829C-9E5E2F1F113F}" type="pres">
      <dgm:prSet presAssocID="{61E91379-9EC9-4D84-8837-5CCC65115AE9}" presName="connectorText" presStyleLbl="sibTrans2D1" presStyleIdx="4" presStyleCnt="5"/>
      <dgm:spPr/>
    </dgm:pt>
  </dgm:ptLst>
  <dgm:cxnLst>
    <dgm:cxn modelId="{C673C700-C642-4F27-BC87-46EE57CBED28}" type="presOf" srcId="{61E91379-9EC9-4D84-8837-5CCC65115AE9}" destId="{1BE3DC02-ECA0-4A76-8240-F0637EA82200}" srcOrd="0" destOrd="0" presId="urn:microsoft.com/office/officeart/2005/8/layout/cycle2"/>
    <dgm:cxn modelId="{FAAAC615-3BC7-4CD7-A769-3926DDDF2A01}" srcId="{CCD9B825-7FC8-4975-9724-423C7EB2897C}" destId="{F1F1E5EE-350E-4D1A-B1B0-D17A637D8844}" srcOrd="1" destOrd="0" parTransId="{986CE881-FD2E-4C56-BD3F-0E4472AF6A03}" sibTransId="{418E1651-44F3-4E29-9D65-4E60D26596BF}"/>
    <dgm:cxn modelId="{4609BB23-272D-4482-B7DD-7A3B2AF9452D}" type="presOf" srcId="{4096A0BB-6C97-4BE6-8531-EE5474DE427B}" destId="{8B2D9528-69F0-42FB-9F09-ADEB0BD48988}" srcOrd="1" destOrd="0" presId="urn:microsoft.com/office/officeart/2005/8/layout/cycle2"/>
    <dgm:cxn modelId="{64D5B26F-03CF-4E8E-86E9-40482230AF28}" type="presOf" srcId="{4096A0BB-6C97-4BE6-8531-EE5474DE427B}" destId="{1A7C8AD2-8149-4E09-946F-60CCEFFA7B8B}" srcOrd="0" destOrd="0" presId="urn:microsoft.com/office/officeart/2005/8/layout/cycle2"/>
    <dgm:cxn modelId="{CEC56270-2C2F-4470-9C21-8B805AF5E893}" type="presOf" srcId="{311F5731-1F53-4C2E-A24A-CA5C2EA8F9D8}" destId="{2831984B-E5A4-4EFD-B62B-1325722E406B}" srcOrd="0" destOrd="0" presId="urn:microsoft.com/office/officeart/2005/8/layout/cycle2"/>
    <dgm:cxn modelId="{7FFAFD51-62CA-4284-B948-23D2D74DA735}" srcId="{CCD9B825-7FC8-4975-9724-423C7EB2897C}" destId="{851FC97E-91D7-4E4C-919B-C8CD6E1ADADE}" srcOrd="2" destOrd="0" parTransId="{2AE46C3F-E72A-47C7-A6A8-F197A10F6FCC}" sibTransId="{4096A0BB-6C97-4BE6-8531-EE5474DE427B}"/>
    <dgm:cxn modelId="{15B78853-0CF1-4F86-BBF0-FB20E656FEE3}" type="presOf" srcId="{DAE36990-7274-48DB-A31E-C22702B25EE0}" destId="{4F0CF64D-6BCC-4B5A-8C8D-A028D2A59CE7}" srcOrd="1" destOrd="0" presId="urn:microsoft.com/office/officeart/2005/8/layout/cycle2"/>
    <dgm:cxn modelId="{042BD282-F7C7-4285-B361-4F3A1404C3E2}" type="presOf" srcId="{418E1651-44F3-4E29-9D65-4E60D26596BF}" destId="{8F489FAB-71CF-456C-9779-E0850C108712}" srcOrd="1" destOrd="0" presId="urn:microsoft.com/office/officeart/2005/8/layout/cycle2"/>
    <dgm:cxn modelId="{BF9FD283-AAC7-45B4-A755-481FED85D3F0}" type="presOf" srcId="{43BE0609-465A-4797-ABE4-0684546818B8}" destId="{7CBF19A6-0292-4998-A548-240831E567B4}" srcOrd="0" destOrd="0" presId="urn:microsoft.com/office/officeart/2005/8/layout/cycle2"/>
    <dgm:cxn modelId="{C4DBE388-CC2F-4808-A0F5-C03F481CE6BF}" type="presOf" srcId="{61E91379-9EC9-4D84-8837-5CCC65115AE9}" destId="{9DDDB8E1-2957-4D66-829C-9E5E2F1F113F}" srcOrd="1" destOrd="0" presId="urn:microsoft.com/office/officeart/2005/8/layout/cycle2"/>
    <dgm:cxn modelId="{DA74E889-84C2-46C4-8B18-41FFA5D8D8DD}" type="presOf" srcId="{CCD9B825-7FC8-4975-9724-423C7EB2897C}" destId="{C4EC6892-8889-4619-845C-7A6C282E8768}" srcOrd="0" destOrd="0" presId="urn:microsoft.com/office/officeart/2005/8/layout/cycle2"/>
    <dgm:cxn modelId="{56116791-D286-4406-81EF-2FEBC86FC765}" srcId="{CCD9B825-7FC8-4975-9724-423C7EB2897C}" destId="{43BE0609-465A-4797-ABE4-0684546818B8}" srcOrd="0" destOrd="0" parTransId="{1733C884-F6C7-46D2-96C9-CAC05B63468E}" sibTransId="{C288A9B3-C7F8-4C84-BDDE-0FC0F9724703}"/>
    <dgm:cxn modelId="{6702999A-6A23-4ED5-96DE-E731C259D500}" type="presOf" srcId="{DAE36990-7274-48DB-A31E-C22702B25EE0}" destId="{7D25A05F-BDA6-41DA-9FCF-D9D25310FEE3}" srcOrd="0" destOrd="0" presId="urn:microsoft.com/office/officeart/2005/8/layout/cycle2"/>
    <dgm:cxn modelId="{AD1358A3-A6C6-4DCA-8618-E802C46913F8}" srcId="{CCD9B825-7FC8-4975-9724-423C7EB2897C}" destId="{311F5731-1F53-4C2E-A24A-CA5C2EA8F9D8}" srcOrd="4" destOrd="0" parTransId="{09171A33-D2F6-4FBC-A440-E66F3B05F77F}" sibTransId="{61E91379-9EC9-4D84-8837-5CCC65115AE9}"/>
    <dgm:cxn modelId="{16821CB7-26E6-4F0D-9A06-AAFF6039C6F0}" type="presOf" srcId="{851FC97E-91D7-4E4C-919B-C8CD6E1ADADE}" destId="{1963B693-EE54-4E69-ACB3-2FB5D1C3B98C}" srcOrd="0" destOrd="0" presId="urn:microsoft.com/office/officeart/2005/8/layout/cycle2"/>
    <dgm:cxn modelId="{221C2AC7-9003-45CD-9D2B-ACD98387799F}" type="presOf" srcId="{C288A9B3-C7F8-4C84-BDDE-0FC0F9724703}" destId="{F25B71C3-BB81-48B6-B1D4-1A9C0493B468}" srcOrd="0" destOrd="0" presId="urn:microsoft.com/office/officeart/2005/8/layout/cycle2"/>
    <dgm:cxn modelId="{528048DC-A6CC-4667-A7E6-9C0309105C20}" type="presOf" srcId="{C288A9B3-C7F8-4C84-BDDE-0FC0F9724703}" destId="{69CB69D6-7D78-4E29-9F5C-BE9543C9B39F}" srcOrd="1" destOrd="0" presId="urn:microsoft.com/office/officeart/2005/8/layout/cycle2"/>
    <dgm:cxn modelId="{FCD4FBE5-EC9E-4EE5-B048-B6451905B73E}" srcId="{CCD9B825-7FC8-4975-9724-423C7EB2897C}" destId="{BB80F677-D4FC-403F-8CDE-791C4219CD72}" srcOrd="3" destOrd="0" parTransId="{3A35091C-714C-43B5-AA6F-0DC285F8D291}" sibTransId="{DAE36990-7274-48DB-A31E-C22702B25EE0}"/>
    <dgm:cxn modelId="{935242E7-54BF-4F23-B604-FDB3EA61757E}" type="presOf" srcId="{F1F1E5EE-350E-4D1A-B1B0-D17A637D8844}" destId="{9828CC90-E23A-4E83-99AC-219844329837}" srcOrd="0" destOrd="0" presId="urn:microsoft.com/office/officeart/2005/8/layout/cycle2"/>
    <dgm:cxn modelId="{390A0BF8-06B7-46AA-9A4C-7E2AA90F99EA}" type="presOf" srcId="{418E1651-44F3-4E29-9D65-4E60D26596BF}" destId="{ABA62028-4321-4115-9ACE-5059069C2A47}" srcOrd="0" destOrd="0" presId="urn:microsoft.com/office/officeart/2005/8/layout/cycle2"/>
    <dgm:cxn modelId="{30B161FC-04EA-406B-B22B-042DE0787F26}" type="presOf" srcId="{BB80F677-D4FC-403F-8CDE-791C4219CD72}" destId="{DE466864-BC26-4D7E-AF84-A550E0EFD309}" srcOrd="0" destOrd="0" presId="urn:microsoft.com/office/officeart/2005/8/layout/cycle2"/>
    <dgm:cxn modelId="{DE6E77BE-E721-4C7E-8ABA-78836F022424}" type="presParOf" srcId="{C4EC6892-8889-4619-845C-7A6C282E8768}" destId="{7CBF19A6-0292-4998-A548-240831E567B4}" srcOrd="0" destOrd="0" presId="urn:microsoft.com/office/officeart/2005/8/layout/cycle2"/>
    <dgm:cxn modelId="{E65409B6-DC7A-4E30-9E68-770050CF3D06}" type="presParOf" srcId="{C4EC6892-8889-4619-845C-7A6C282E8768}" destId="{F25B71C3-BB81-48B6-B1D4-1A9C0493B468}" srcOrd="1" destOrd="0" presId="urn:microsoft.com/office/officeart/2005/8/layout/cycle2"/>
    <dgm:cxn modelId="{E7A0CA6A-0D80-4018-B6F0-88B947CE403B}" type="presParOf" srcId="{F25B71C3-BB81-48B6-B1D4-1A9C0493B468}" destId="{69CB69D6-7D78-4E29-9F5C-BE9543C9B39F}" srcOrd="0" destOrd="0" presId="urn:microsoft.com/office/officeart/2005/8/layout/cycle2"/>
    <dgm:cxn modelId="{86A5199B-880B-4978-84CA-0A7C76ADFE9F}" type="presParOf" srcId="{C4EC6892-8889-4619-845C-7A6C282E8768}" destId="{9828CC90-E23A-4E83-99AC-219844329837}" srcOrd="2" destOrd="0" presId="urn:microsoft.com/office/officeart/2005/8/layout/cycle2"/>
    <dgm:cxn modelId="{7D9A648C-056A-4072-AF8C-9C309700D999}" type="presParOf" srcId="{C4EC6892-8889-4619-845C-7A6C282E8768}" destId="{ABA62028-4321-4115-9ACE-5059069C2A47}" srcOrd="3" destOrd="0" presId="urn:microsoft.com/office/officeart/2005/8/layout/cycle2"/>
    <dgm:cxn modelId="{817F1BBB-9B4F-4AA3-8E8A-BEA2D46C487A}" type="presParOf" srcId="{ABA62028-4321-4115-9ACE-5059069C2A47}" destId="{8F489FAB-71CF-456C-9779-E0850C108712}" srcOrd="0" destOrd="0" presId="urn:microsoft.com/office/officeart/2005/8/layout/cycle2"/>
    <dgm:cxn modelId="{032B3FE0-1AF2-4999-B219-EBB92B743901}" type="presParOf" srcId="{C4EC6892-8889-4619-845C-7A6C282E8768}" destId="{1963B693-EE54-4E69-ACB3-2FB5D1C3B98C}" srcOrd="4" destOrd="0" presId="urn:microsoft.com/office/officeart/2005/8/layout/cycle2"/>
    <dgm:cxn modelId="{97170233-FA21-4890-B533-13AA30162CE7}" type="presParOf" srcId="{C4EC6892-8889-4619-845C-7A6C282E8768}" destId="{1A7C8AD2-8149-4E09-946F-60CCEFFA7B8B}" srcOrd="5" destOrd="0" presId="urn:microsoft.com/office/officeart/2005/8/layout/cycle2"/>
    <dgm:cxn modelId="{B106AA98-A6D2-4D99-9A58-04E15E335C74}" type="presParOf" srcId="{1A7C8AD2-8149-4E09-946F-60CCEFFA7B8B}" destId="{8B2D9528-69F0-42FB-9F09-ADEB0BD48988}" srcOrd="0" destOrd="0" presId="urn:microsoft.com/office/officeart/2005/8/layout/cycle2"/>
    <dgm:cxn modelId="{487097F3-9C4C-4597-8B86-1B065120951F}" type="presParOf" srcId="{C4EC6892-8889-4619-845C-7A6C282E8768}" destId="{DE466864-BC26-4D7E-AF84-A550E0EFD309}" srcOrd="6" destOrd="0" presId="urn:microsoft.com/office/officeart/2005/8/layout/cycle2"/>
    <dgm:cxn modelId="{B1329F6E-B3C1-4BE0-AA04-37A9C290B638}" type="presParOf" srcId="{C4EC6892-8889-4619-845C-7A6C282E8768}" destId="{7D25A05F-BDA6-41DA-9FCF-D9D25310FEE3}" srcOrd="7" destOrd="0" presId="urn:microsoft.com/office/officeart/2005/8/layout/cycle2"/>
    <dgm:cxn modelId="{2453B580-DF94-4C54-868F-C04427AA977E}" type="presParOf" srcId="{7D25A05F-BDA6-41DA-9FCF-D9D25310FEE3}" destId="{4F0CF64D-6BCC-4B5A-8C8D-A028D2A59CE7}" srcOrd="0" destOrd="0" presId="urn:microsoft.com/office/officeart/2005/8/layout/cycle2"/>
    <dgm:cxn modelId="{6B1FD643-6961-4573-932D-A80547DA34A7}" type="presParOf" srcId="{C4EC6892-8889-4619-845C-7A6C282E8768}" destId="{2831984B-E5A4-4EFD-B62B-1325722E406B}" srcOrd="8" destOrd="0" presId="urn:microsoft.com/office/officeart/2005/8/layout/cycle2"/>
    <dgm:cxn modelId="{9459138B-F361-4018-B196-078CA5FE55FB}" type="presParOf" srcId="{C4EC6892-8889-4619-845C-7A6C282E8768}" destId="{1BE3DC02-ECA0-4A76-8240-F0637EA82200}" srcOrd="9" destOrd="0" presId="urn:microsoft.com/office/officeart/2005/8/layout/cycle2"/>
    <dgm:cxn modelId="{9FAD1646-2269-4308-8CC7-18B16A85E39B}" type="presParOf" srcId="{1BE3DC02-ECA0-4A76-8240-F0637EA82200}" destId="{9DDDB8E1-2957-4D66-829C-9E5E2F1F113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F19A6-0292-4998-A548-240831E567B4}">
      <dsp:nvSpPr>
        <dsp:cNvPr id="0" name=""/>
        <dsp:cNvSpPr/>
      </dsp:nvSpPr>
      <dsp:spPr>
        <a:xfrm>
          <a:off x="2145127" y="690"/>
          <a:ext cx="1030024" cy="1030024"/>
        </a:xfrm>
        <a:prstGeom prst="ellipse">
          <a:avLst/>
        </a:prstGeom>
        <a:solidFill>
          <a:srgbClr val="C0000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zh-CN" altLang="en-US" sz="1050" kern="1200" dirty="0">
              <a:solidFill>
                <a:schemeClr val="bg1"/>
              </a:solidFill>
              <a:latin typeface="微软雅黑" panose="020B0503020204020204" pitchFamily="34" charset="-122"/>
              <a:ea typeface="微软雅黑" panose="020B0503020204020204" pitchFamily="34" charset="-122"/>
            </a:rPr>
            <a:t>首款全国产方案</a:t>
          </a:r>
          <a:endParaRPr lang="en-US" altLang="zh-CN" sz="1050" kern="1200" dirty="0">
            <a:solidFill>
              <a:schemeClr val="bg1"/>
            </a:solidFill>
            <a:latin typeface="微软雅黑" panose="020B0503020204020204" pitchFamily="34" charset="-122"/>
            <a:ea typeface="微软雅黑" panose="020B0503020204020204" pitchFamily="34" charset="-122"/>
          </a:endParaRPr>
        </a:p>
        <a:p>
          <a:pPr marL="0" lvl="0" indent="0" algn="ctr" defTabSz="466725">
            <a:lnSpc>
              <a:spcPct val="90000"/>
            </a:lnSpc>
            <a:spcBef>
              <a:spcPct val="0"/>
            </a:spcBef>
            <a:spcAft>
              <a:spcPct val="35000"/>
            </a:spcAft>
            <a:buNone/>
          </a:pPr>
          <a:r>
            <a:rPr lang="zh-CN" altLang="en-US" sz="1050" kern="1200" dirty="0">
              <a:solidFill>
                <a:schemeClr val="bg1"/>
              </a:solidFill>
              <a:latin typeface="微软雅黑" panose="020B0503020204020204" pitchFamily="34" charset="-122"/>
              <a:ea typeface="微软雅黑" panose="020B0503020204020204" pitchFamily="34" charset="-122"/>
            </a:rPr>
            <a:t>异构加速服务器</a:t>
          </a:r>
        </a:p>
      </dsp:txBody>
      <dsp:txXfrm>
        <a:off x="2295971" y="151534"/>
        <a:ext cx="728336" cy="728336"/>
      </dsp:txXfrm>
    </dsp:sp>
    <dsp:sp modelId="{F25B71C3-BB81-48B6-B1D4-1A9C0493B468}">
      <dsp:nvSpPr>
        <dsp:cNvPr id="0" name=""/>
        <dsp:cNvSpPr/>
      </dsp:nvSpPr>
      <dsp:spPr>
        <a:xfrm rot="2160000">
          <a:off x="3142551" y="791776"/>
          <a:ext cx="273619" cy="347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微软雅黑" panose="020B0503020204020204" pitchFamily="34" charset="-122"/>
            <a:ea typeface="微软雅黑" panose="020B0503020204020204" pitchFamily="34" charset="-122"/>
          </a:endParaRPr>
        </a:p>
      </dsp:txBody>
      <dsp:txXfrm>
        <a:off x="3150390" y="837179"/>
        <a:ext cx="191533" cy="208579"/>
      </dsp:txXfrm>
    </dsp:sp>
    <dsp:sp modelId="{9828CC90-E23A-4E83-99AC-219844329837}">
      <dsp:nvSpPr>
        <dsp:cNvPr id="0" name=""/>
        <dsp:cNvSpPr/>
      </dsp:nvSpPr>
      <dsp:spPr>
        <a:xfrm>
          <a:off x="3396100" y="909575"/>
          <a:ext cx="1030024" cy="1030024"/>
        </a:xfrm>
        <a:prstGeom prst="ellipse">
          <a:avLst/>
        </a:prstGeom>
        <a:solidFill>
          <a:srgbClr val="0070C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多处理器内核</a:t>
          </a:r>
          <a:endParaRPr lang="en-US" altLang="zh-CN" sz="900" kern="1200" dirty="0">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超大内存带宽</a:t>
          </a:r>
          <a:endParaRPr lang="en-US" altLang="zh-CN" sz="900" kern="1200" dirty="0">
            <a:latin typeface="微软雅黑" panose="020B0503020204020204" pitchFamily="34" charset="-122"/>
            <a:ea typeface="微软雅黑" panose="020B0503020204020204" pitchFamily="34" charset="-122"/>
          </a:endParaRPr>
        </a:p>
      </dsp:txBody>
      <dsp:txXfrm>
        <a:off x="3546944" y="1060419"/>
        <a:ext cx="728336" cy="728336"/>
      </dsp:txXfrm>
    </dsp:sp>
    <dsp:sp modelId="{ABA62028-4321-4115-9ACE-5059069C2A47}">
      <dsp:nvSpPr>
        <dsp:cNvPr id="0" name=""/>
        <dsp:cNvSpPr/>
      </dsp:nvSpPr>
      <dsp:spPr>
        <a:xfrm rot="6480000">
          <a:off x="3537781" y="1978709"/>
          <a:ext cx="273619" cy="347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微软雅黑" panose="020B0503020204020204" pitchFamily="34" charset="-122"/>
            <a:ea typeface="微软雅黑" panose="020B0503020204020204" pitchFamily="34" charset="-122"/>
          </a:endParaRPr>
        </a:p>
      </dsp:txBody>
      <dsp:txXfrm rot="10800000">
        <a:off x="3591507" y="2009202"/>
        <a:ext cx="191533" cy="208579"/>
      </dsp:txXfrm>
    </dsp:sp>
    <dsp:sp modelId="{1963B693-EE54-4E69-ACB3-2FB5D1C3B98C}">
      <dsp:nvSpPr>
        <dsp:cNvPr id="0" name=""/>
        <dsp:cNvSpPr/>
      </dsp:nvSpPr>
      <dsp:spPr>
        <a:xfrm>
          <a:off x="2918271" y="2380182"/>
          <a:ext cx="1030024" cy="1030024"/>
        </a:xfrm>
        <a:prstGeom prst="ellipse">
          <a:avLst/>
        </a:prstGeom>
        <a:solidFill>
          <a:srgbClr val="00B05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专用</a:t>
          </a:r>
          <a:r>
            <a:rPr lang="en-US" altLang="zh-CN" sz="900" kern="1200" dirty="0">
              <a:latin typeface="微软雅黑" panose="020B0503020204020204" pitchFamily="34" charset="-122"/>
              <a:ea typeface="微软雅黑" panose="020B0503020204020204" pitchFamily="34" charset="-122"/>
            </a:rPr>
            <a:t>AI</a:t>
          </a:r>
          <a:r>
            <a:rPr lang="zh-CN" altLang="en-US" sz="900" kern="1200" dirty="0">
              <a:latin typeface="微软雅黑" panose="020B0503020204020204" pitchFamily="34" charset="-122"/>
              <a:ea typeface="微软雅黑" panose="020B0503020204020204" pitchFamily="34" charset="-122"/>
            </a:rPr>
            <a:t>推理加速</a:t>
          </a:r>
          <a:endParaRPr lang="en-US" altLang="zh-CN" sz="900" kern="1200" dirty="0">
            <a:latin typeface="微软雅黑" panose="020B0503020204020204" pitchFamily="34" charset="-122"/>
            <a:ea typeface="微软雅黑" panose="020B0503020204020204" pitchFamily="34" charset="-122"/>
          </a:endParaRPr>
        </a:p>
      </dsp:txBody>
      <dsp:txXfrm>
        <a:off x="3069115" y="2531026"/>
        <a:ext cx="728336" cy="728336"/>
      </dsp:txXfrm>
    </dsp:sp>
    <dsp:sp modelId="{1A7C8AD2-8149-4E09-946F-60CCEFFA7B8B}">
      <dsp:nvSpPr>
        <dsp:cNvPr id="0" name=""/>
        <dsp:cNvSpPr/>
      </dsp:nvSpPr>
      <dsp:spPr>
        <a:xfrm rot="10800000">
          <a:off x="2531074" y="2721378"/>
          <a:ext cx="273619" cy="347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微软雅黑" panose="020B0503020204020204" pitchFamily="34" charset="-122"/>
            <a:ea typeface="微软雅黑" panose="020B0503020204020204" pitchFamily="34" charset="-122"/>
          </a:endParaRPr>
        </a:p>
      </dsp:txBody>
      <dsp:txXfrm rot="10800000">
        <a:off x="2613160" y="2790905"/>
        <a:ext cx="191533" cy="208579"/>
      </dsp:txXfrm>
    </dsp:sp>
    <dsp:sp modelId="{DE466864-BC26-4D7E-AF84-A550E0EFD309}">
      <dsp:nvSpPr>
        <dsp:cNvPr id="0" name=""/>
        <dsp:cNvSpPr/>
      </dsp:nvSpPr>
      <dsp:spPr>
        <a:xfrm>
          <a:off x="1371983" y="2380182"/>
          <a:ext cx="1030024" cy="1030024"/>
        </a:xfrm>
        <a:prstGeom prst="ellipse">
          <a:avLst/>
        </a:prstGeom>
        <a:solidFill>
          <a:srgbClr val="717273"/>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通用系统生态</a:t>
          </a:r>
          <a:endParaRPr lang="en-US" altLang="zh-CN" sz="900" kern="1200" dirty="0">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快速部署切换</a:t>
          </a:r>
        </a:p>
      </dsp:txBody>
      <dsp:txXfrm>
        <a:off x="1522827" y="2531026"/>
        <a:ext cx="728336" cy="728336"/>
      </dsp:txXfrm>
    </dsp:sp>
    <dsp:sp modelId="{7D25A05F-BDA6-41DA-9FCF-D9D25310FEE3}">
      <dsp:nvSpPr>
        <dsp:cNvPr id="0" name=""/>
        <dsp:cNvSpPr/>
      </dsp:nvSpPr>
      <dsp:spPr>
        <a:xfrm rot="15120000">
          <a:off x="1513664" y="1993439"/>
          <a:ext cx="273619" cy="347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微软雅黑" panose="020B0503020204020204" pitchFamily="34" charset="-122"/>
            <a:ea typeface="微软雅黑" panose="020B0503020204020204" pitchFamily="34" charset="-122"/>
          </a:endParaRPr>
        </a:p>
      </dsp:txBody>
      <dsp:txXfrm rot="10800000">
        <a:off x="1567390" y="2102000"/>
        <a:ext cx="191533" cy="208579"/>
      </dsp:txXfrm>
    </dsp:sp>
    <dsp:sp modelId="{2831984B-E5A4-4EFD-B62B-1325722E406B}">
      <dsp:nvSpPr>
        <dsp:cNvPr id="0" name=""/>
        <dsp:cNvSpPr/>
      </dsp:nvSpPr>
      <dsp:spPr>
        <a:xfrm>
          <a:off x="894154" y="909575"/>
          <a:ext cx="1030024" cy="1030024"/>
        </a:xfrm>
        <a:prstGeom prst="ellipse">
          <a:avLst/>
        </a:prstGeom>
        <a:solidFill>
          <a:schemeClr val="accent6"/>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国密安全算法</a:t>
          </a:r>
          <a:endParaRPr lang="en-US" altLang="zh-CN" sz="900" kern="1200" dirty="0">
            <a:latin typeface="微软雅黑" panose="020B0503020204020204" pitchFamily="34" charset="-122"/>
            <a:ea typeface="微软雅黑" panose="020B0503020204020204" pitchFamily="34" charset="-122"/>
          </a:endParaRPr>
        </a:p>
        <a:p>
          <a:pPr marL="0" lvl="0" indent="0" algn="ctr"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系统安全稳定</a:t>
          </a:r>
        </a:p>
      </dsp:txBody>
      <dsp:txXfrm>
        <a:off x="1044998" y="1060419"/>
        <a:ext cx="728336" cy="728336"/>
      </dsp:txXfrm>
    </dsp:sp>
    <dsp:sp modelId="{1BE3DC02-ECA0-4A76-8240-F0637EA82200}">
      <dsp:nvSpPr>
        <dsp:cNvPr id="0" name=""/>
        <dsp:cNvSpPr/>
      </dsp:nvSpPr>
      <dsp:spPr>
        <a:xfrm rot="19440000">
          <a:off x="1891578" y="800880"/>
          <a:ext cx="273619" cy="3476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微软雅黑" panose="020B0503020204020204" pitchFamily="34" charset="-122"/>
            <a:ea typeface="微软雅黑" panose="020B0503020204020204" pitchFamily="34" charset="-122"/>
          </a:endParaRPr>
        </a:p>
      </dsp:txBody>
      <dsp:txXfrm>
        <a:off x="1899417" y="894531"/>
        <a:ext cx="191533" cy="20857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E78497-196B-415E-957E-0F415BE43247}" type="datetimeFigureOut">
              <a:rPr lang="zh-CN" altLang="en-US" smtClean="0"/>
              <a:t>2021/7/12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B853C6-0FAD-4C80-9812-1751C557927C}" type="slidenum">
              <a:rPr lang="zh-CN" altLang="en-US" smtClean="0"/>
              <a:t>‹#›</a:t>
            </a:fld>
            <a:endParaRPr lang="zh-CN" altLang="en-US"/>
          </a:p>
        </p:txBody>
      </p:sp>
    </p:spTree>
    <p:extLst>
      <p:ext uri="{BB962C8B-B14F-4D97-AF65-F5344CB8AC3E}">
        <p14:creationId xmlns:p14="http://schemas.microsoft.com/office/powerpoint/2010/main" val="419371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0497A3-A6E9-460C-B8AE-AE67AD1E0A38}" type="datetimeFigureOut">
              <a:rPr lang="zh-CN" altLang="en-US" smtClean="0"/>
              <a:t>2021/7/12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C96D9-4D4F-4265-8F02-21631B019730}" type="slidenum">
              <a:rPr lang="zh-CN" altLang="en-US" smtClean="0"/>
              <a:t>‹#›</a:t>
            </a:fld>
            <a:endParaRPr lang="zh-CN" altLang="en-US"/>
          </a:p>
        </p:txBody>
      </p:sp>
    </p:spTree>
    <p:extLst>
      <p:ext uri="{BB962C8B-B14F-4D97-AF65-F5344CB8AC3E}">
        <p14:creationId xmlns:p14="http://schemas.microsoft.com/office/powerpoint/2010/main" val="387403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封面">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03"/>
            <a:ext cx="9144000" cy="5141893"/>
          </a:xfrm>
          <a:prstGeom prst="rect">
            <a:avLst/>
          </a:prstGeom>
        </p:spPr>
      </p:pic>
      <p:sp>
        <p:nvSpPr>
          <p:cNvPr id="12" name="文本占位符 11"/>
          <p:cNvSpPr>
            <a:spLocks noGrp="1"/>
          </p:cNvSpPr>
          <p:nvPr>
            <p:ph type="body" sz="quarter" idx="11" hasCustomPrompt="1"/>
          </p:nvPr>
        </p:nvSpPr>
        <p:spPr>
          <a:xfrm>
            <a:off x="467544" y="1995686"/>
            <a:ext cx="5184576" cy="432048"/>
          </a:xfrm>
          <a:prstGeom prst="rect">
            <a:avLst/>
          </a:prstGeom>
        </p:spPr>
        <p:txBody>
          <a:bodyPr anchor="ctr"/>
          <a:lstStyle>
            <a:lvl1pPr marL="0" indent="0" algn="l" defTabSz="914400" rtl="0" eaLnBrk="1" fontAlgn="auto" latinLnBrk="0" hangingPunct="1">
              <a:spcBef>
                <a:spcPts val="0"/>
              </a:spcBef>
              <a:spcAft>
                <a:spcPts val="0"/>
              </a:spcAft>
              <a:buNone/>
              <a:defRPr lang="zh-CN" altLang="en-US" sz="2000" b="1" kern="1200" spc="100" baseline="0" dirty="0">
                <a:solidFill>
                  <a:srgbClr val="E4001E"/>
                </a:solidFill>
                <a:effectLst/>
                <a:latin typeface="微软雅黑" pitchFamily="34" charset="-122"/>
                <a:ea typeface="微软雅黑" pitchFamily="34" charset="-122"/>
                <a:cs typeface="+mn-cs"/>
              </a:defRPr>
            </a:lvl1pPr>
          </a:lstStyle>
          <a:p>
            <a:pPr lvl="0"/>
            <a:r>
              <a:rPr lang="zh-CN" altLang="en-US" dirty="0"/>
              <a:t>单击此处编辑主标题</a:t>
            </a:r>
          </a:p>
        </p:txBody>
      </p:sp>
      <p:sp>
        <p:nvSpPr>
          <p:cNvPr id="7" name="文本占位符 11"/>
          <p:cNvSpPr>
            <a:spLocks noGrp="1"/>
          </p:cNvSpPr>
          <p:nvPr>
            <p:ph type="body" sz="quarter" idx="13" hasCustomPrompt="1"/>
          </p:nvPr>
        </p:nvSpPr>
        <p:spPr>
          <a:xfrm>
            <a:off x="467544" y="2427734"/>
            <a:ext cx="5184576" cy="360040"/>
          </a:xfrm>
          <a:prstGeom prst="rect">
            <a:avLst/>
          </a:prstGeom>
        </p:spPr>
        <p:txBody>
          <a:bodyPr anchor="ctr"/>
          <a:lstStyle>
            <a:lvl1pPr marL="0" indent="0" algn="l" defTabSz="914400" rtl="0" eaLnBrk="1" fontAlgn="auto" latinLnBrk="0" hangingPunct="1">
              <a:spcBef>
                <a:spcPts val="0"/>
              </a:spcBef>
              <a:spcAft>
                <a:spcPts val="0"/>
              </a:spcAft>
              <a:buNone/>
              <a:defRPr lang="zh-CN" altLang="en-US" sz="1300" b="1" kern="1200" spc="100" baseline="0" dirty="0">
                <a:solidFill>
                  <a:schemeClr val="tx1">
                    <a:lumMod val="75000"/>
                    <a:lumOff val="25000"/>
                  </a:schemeClr>
                </a:solidFill>
                <a:effectLst/>
                <a:latin typeface="微软雅黑" pitchFamily="34" charset="-122"/>
                <a:ea typeface="微软雅黑" pitchFamily="34" charset="-122"/>
                <a:cs typeface="+mn-cs"/>
              </a:defRPr>
            </a:lvl1pPr>
          </a:lstStyle>
          <a:p>
            <a:pPr lvl="0"/>
            <a:r>
              <a:rPr lang="zh-CN" altLang="en-US" dirty="0"/>
              <a:t>单击此处编辑副标题</a:t>
            </a:r>
          </a:p>
        </p:txBody>
      </p:sp>
      <p:sp>
        <p:nvSpPr>
          <p:cNvPr id="8" name="文本占位符 11"/>
          <p:cNvSpPr>
            <a:spLocks noGrp="1"/>
          </p:cNvSpPr>
          <p:nvPr>
            <p:ph type="body" sz="quarter" idx="14" hasCustomPrompt="1"/>
          </p:nvPr>
        </p:nvSpPr>
        <p:spPr>
          <a:xfrm>
            <a:off x="467544" y="2787774"/>
            <a:ext cx="5184576" cy="407224"/>
          </a:xfrm>
          <a:prstGeom prst="rect">
            <a:avLst/>
          </a:prstGeom>
        </p:spPr>
        <p:txBody>
          <a:bodyPr anchor="ctr"/>
          <a:lstStyle>
            <a:lvl1pPr marL="0" indent="0" algn="l" defTabSz="914400" rtl="0" eaLnBrk="1" fontAlgn="auto" latinLnBrk="0" hangingPunct="1">
              <a:spcBef>
                <a:spcPts val="0"/>
              </a:spcBef>
              <a:spcAft>
                <a:spcPts val="0"/>
              </a:spcAft>
              <a:buNone/>
              <a:defRPr lang="zh-CN" altLang="en-US" sz="1000" b="0" kern="1200" dirty="0">
                <a:solidFill>
                  <a:schemeClr val="tx1">
                    <a:lumMod val="75000"/>
                    <a:lumOff val="25000"/>
                  </a:schemeClr>
                </a:solidFill>
                <a:effectLst/>
                <a:latin typeface="微软雅黑" pitchFamily="34" charset="-122"/>
                <a:ea typeface="微软雅黑" pitchFamily="34" charset="-122"/>
                <a:cs typeface="+mn-cs"/>
              </a:defRPr>
            </a:lvl1pPr>
          </a:lstStyle>
          <a:p>
            <a:pPr lvl="0"/>
            <a:r>
              <a:rPr lang="zh-CN" altLang="en-US" dirty="0"/>
              <a:t>撰写部门及人员</a:t>
            </a:r>
            <a:endParaRPr lang="en-US" altLang="zh-CN" dirty="0"/>
          </a:p>
          <a:p>
            <a:pPr lvl="0"/>
            <a:r>
              <a:rPr lang="zh-CN" altLang="en-US" dirty="0"/>
              <a:t>日期</a:t>
            </a:r>
          </a:p>
        </p:txBody>
      </p:sp>
    </p:spTree>
    <p:extLst>
      <p:ext uri="{BB962C8B-B14F-4D97-AF65-F5344CB8AC3E}">
        <p14:creationId xmlns:p14="http://schemas.microsoft.com/office/powerpoint/2010/main" val="381112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目录">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03"/>
            <a:ext cx="9144000" cy="5141893"/>
          </a:xfrm>
          <a:prstGeom prst="rect">
            <a:avLst/>
          </a:prstGeom>
        </p:spPr>
      </p:pic>
      <p:sp>
        <p:nvSpPr>
          <p:cNvPr id="21" name="文本占位符 3"/>
          <p:cNvSpPr>
            <a:spLocks noGrp="1"/>
          </p:cNvSpPr>
          <p:nvPr>
            <p:ph type="body" sz="quarter" idx="12" hasCustomPrompt="1"/>
          </p:nvPr>
        </p:nvSpPr>
        <p:spPr>
          <a:xfrm>
            <a:off x="2608363" y="1347614"/>
            <a:ext cx="4343399" cy="408462"/>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22" name="文本占位符 3"/>
          <p:cNvSpPr>
            <a:spLocks noGrp="1"/>
          </p:cNvSpPr>
          <p:nvPr>
            <p:ph type="body" sz="quarter" idx="14" hasCustomPrompt="1"/>
          </p:nvPr>
        </p:nvSpPr>
        <p:spPr>
          <a:xfrm>
            <a:off x="2608363" y="2016150"/>
            <a:ext cx="4343399" cy="398697"/>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23" name="文本占位符 3"/>
          <p:cNvSpPr>
            <a:spLocks noGrp="1"/>
          </p:cNvSpPr>
          <p:nvPr>
            <p:ph type="body" sz="quarter" idx="15" hasCustomPrompt="1"/>
          </p:nvPr>
        </p:nvSpPr>
        <p:spPr>
          <a:xfrm>
            <a:off x="2608363" y="2684688"/>
            <a:ext cx="4343399" cy="408462"/>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24" name="文本占位符 3"/>
          <p:cNvSpPr>
            <a:spLocks noGrp="1"/>
          </p:cNvSpPr>
          <p:nvPr>
            <p:ph type="body" sz="quarter" idx="16" hasCustomPrompt="1"/>
          </p:nvPr>
        </p:nvSpPr>
        <p:spPr>
          <a:xfrm>
            <a:off x="2608362" y="3353225"/>
            <a:ext cx="4343399" cy="408462"/>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9" name="文本占位符 7"/>
          <p:cNvSpPr>
            <a:spLocks noGrp="1"/>
          </p:cNvSpPr>
          <p:nvPr>
            <p:ph type="body" sz="quarter" idx="13" hasCustomPrompt="1"/>
          </p:nvPr>
        </p:nvSpPr>
        <p:spPr>
          <a:xfrm>
            <a:off x="611560" y="267494"/>
            <a:ext cx="2520280" cy="432594"/>
          </a:xfrm>
          <a:prstGeom prst="rect">
            <a:avLst/>
          </a:prstGeom>
        </p:spPr>
        <p:txBody>
          <a:bodyPr/>
          <a:lstStyle>
            <a:lvl1pPr>
              <a:buNone/>
              <a:defRPr sz="2400" b="1">
                <a:solidFill>
                  <a:srgbClr val="E4001E"/>
                </a:solidFill>
                <a:latin typeface="微软雅黑" pitchFamily="34" charset="-122"/>
                <a:ea typeface="微软雅黑" pitchFamily="34" charset="-122"/>
              </a:defRPr>
            </a:lvl1pPr>
          </a:lstStyle>
          <a:p>
            <a:pPr lvl="0"/>
            <a:r>
              <a:rPr lang="zh-CN" altLang="en-US" dirty="0"/>
              <a:t>目  录</a:t>
            </a:r>
          </a:p>
        </p:txBody>
      </p:sp>
    </p:spTree>
    <p:extLst>
      <p:ext uri="{BB962C8B-B14F-4D97-AF65-F5344CB8AC3E}">
        <p14:creationId xmlns:p14="http://schemas.microsoft.com/office/powerpoint/2010/main" val="28965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章节页">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03"/>
            <a:ext cx="9144000" cy="5141893"/>
          </a:xfrm>
          <a:prstGeom prst="rect">
            <a:avLst/>
          </a:prstGeom>
        </p:spPr>
      </p:pic>
      <p:sp>
        <p:nvSpPr>
          <p:cNvPr id="3" name="文本占位符 11"/>
          <p:cNvSpPr>
            <a:spLocks noGrp="1"/>
          </p:cNvSpPr>
          <p:nvPr>
            <p:ph type="body" sz="quarter" idx="11" hasCustomPrompt="1"/>
          </p:nvPr>
        </p:nvSpPr>
        <p:spPr>
          <a:xfrm>
            <a:off x="323529" y="1660470"/>
            <a:ext cx="4464495" cy="623248"/>
          </a:xfrm>
          <a:prstGeom prst="rect">
            <a:avLst/>
          </a:prstGeom>
        </p:spPr>
        <p:txBody>
          <a:bodyPr anchor="ctr"/>
          <a:lstStyle>
            <a:lvl1pPr marL="0" indent="0" algn="l" defTabSz="914400" rtl="0" eaLnBrk="1" fontAlgn="auto" latinLnBrk="0" hangingPunct="1">
              <a:spcBef>
                <a:spcPts val="0"/>
              </a:spcBef>
              <a:spcAft>
                <a:spcPts val="0"/>
              </a:spcAft>
              <a:buNone/>
              <a:defRPr lang="zh-CN" altLang="en-US" sz="2800" b="1" kern="1200" spc="100" baseline="0" dirty="0">
                <a:solidFill>
                  <a:srgbClr val="E4001E"/>
                </a:solidFill>
                <a:effectLst/>
                <a:latin typeface="微软雅黑" pitchFamily="34" charset="-122"/>
                <a:ea typeface="微软雅黑" pitchFamily="34" charset="-122"/>
                <a:cs typeface="+mn-cs"/>
              </a:defRPr>
            </a:lvl1pPr>
          </a:lstStyle>
          <a:p>
            <a:pPr lvl="0"/>
            <a:r>
              <a:rPr lang="zh-CN" altLang="en-US" dirty="0"/>
              <a:t>单击此处编辑节标题</a:t>
            </a:r>
          </a:p>
        </p:txBody>
      </p:sp>
      <p:sp>
        <p:nvSpPr>
          <p:cNvPr id="4" name="文本占位符 3"/>
          <p:cNvSpPr>
            <a:spLocks noGrp="1"/>
          </p:cNvSpPr>
          <p:nvPr>
            <p:ph type="body" sz="quarter" idx="12" hasCustomPrompt="1"/>
          </p:nvPr>
        </p:nvSpPr>
        <p:spPr>
          <a:xfrm>
            <a:off x="3059830" y="2474918"/>
            <a:ext cx="4069655" cy="360040"/>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6" name="文本占位符 3"/>
          <p:cNvSpPr>
            <a:spLocks noGrp="1"/>
          </p:cNvSpPr>
          <p:nvPr>
            <p:ph type="body" sz="quarter" idx="13" hasCustomPrompt="1"/>
          </p:nvPr>
        </p:nvSpPr>
        <p:spPr>
          <a:xfrm>
            <a:off x="3059830" y="2834958"/>
            <a:ext cx="4069655" cy="360040"/>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7" name="文本占位符 3"/>
          <p:cNvSpPr>
            <a:spLocks noGrp="1"/>
          </p:cNvSpPr>
          <p:nvPr>
            <p:ph type="body" sz="quarter" idx="14" hasCustomPrompt="1"/>
          </p:nvPr>
        </p:nvSpPr>
        <p:spPr>
          <a:xfrm>
            <a:off x="3059830" y="3194998"/>
            <a:ext cx="4069655" cy="360040"/>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8" name="文本占位符 3"/>
          <p:cNvSpPr>
            <a:spLocks noGrp="1"/>
          </p:cNvSpPr>
          <p:nvPr>
            <p:ph type="body" sz="quarter" idx="15" hasCustomPrompt="1"/>
          </p:nvPr>
        </p:nvSpPr>
        <p:spPr>
          <a:xfrm>
            <a:off x="3059830" y="3555038"/>
            <a:ext cx="4069655" cy="360040"/>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
        <p:nvSpPr>
          <p:cNvPr id="9" name="文本占位符 3"/>
          <p:cNvSpPr>
            <a:spLocks noGrp="1"/>
          </p:cNvSpPr>
          <p:nvPr>
            <p:ph type="body" sz="quarter" idx="16" hasCustomPrompt="1"/>
          </p:nvPr>
        </p:nvSpPr>
        <p:spPr>
          <a:xfrm>
            <a:off x="3059830" y="3915078"/>
            <a:ext cx="4069655" cy="360040"/>
          </a:xfrm>
          <a:prstGeom prst="rect">
            <a:avLst/>
          </a:prstGeom>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sz="1600" spc="100" baseline="0">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342900" marR="0" lvl="0" indent="-342900" algn="l" defTabSz="914400" rtl="0" eaLnBrk="1" fontAlgn="auto" latinLnBrk="0" hangingPunct="1">
              <a:lnSpc>
                <a:spcPct val="100000"/>
              </a:lnSpc>
              <a:spcBef>
                <a:spcPct val="20000"/>
              </a:spcBef>
              <a:spcAft>
                <a:spcPts val="0"/>
              </a:spcAft>
              <a:buClrTx/>
              <a:buSzTx/>
              <a:tabLst/>
              <a:defRPr/>
            </a:pPr>
            <a:r>
              <a:rPr lang="zh-CN" altLang="en-US" dirty="0"/>
              <a:t>单击此处编辑母版文本样式</a:t>
            </a:r>
          </a:p>
        </p:txBody>
      </p:sp>
    </p:spTree>
    <p:extLst>
      <p:ext uri="{BB962C8B-B14F-4D97-AF65-F5344CB8AC3E}">
        <p14:creationId xmlns:p14="http://schemas.microsoft.com/office/powerpoint/2010/main" val="376088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内容2">
    <p:bg>
      <p:bgPr>
        <a:solidFill>
          <a:schemeClr val="bg1"/>
        </a:solidFill>
        <a:effectLst/>
      </p:bgPr>
    </p:bg>
    <p:spTree>
      <p:nvGrpSpPr>
        <p:cNvPr id="1" name=""/>
        <p:cNvGrpSpPr/>
        <p:nvPr/>
      </p:nvGrpSpPr>
      <p:grpSpPr>
        <a:xfrm>
          <a:off x="0" y="0"/>
          <a:ext cx="0" cy="0"/>
          <a:chOff x="0" y="0"/>
          <a:chExt cx="0" cy="0"/>
        </a:xfrm>
      </p:grpSpPr>
      <p:sp>
        <p:nvSpPr>
          <p:cNvPr id="8" name="文本占位符 7"/>
          <p:cNvSpPr>
            <a:spLocks noGrp="1"/>
          </p:cNvSpPr>
          <p:nvPr>
            <p:ph type="body" sz="quarter" idx="13" hasCustomPrompt="1"/>
          </p:nvPr>
        </p:nvSpPr>
        <p:spPr>
          <a:xfrm>
            <a:off x="611560" y="372754"/>
            <a:ext cx="7920880" cy="326788"/>
          </a:xfrm>
          <a:prstGeom prst="rect">
            <a:avLst/>
          </a:prstGeom>
        </p:spPr>
        <p:txBody>
          <a:bodyPr/>
          <a:lstStyle>
            <a:lvl1pPr>
              <a:buNone/>
              <a:defRPr sz="2000" b="1" spc="100" baseline="0">
                <a:solidFill>
                  <a:schemeClr val="tx1">
                    <a:lumMod val="75000"/>
                    <a:lumOff val="25000"/>
                  </a:schemeClr>
                </a:solidFill>
                <a:latin typeface="微软雅黑" pitchFamily="34" charset="-122"/>
                <a:ea typeface="微软雅黑" pitchFamily="34" charset="-122"/>
              </a:defRPr>
            </a:lvl1pPr>
          </a:lstStyle>
          <a:p>
            <a:pPr lvl="0"/>
            <a:r>
              <a:rPr lang="zh-CN" altLang="en-US" dirty="0"/>
              <a:t>单击此处编辑小标题</a:t>
            </a:r>
          </a:p>
        </p:txBody>
      </p:sp>
      <p:sp>
        <p:nvSpPr>
          <p:cNvPr id="3" name="内容占位符 2"/>
          <p:cNvSpPr>
            <a:spLocks noGrp="1"/>
          </p:cNvSpPr>
          <p:nvPr>
            <p:ph sz="quarter" idx="14"/>
          </p:nvPr>
        </p:nvSpPr>
        <p:spPr>
          <a:xfrm>
            <a:off x="611560" y="915566"/>
            <a:ext cx="7886700" cy="3644453"/>
          </a:xfrm>
          <a:prstGeom prst="rect">
            <a:avLst/>
          </a:prstGeo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59096" y="4632106"/>
            <a:ext cx="1152174" cy="360283"/>
          </a:xfrm>
          <a:prstGeom prst="rect">
            <a:avLst/>
          </a:prstGeom>
        </p:spPr>
      </p:pic>
    </p:spTree>
    <p:extLst>
      <p:ext uri="{BB962C8B-B14F-4D97-AF65-F5344CB8AC3E}">
        <p14:creationId xmlns:p14="http://schemas.microsoft.com/office/powerpoint/2010/main" val="417043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封底">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03"/>
            <a:ext cx="9144000" cy="5141893"/>
          </a:xfrm>
          <a:prstGeom prst="rect">
            <a:avLst/>
          </a:prstGeom>
        </p:spPr>
      </p:pic>
      <p:sp>
        <p:nvSpPr>
          <p:cNvPr id="5" name="TextBox 4"/>
          <p:cNvSpPr txBox="1"/>
          <p:nvPr userDrawn="1"/>
        </p:nvSpPr>
        <p:spPr>
          <a:xfrm>
            <a:off x="755576" y="1923678"/>
            <a:ext cx="1224136" cy="978729"/>
          </a:xfrm>
          <a:prstGeom prst="rect">
            <a:avLst/>
          </a:prstGeom>
          <a:noFill/>
        </p:spPr>
        <p:txBody>
          <a:bodyPr wrap="square" rtlCol="0">
            <a:spAutoFit/>
          </a:bodyPr>
          <a:lstStyle/>
          <a:p>
            <a:pPr algn="dist">
              <a:lnSpc>
                <a:spcPct val="120000"/>
              </a:lnSpc>
            </a:pPr>
            <a:r>
              <a:rPr lang="zh-CN" altLang="en-US" sz="3200" b="1" dirty="0">
                <a:solidFill>
                  <a:schemeClr val="tx1">
                    <a:lumMod val="75000"/>
                    <a:lumOff val="25000"/>
                  </a:schemeClr>
                </a:solidFill>
                <a:latin typeface="+mn-ea"/>
                <a:ea typeface="+mn-ea"/>
              </a:rPr>
              <a:t>谢谢</a:t>
            </a:r>
            <a:endParaRPr lang="en-US" altLang="zh-CN" sz="3200" b="1" dirty="0">
              <a:solidFill>
                <a:schemeClr val="tx1">
                  <a:lumMod val="75000"/>
                  <a:lumOff val="25000"/>
                </a:schemeClr>
              </a:solidFill>
              <a:latin typeface="+mn-ea"/>
              <a:ea typeface="+mn-ea"/>
            </a:endParaRPr>
          </a:p>
          <a:p>
            <a:pPr algn="dist">
              <a:lnSpc>
                <a:spcPct val="120000"/>
              </a:lnSpc>
            </a:pPr>
            <a:r>
              <a:rPr lang="en-US" altLang="zh-CN" sz="1500" dirty="0">
                <a:solidFill>
                  <a:schemeClr val="tx1">
                    <a:lumMod val="75000"/>
                    <a:lumOff val="25000"/>
                  </a:schemeClr>
                </a:solidFill>
                <a:latin typeface="+mn-ea"/>
                <a:ea typeface="+mn-ea"/>
              </a:rPr>
              <a:t>Thanks</a:t>
            </a:r>
            <a:endParaRPr lang="zh-CN" altLang="en-US" sz="1500" dirty="0">
              <a:solidFill>
                <a:schemeClr val="tx1">
                  <a:lumMod val="75000"/>
                  <a:lumOff val="25000"/>
                </a:schemeClr>
              </a:solidFill>
              <a:latin typeface="+mn-ea"/>
              <a:ea typeface="+mn-ea"/>
            </a:endParaRPr>
          </a:p>
        </p:txBody>
      </p:sp>
    </p:spTree>
    <p:extLst>
      <p:ext uri="{BB962C8B-B14F-4D97-AF65-F5344CB8AC3E}">
        <p14:creationId xmlns:p14="http://schemas.microsoft.com/office/powerpoint/2010/main" val="2817485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072251"/>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2" r:id="rId3"/>
    <p:sldLayoutId id="2147483665" r:id="rId4"/>
    <p:sldLayoutId id="2147483659"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1.xml"/><Relationship Id="rId7" Type="http://schemas.openxmlformats.org/officeDocument/2006/relationships/image" Target="../media/image5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9.png"/><Relationship Id="rId2" Type="http://schemas.openxmlformats.org/officeDocument/2006/relationships/image" Target="../media/image64.png"/><Relationship Id="rId16" Type="http://schemas.microsoft.com/office/2007/relationships/hdphoto" Target="../media/hdphoto7.wdp"/><Relationship Id="rId1" Type="http://schemas.openxmlformats.org/officeDocument/2006/relationships/slideLayout" Target="../slideLayouts/slideLayout4.xml"/><Relationship Id="rId6" Type="http://schemas.openxmlformats.org/officeDocument/2006/relationships/image" Target="../media/image66.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71.png"/><Relationship Id="rId10" Type="http://schemas.openxmlformats.org/officeDocument/2006/relationships/image" Target="../media/image68.png"/><Relationship Id="rId4" Type="http://schemas.openxmlformats.org/officeDocument/2006/relationships/image" Target="../media/image65.png"/><Relationship Id="rId9" Type="http://schemas.microsoft.com/office/2007/relationships/hdphoto" Target="../media/hdphoto4.wdp"/><Relationship Id="rId14" Type="http://schemas.openxmlformats.org/officeDocument/2006/relationships/image" Target="../media/image7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72.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jpe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jp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28.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jpe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jpe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jpg"/></Relationships>
</file>

<file path=ppt/slides/_rels/slide23.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png"/><Relationship Id="rId7" Type="http://schemas.openxmlformats.org/officeDocument/2006/relationships/image" Target="../media/image133.emf"/><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emf"/><Relationship Id="rId11" Type="http://schemas.openxmlformats.org/officeDocument/2006/relationships/image" Target="../media/image137.jpg"/><Relationship Id="rId5" Type="http://schemas.openxmlformats.org/officeDocument/2006/relationships/image" Target="../media/image131.emf"/><Relationship Id="rId10" Type="http://schemas.openxmlformats.org/officeDocument/2006/relationships/image" Target="../media/image136.png"/><Relationship Id="rId4" Type="http://schemas.openxmlformats.org/officeDocument/2006/relationships/image" Target="../media/image130.emf"/><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chart" Target="../charts/chart2.xml"/><Relationship Id="rId7" Type="http://schemas.openxmlformats.org/officeDocument/2006/relationships/image" Target="../media/image141.png"/><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chart" Target="../charts/chart3.xml"/><Relationship Id="rId9" Type="http://schemas.openxmlformats.org/officeDocument/2006/relationships/image" Target="../media/image143.png"/></Relationships>
</file>

<file path=ppt/slides/_rels/slide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 Id="rId5" Type="http://schemas.openxmlformats.org/officeDocument/2006/relationships/image" Target="../media/image151.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3" Type="http://schemas.openxmlformats.org/officeDocument/2006/relationships/hyperlink" Target="https://baike.baidu.com/item/MB" TargetMode="External"/><Relationship Id="rId2" Type="http://schemas.openxmlformats.org/officeDocument/2006/relationships/hyperlink" Target="https://baike.baidu.com/item/GT" TargetMode="External"/><Relationship Id="rId1" Type="http://schemas.openxmlformats.org/officeDocument/2006/relationships/slideLayout" Target="../slideLayouts/slideLayout4.xml"/><Relationship Id="rId4" Type="http://schemas.openxmlformats.org/officeDocument/2006/relationships/hyperlink" Target="https://baike.baidu.com/item/GB"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30.png"/><Relationship Id="rId5" Type="http://schemas.openxmlformats.org/officeDocument/2006/relationships/image" Target="../media/image40.jpeg"/><Relationship Id="rId10" Type="http://schemas.openxmlformats.org/officeDocument/2006/relationships/image" Target="../media/image29.png"/><Relationship Id="rId4" Type="http://schemas.openxmlformats.org/officeDocument/2006/relationships/image" Target="../media/image39.jpeg"/><Relationship Id="rId9"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67544" y="1779662"/>
            <a:ext cx="5256584" cy="648072"/>
          </a:xfrm>
        </p:spPr>
        <p:txBody>
          <a:bodyPr/>
          <a:lstStyle/>
          <a:p>
            <a:r>
              <a:rPr lang="zh-CN" altLang="en-US" dirty="0"/>
              <a:t>海光服务器产品介绍</a:t>
            </a:r>
          </a:p>
        </p:txBody>
      </p:sp>
      <p:sp>
        <p:nvSpPr>
          <p:cNvPr id="4" name="文本占位符 3"/>
          <p:cNvSpPr>
            <a:spLocks noGrp="1"/>
          </p:cNvSpPr>
          <p:nvPr>
            <p:ph type="body" sz="quarter" idx="14"/>
          </p:nvPr>
        </p:nvSpPr>
        <p:spPr>
          <a:xfrm>
            <a:off x="451479" y="2787774"/>
            <a:ext cx="5184576" cy="407224"/>
          </a:xfrm>
        </p:spPr>
        <p:txBody>
          <a:bodyPr/>
          <a:lstStyle/>
          <a:p>
            <a:r>
              <a:rPr lang="zh-CN" altLang="en-US" b="1" dirty="0"/>
              <a:t>昆山软件</a:t>
            </a:r>
          </a:p>
        </p:txBody>
      </p:sp>
    </p:spTree>
    <p:extLst>
      <p:ext uri="{BB962C8B-B14F-4D97-AF65-F5344CB8AC3E}">
        <p14:creationId xmlns:p14="http://schemas.microsoft.com/office/powerpoint/2010/main" val="6195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cstate="print">
            <a:extLst>
              <a:ext uri="{28A0092B-C50C-407E-A947-70E740481C1C}">
                <a14:useLocalDpi xmlns:a14="http://schemas.microsoft.com/office/drawing/2010/main" val="0"/>
              </a:ext>
            </a:extLst>
          </a:blip>
          <a:srcRect l="7476" t="3800" r="12200" b="16400"/>
          <a:stretch/>
        </p:blipFill>
        <p:spPr>
          <a:xfrm>
            <a:off x="2405141" y="942672"/>
            <a:ext cx="4035560" cy="2255166"/>
          </a:xfrm>
          <a:prstGeom prst="rect">
            <a:avLst/>
          </a:prstGeom>
        </p:spPr>
      </p:pic>
      <p:sp>
        <p:nvSpPr>
          <p:cNvPr id="5" name="文本框 4"/>
          <p:cNvSpPr txBox="1"/>
          <p:nvPr/>
        </p:nvSpPr>
        <p:spPr>
          <a:xfrm>
            <a:off x="246813" y="210964"/>
            <a:ext cx="3701654"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入门级单路服务器  </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H210-G30</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258252" y="1035528"/>
            <a:ext cx="1898170" cy="430887"/>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latin typeface="微软雅黑" panose="020B0503020204020204" pitchFamily="34" charset="-122"/>
                <a:ea typeface="微软雅黑" panose="020B0503020204020204" pitchFamily="34" charset="-122"/>
              </a:rPr>
              <a:t>业内最高规格的短</a:t>
            </a:r>
            <a:r>
              <a:rPr lang="en-US" altLang="zh-CN" sz="1100" dirty="0">
                <a:latin typeface="微软雅黑" panose="020B0503020204020204" pitchFamily="34" charset="-122"/>
                <a:ea typeface="微软雅黑" panose="020B0503020204020204" pitchFamily="34" charset="-122"/>
              </a:rPr>
              <a:t>1U</a:t>
            </a:r>
            <a:r>
              <a:rPr lang="zh-CN" altLang="en-US" sz="1100" dirty="0">
                <a:latin typeface="微软雅黑" panose="020B0503020204020204" pitchFamily="34" charset="-122"/>
                <a:ea typeface="微软雅黑" panose="020B0503020204020204" pitchFamily="34" charset="-122"/>
              </a:rPr>
              <a:t>支持</a:t>
            </a:r>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个</a:t>
            </a:r>
            <a:r>
              <a:rPr lang="en-US" altLang="zh-CN" sz="1100" dirty="0" err="1">
                <a:latin typeface="微软雅黑" panose="020B0503020204020204" pitchFamily="34" charset="-122"/>
                <a:ea typeface="微软雅黑" panose="020B0503020204020204" pitchFamily="34" charset="-122"/>
              </a:rPr>
              <a:t>PCIe</a:t>
            </a:r>
            <a:r>
              <a:rPr lang="zh-CN" altLang="en-US" sz="1100" dirty="0">
                <a:latin typeface="微软雅黑" panose="020B0503020204020204" pitchFamily="34" charset="-122"/>
                <a:ea typeface="微软雅黑" panose="020B0503020204020204" pitchFamily="34" charset="-122"/>
              </a:rPr>
              <a:t>插槽</a:t>
            </a:r>
          </a:p>
        </p:txBody>
      </p:sp>
      <p:sp>
        <p:nvSpPr>
          <p:cNvPr id="7" name="TextBox 15"/>
          <p:cNvSpPr txBox="1">
            <a:spLocks noChangeArrowheads="1"/>
          </p:cNvSpPr>
          <p:nvPr/>
        </p:nvSpPr>
        <p:spPr bwMode="auto">
          <a:xfrm>
            <a:off x="258252" y="1728299"/>
            <a:ext cx="1898170" cy="430887"/>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solidFill>
                  <a:srgbClr val="000000"/>
                </a:solidFill>
                <a:latin typeface="微软雅黑" panose="020B0503020204020204" pitchFamily="34" charset="-122"/>
                <a:ea typeface="微软雅黑" panose="020B0503020204020204" pitchFamily="34" charset="-122"/>
              </a:rPr>
              <a:t>1</a:t>
            </a:r>
            <a:r>
              <a:rPr lang="zh-CN" altLang="en-US" sz="1100" dirty="0">
                <a:solidFill>
                  <a:srgbClr val="000000"/>
                </a:solidFill>
                <a:latin typeface="微软雅黑" panose="020B0503020204020204" pitchFamily="34" charset="-122"/>
                <a:ea typeface="微软雅黑" panose="020B0503020204020204" pitchFamily="34" charset="-122"/>
              </a:rPr>
              <a:t>颗</a:t>
            </a:r>
            <a:r>
              <a:rPr lang="en-US" altLang="zh-CN" sz="1100" dirty="0">
                <a:solidFill>
                  <a:srgbClr val="000000"/>
                </a:solidFill>
                <a:latin typeface="微软雅黑" panose="020B0503020204020204" pitchFamily="34" charset="-122"/>
                <a:ea typeface="微软雅黑" panose="020B0503020204020204" pitchFamily="34" charset="-122"/>
              </a:rPr>
              <a:t>250W</a:t>
            </a:r>
            <a:r>
              <a:rPr lang="zh-CN" altLang="en-US" sz="1100" dirty="0">
                <a:solidFill>
                  <a:srgbClr val="000000"/>
                </a:solidFill>
                <a:latin typeface="微软雅黑" panose="020B0503020204020204" pitchFamily="34" charset="-122"/>
                <a:ea typeface="微软雅黑" panose="020B0503020204020204" pitchFamily="34" charset="-122"/>
              </a:rPr>
              <a:t>电源（</a:t>
            </a:r>
            <a:r>
              <a:rPr lang="zh-CN" altLang="en-US" sz="1100" dirty="0">
                <a:solidFill>
                  <a:srgbClr val="FF0000"/>
                </a:solidFill>
                <a:latin typeface="微软雅黑" panose="020B0503020204020204" pitchFamily="34" charset="-122"/>
                <a:ea typeface="微软雅黑" panose="020B0503020204020204" pitchFamily="34" charset="-122"/>
              </a:rPr>
              <a:t>低成本</a:t>
            </a:r>
            <a:r>
              <a:rPr lang="zh-CN" altLang="en-US" sz="1100" dirty="0">
                <a:solidFill>
                  <a:srgbClr val="000000"/>
                </a:solidFill>
                <a:latin typeface="微软雅黑" panose="020B0503020204020204" pitchFamily="34" charset="-122"/>
                <a:ea typeface="微软雅黑" panose="020B0503020204020204" pitchFamily="34" charset="-122"/>
              </a:rPr>
              <a:t>）</a:t>
            </a:r>
            <a:endParaRPr lang="en-US" altLang="zh-CN" sz="1100" dirty="0">
              <a:solidFill>
                <a:srgbClr val="000000"/>
              </a:solidFill>
              <a:latin typeface="微软雅黑" panose="020B0503020204020204" pitchFamily="34" charset="-122"/>
              <a:ea typeface="微软雅黑" panose="020B0503020204020204" pitchFamily="34" charset="-122"/>
            </a:endParaRPr>
          </a:p>
          <a:p>
            <a:r>
              <a:rPr lang="en-US" altLang="zh-CN" sz="1100" dirty="0">
                <a:solidFill>
                  <a:srgbClr val="000000"/>
                </a:solidFill>
                <a:latin typeface="微软雅黑" panose="020B0503020204020204" pitchFamily="34" charset="-122"/>
                <a:ea typeface="微软雅黑" panose="020B0503020204020204" pitchFamily="34" charset="-122"/>
              </a:rPr>
              <a:t>1</a:t>
            </a:r>
            <a:r>
              <a:rPr lang="zh-CN" altLang="en-US" sz="1100" dirty="0">
                <a:solidFill>
                  <a:srgbClr val="000000"/>
                </a:solidFill>
                <a:latin typeface="微软雅黑" panose="020B0503020204020204" pitchFamily="34" charset="-122"/>
                <a:ea typeface="微软雅黑" panose="020B0503020204020204" pitchFamily="34" charset="-122"/>
              </a:rPr>
              <a:t>颗</a:t>
            </a:r>
            <a:r>
              <a:rPr lang="en-US" altLang="zh-CN" sz="1100" dirty="0">
                <a:solidFill>
                  <a:srgbClr val="000000"/>
                </a:solidFill>
                <a:latin typeface="微软雅黑" panose="020B0503020204020204" pitchFamily="34" charset="-122"/>
                <a:ea typeface="微软雅黑" panose="020B0503020204020204" pitchFamily="34" charset="-122"/>
              </a:rPr>
              <a:t>350W</a:t>
            </a:r>
            <a:r>
              <a:rPr lang="zh-CN" altLang="en-US" sz="1100" dirty="0">
                <a:solidFill>
                  <a:srgbClr val="000000"/>
                </a:solidFill>
                <a:latin typeface="微软雅黑" panose="020B0503020204020204" pitchFamily="34" charset="-122"/>
                <a:ea typeface="微软雅黑" panose="020B0503020204020204" pitchFamily="34" charset="-122"/>
              </a:rPr>
              <a:t>电源（金牌）</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7075086" y="918180"/>
            <a:ext cx="1543014" cy="430887"/>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100" b="1" dirty="0">
                <a:solidFill>
                  <a:srgbClr val="FF0000"/>
                </a:solidFill>
                <a:latin typeface="微软雅黑" panose="020B0503020204020204" pitchFamily="34" charset="-122"/>
                <a:ea typeface="微软雅黑" panose="020B0503020204020204" pitchFamily="34" charset="-122"/>
              </a:rPr>
              <a:t>1</a:t>
            </a:r>
            <a:r>
              <a:rPr lang="zh-CN" altLang="en-US" sz="1100" dirty="0">
                <a:solidFill>
                  <a:srgbClr val="000000"/>
                </a:solidFill>
                <a:latin typeface="微软雅黑" panose="020B0503020204020204" pitchFamily="34" charset="-122"/>
                <a:ea typeface="微软雅黑" panose="020B0503020204020204" pitchFamily="34" charset="-122"/>
              </a:rPr>
              <a:t>颗海光</a:t>
            </a:r>
            <a:r>
              <a:rPr lang="en-US" altLang="zh-CN" sz="1100" dirty="0">
                <a:solidFill>
                  <a:srgbClr val="000000"/>
                </a:solidFill>
                <a:latin typeface="微软雅黑" panose="020B0503020204020204" pitchFamily="34" charset="-122"/>
                <a:ea typeface="微软雅黑" panose="020B0503020204020204" pitchFamily="34" charset="-122"/>
              </a:rPr>
              <a:t>3100</a:t>
            </a:r>
            <a:r>
              <a:rPr lang="zh-CN" altLang="en-US" sz="1100" dirty="0">
                <a:solidFill>
                  <a:srgbClr val="000000"/>
                </a:solidFill>
                <a:latin typeface="微软雅黑" panose="020B0503020204020204" pitchFamily="34" charset="-122"/>
                <a:ea typeface="微软雅黑" panose="020B0503020204020204" pitchFamily="34" charset="-122"/>
              </a:rPr>
              <a:t>处理器</a:t>
            </a:r>
            <a:endParaRPr lang="en-US" altLang="zh-CN" sz="1100" dirty="0">
              <a:solidFill>
                <a:srgbClr val="000000"/>
              </a:solidFill>
              <a:latin typeface="微软雅黑" panose="020B0503020204020204" pitchFamily="34" charset="-122"/>
              <a:ea typeface="微软雅黑" panose="020B0503020204020204" pitchFamily="34" charset="-122"/>
            </a:endParaRPr>
          </a:p>
          <a:p>
            <a:pPr algn="r"/>
            <a:r>
              <a:rPr lang="en-US" altLang="zh-CN" sz="1100" dirty="0">
                <a:solidFill>
                  <a:srgbClr val="000000"/>
                </a:solidFill>
                <a:latin typeface="微软雅黑" panose="020B0503020204020204" pitchFamily="34" charset="-122"/>
                <a:ea typeface="微软雅黑" panose="020B0503020204020204" pitchFamily="34" charset="-122"/>
              </a:rPr>
              <a:t>8</a:t>
            </a:r>
            <a:r>
              <a:rPr lang="zh-CN" altLang="en-US" sz="1100" dirty="0">
                <a:solidFill>
                  <a:srgbClr val="000000"/>
                </a:solidFill>
                <a:latin typeface="微软雅黑" panose="020B0503020204020204" pitchFamily="34" charset="-122"/>
                <a:ea typeface="微软雅黑" panose="020B0503020204020204" pitchFamily="34" charset="-122"/>
              </a:rPr>
              <a:t>核心、高主频</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9" name="TextBox 5"/>
          <p:cNvSpPr txBox="1">
            <a:spLocks noChangeArrowheads="1"/>
          </p:cNvSpPr>
          <p:nvPr/>
        </p:nvSpPr>
        <p:spPr bwMode="auto">
          <a:xfrm>
            <a:off x="258252" y="2441388"/>
            <a:ext cx="1715702" cy="430887"/>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rgbClr val="000000"/>
                </a:solidFill>
                <a:latin typeface="微软雅黑" panose="020B0503020204020204" pitchFamily="34" charset="-122"/>
                <a:ea typeface="微软雅黑" panose="020B0503020204020204" pitchFamily="34" charset="-122"/>
              </a:rPr>
              <a:t>前置</a:t>
            </a:r>
            <a:r>
              <a:rPr lang="en-US" altLang="zh-CN" sz="1100" b="1" dirty="0">
                <a:solidFill>
                  <a:srgbClr val="FF0000"/>
                </a:solidFill>
                <a:latin typeface="微软雅黑" panose="020B0503020204020204" pitchFamily="34" charset="-122"/>
                <a:ea typeface="微软雅黑" panose="020B0503020204020204" pitchFamily="34" charset="-122"/>
              </a:rPr>
              <a:t>4</a:t>
            </a:r>
            <a:r>
              <a:rPr lang="zh-CN" altLang="en-US" sz="1100" dirty="0">
                <a:solidFill>
                  <a:srgbClr val="000000"/>
                </a:solidFill>
                <a:latin typeface="微软雅黑" panose="020B0503020204020204" pitchFamily="34" charset="-122"/>
                <a:ea typeface="微软雅黑" panose="020B0503020204020204" pitchFamily="34" charset="-122"/>
              </a:rPr>
              <a:t>块</a:t>
            </a:r>
            <a:r>
              <a:rPr lang="en-US" altLang="zh-CN" sz="1100" dirty="0">
                <a:solidFill>
                  <a:srgbClr val="000000"/>
                </a:solidFill>
                <a:latin typeface="微软雅黑" panose="020B0503020204020204" pitchFamily="34" charset="-122"/>
                <a:ea typeface="微软雅黑" panose="020B0503020204020204" pitchFamily="34" charset="-122"/>
              </a:rPr>
              <a:t>3.5or2.5</a:t>
            </a:r>
            <a:r>
              <a:rPr lang="zh-CN" altLang="en-US" sz="1100" dirty="0">
                <a:solidFill>
                  <a:srgbClr val="000000"/>
                </a:solidFill>
                <a:latin typeface="微软雅黑" panose="020B0503020204020204" pitchFamily="34" charset="-122"/>
                <a:ea typeface="微软雅黑" panose="020B0503020204020204" pitchFamily="34" charset="-122"/>
              </a:rPr>
              <a:t>寸热插拔硬盘</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696057" y="685994"/>
            <a:ext cx="3389069" cy="341632"/>
          </a:xfrm>
          <a:prstGeom prst="rect">
            <a:avLst/>
          </a:prstGeom>
          <a:noFill/>
        </p:spPr>
        <p:txBody>
          <a:bodyPr wrap="none" rtlCol="0">
            <a:spAutoFit/>
          </a:bodyPr>
          <a:lstStyle/>
          <a:p>
            <a:pPr>
              <a:lnSpc>
                <a:spcPct val="120000"/>
              </a:lnSpc>
            </a:pPr>
            <a:r>
              <a:rPr lang="en-US" altLang="zh-CN" sz="1350" b="1" dirty="0"/>
              <a:t>4</a:t>
            </a:r>
            <a:r>
              <a:rPr lang="zh-CN" altLang="en-US" sz="1350" b="1" dirty="0"/>
              <a:t>盘热插拔机箱（适合小型网络机柜部署）</a:t>
            </a:r>
          </a:p>
        </p:txBody>
      </p:sp>
      <p:sp>
        <p:nvSpPr>
          <p:cNvPr id="11" name="TextBox 12"/>
          <p:cNvSpPr txBox="1">
            <a:spLocks noChangeArrowheads="1"/>
          </p:cNvSpPr>
          <p:nvPr/>
        </p:nvSpPr>
        <p:spPr bwMode="auto">
          <a:xfrm>
            <a:off x="6440701" y="2037035"/>
            <a:ext cx="2177399" cy="600164"/>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100" b="1" dirty="0">
                <a:solidFill>
                  <a:srgbClr val="FF0000"/>
                </a:solidFill>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个内存插槽</a:t>
            </a:r>
            <a:endParaRPr lang="en-US" altLang="zh-CN" sz="1100" dirty="0">
              <a:latin typeface="微软雅黑" panose="020B0503020204020204" pitchFamily="34" charset="-122"/>
              <a:ea typeface="微软雅黑" panose="020B0503020204020204" pitchFamily="34" charset="-122"/>
            </a:endParaRPr>
          </a:p>
          <a:p>
            <a:pPr algn="r"/>
            <a:r>
              <a:rPr lang="zh-CN" altLang="en-US" sz="1100" dirty="0">
                <a:latin typeface="微软雅黑" panose="020B0503020204020204" pitchFamily="34" charset="-122"/>
                <a:ea typeface="微软雅黑" panose="020B0503020204020204" pitchFamily="34" charset="-122"/>
              </a:rPr>
              <a:t>业内唯一支持</a:t>
            </a:r>
            <a:r>
              <a:rPr lang="zh-CN" altLang="en-US" sz="1100" dirty="0">
                <a:solidFill>
                  <a:srgbClr val="FF0000"/>
                </a:solidFill>
                <a:latin typeface="微软雅黑" panose="020B0503020204020204" pitchFamily="34" charset="-122"/>
                <a:ea typeface="微软雅黑" panose="020B0503020204020204" pitchFamily="34" charset="-122"/>
              </a:rPr>
              <a:t>单条</a:t>
            </a:r>
            <a:r>
              <a:rPr lang="en-US" altLang="zh-CN" sz="1100" dirty="0">
                <a:solidFill>
                  <a:srgbClr val="FF0000"/>
                </a:solidFill>
                <a:latin typeface="微软雅黑" panose="020B0503020204020204" pitchFamily="34" charset="-122"/>
                <a:ea typeface="微软雅黑" panose="020B0503020204020204" pitchFamily="34" charset="-122"/>
              </a:rPr>
              <a:t>64G</a:t>
            </a:r>
            <a:r>
              <a:rPr lang="zh-CN" altLang="en-US" sz="1100" dirty="0">
                <a:solidFill>
                  <a:srgbClr val="FF0000"/>
                </a:solidFill>
                <a:latin typeface="微软雅黑" panose="020B0503020204020204" pitchFamily="34" charset="-122"/>
                <a:ea typeface="微软雅黑" panose="020B0503020204020204" pitchFamily="34" charset="-122"/>
              </a:rPr>
              <a:t>内存</a:t>
            </a:r>
            <a:r>
              <a:rPr lang="zh-CN" altLang="en-US" sz="1100" dirty="0">
                <a:latin typeface="微软雅黑" panose="020B0503020204020204" pitchFamily="34" charset="-122"/>
                <a:ea typeface="微软雅黑" panose="020B0503020204020204" pitchFamily="34" charset="-122"/>
              </a:rPr>
              <a:t>的短</a:t>
            </a:r>
            <a:r>
              <a:rPr lang="en-US" altLang="zh-CN" sz="1100" dirty="0">
                <a:latin typeface="微软雅黑" panose="020B0503020204020204" pitchFamily="34" charset="-122"/>
                <a:ea typeface="微软雅黑" panose="020B0503020204020204" pitchFamily="34" charset="-122"/>
              </a:rPr>
              <a:t>1U</a:t>
            </a:r>
            <a:r>
              <a:rPr lang="zh-CN" altLang="en-US" sz="1100" dirty="0">
                <a:latin typeface="微软雅黑" panose="020B0503020204020204" pitchFamily="34" charset="-122"/>
                <a:ea typeface="微软雅黑" panose="020B0503020204020204" pitchFamily="34" charset="-122"/>
              </a:rPr>
              <a:t>单路机架服务器</a:t>
            </a:r>
            <a:endParaRPr lang="en-US" altLang="zh-CN" sz="1100" dirty="0">
              <a:latin typeface="微软雅黑" panose="020B0503020204020204" pitchFamily="34" charset="-122"/>
              <a:ea typeface="微软雅黑" panose="020B0503020204020204" pitchFamily="34" charset="-122"/>
            </a:endParaRPr>
          </a:p>
        </p:txBody>
      </p:sp>
      <p:sp>
        <p:nvSpPr>
          <p:cNvPr id="12" name="TextBox 9"/>
          <p:cNvSpPr txBox="1"/>
          <p:nvPr/>
        </p:nvSpPr>
        <p:spPr>
          <a:xfrm>
            <a:off x="358061" y="3345390"/>
            <a:ext cx="4364597" cy="1426031"/>
          </a:xfrm>
          <a:prstGeom prst="rect">
            <a:avLst/>
          </a:prstGeom>
          <a:noFill/>
        </p:spPr>
        <p:txBody>
          <a:bodyPr wrap="square" rtlCol="0">
            <a:spAutoFit/>
          </a:bodyPr>
          <a:lstStyle/>
          <a:p>
            <a:pPr marL="285750" indent="-285750">
              <a:lnSpc>
                <a:spcPts val="2599"/>
              </a:lnSpc>
              <a:buFont typeface="Arial" panose="020B0604020202020204" pitchFamily="34" charset="0"/>
              <a:buChar char="•"/>
            </a:pP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业内规格最高的短</a:t>
            </a:r>
            <a:r>
              <a:rPr lang="en-US" altLang="zh-CN" sz="1099" dirty="0">
                <a:latin typeface="微软雅黑" panose="020B0503020204020204" pitchFamily="34" charset="-122"/>
                <a:ea typeface="微软雅黑" panose="020B0503020204020204" pitchFamily="34" charset="-122"/>
                <a:sym typeface="宋体" panose="02010600030101010101" pitchFamily="2" charset="-122"/>
              </a:rPr>
              <a:t>1U</a:t>
            </a: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机架服务器</a:t>
            </a:r>
            <a:endParaRPr lang="en-US" altLang="zh-CN" sz="1099" dirty="0">
              <a:latin typeface="微软雅黑" panose="020B0503020204020204" pitchFamily="34" charset="-122"/>
              <a:ea typeface="微软雅黑" panose="020B0503020204020204" pitchFamily="34" charset="-122"/>
              <a:sym typeface="宋体" panose="02010600030101010101" pitchFamily="2" charset="-122"/>
            </a:endParaRPr>
          </a:p>
          <a:p>
            <a:pPr marL="285750" indent="-285750">
              <a:lnSpc>
                <a:spcPts val="2599"/>
              </a:lnSpc>
              <a:buFont typeface="Arial" panose="020B0604020202020204" pitchFamily="34" charset="0"/>
              <a:buChar char="•"/>
            </a:pP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与主流双路机型相同的</a:t>
            </a:r>
            <a:r>
              <a:rPr lang="en-US" altLang="zh-CN" sz="1099" dirty="0">
                <a:latin typeface="微软雅黑" panose="020B0503020204020204" pitchFamily="34" charset="-122"/>
                <a:ea typeface="微软雅黑" panose="020B0503020204020204" pitchFamily="34" charset="-122"/>
                <a:sym typeface="宋体" panose="02010600030101010101" pitchFamily="2" charset="-122"/>
              </a:rPr>
              <a:t>BMC</a:t>
            </a: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企业级管理功能特性</a:t>
            </a:r>
            <a:endParaRPr lang="en-US" altLang="zh-CN" sz="1099" dirty="0">
              <a:latin typeface="微软雅黑" panose="020B0503020204020204" pitchFamily="34" charset="-122"/>
              <a:ea typeface="微软雅黑" panose="020B0503020204020204" pitchFamily="34" charset="-122"/>
              <a:sym typeface="宋体" panose="02010600030101010101" pitchFamily="2" charset="-122"/>
            </a:endParaRPr>
          </a:p>
          <a:p>
            <a:pPr marL="285750" indent="-285750">
              <a:lnSpc>
                <a:spcPts val="2599"/>
              </a:lnSpc>
              <a:buFont typeface="Arial" panose="020B0604020202020204" pitchFamily="34" charset="0"/>
              <a:buChar char="•"/>
            </a:pP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支持工作站显卡，适合多屏显示输出</a:t>
            </a:r>
            <a:endParaRPr lang="en-US" altLang="zh-CN" sz="1099" dirty="0">
              <a:latin typeface="微软雅黑" panose="020B0503020204020204" pitchFamily="34" charset="-122"/>
              <a:ea typeface="微软雅黑" panose="020B0503020204020204" pitchFamily="34" charset="-122"/>
              <a:sym typeface="宋体" panose="02010600030101010101" pitchFamily="2" charset="-122"/>
            </a:endParaRPr>
          </a:p>
          <a:p>
            <a:pPr marL="285750" indent="-285750">
              <a:lnSpc>
                <a:spcPts val="2599"/>
              </a:lnSpc>
              <a:buFont typeface="Arial" panose="020B0604020202020204" pitchFamily="34" charset="0"/>
              <a:buChar char="•"/>
            </a:pP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安防、渠道、</a:t>
            </a:r>
            <a:r>
              <a:rPr lang="en-US" altLang="zh-CN" sz="1099" dirty="0">
                <a:latin typeface="微软雅黑" panose="020B0503020204020204" pitchFamily="34" charset="-122"/>
                <a:ea typeface="微软雅黑" panose="020B0503020204020204" pitchFamily="34" charset="-122"/>
                <a:sym typeface="宋体" panose="02010600030101010101" pitchFamily="2" charset="-122"/>
              </a:rPr>
              <a:t>SMB</a:t>
            </a:r>
            <a:r>
              <a:rPr lang="zh-CN" altLang="en-US" sz="1099" dirty="0">
                <a:latin typeface="微软雅黑" panose="020B0503020204020204" pitchFamily="34" charset="-122"/>
                <a:ea typeface="微软雅黑" panose="020B0503020204020204" pitchFamily="34" charset="-122"/>
                <a:sym typeface="宋体" panose="02010600030101010101" pitchFamily="2" charset="-122"/>
              </a:rPr>
              <a:t>客户</a:t>
            </a:r>
            <a:endParaRPr lang="en-US" altLang="zh-CN" sz="1099" dirty="0">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13" name="肘形连接符 12"/>
          <p:cNvCxnSpPr/>
          <p:nvPr/>
        </p:nvCxnSpPr>
        <p:spPr bwMode="auto">
          <a:xfrm>
            <a:off x="5400991" y="1711800"/>
            <a:ext cx="1470474" cy="491951"/>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bwMode="auto">
          <a:xfrm flipV="1">
            <a:off x="5400991" y="1115305"/>
            <a:ext cx="1694353" cy="237556"/>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endCxn id="9" idx="3"/>
          </p:cNvCxnSpPr>
          <p:nvPr/>
        </p:nvCxnSpPr>
        <p:spPr bwMode="auto">
          <a:xfrm rot="10800000">
            <a:off x="1973954" y="2656832"/>
            <a:ext cx="794838" cy="34767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bwMode="auto">
          <a:xfrm rot="10800000" flipV="1">
            <a:off x="1907704" y="1444701"/>
            <a:ext cx="1565198" cy="521831"/>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bwMode="auto">
          <a:xfrm rot="10800000" flipV="1">
            <a:off x="1863197" y="1250973"/>
            <a:ext cx="2015038" cy="77675"/>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390592" y="3750782"/>
            <a:ext cx="4232426" cy="934772"/>
            <a:chOff x="4223753" y="3872702"/>
            <a:chExt cx="4232426" cy="934772"/>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8066" t="38450" r="8657" b="42650"/>
            <a:stretch>
              <a:fillRect/>
            </a:stretch>
          </p:blipFill>
          <p:spPr>
            <a:xfrm>
              <a:off x="4693059" y="4327076"/>
              <a:ext cx="3763120" cy="480398"/>
            </a:xfrm>
            <a:prstGeom prst="rect">
              <a:avLst/>
            </a:prstGeom>
          </p:spPr>
        </p:pic>
        <p:sp>
          <p:nvSpPr>
            <p:cNvPr id="20" name="TextBox 15"/>
            <p:cNvSpPr txBox="1">
              <a:spLocks noChangeArrowheads="1"/>
            </p:cNvSpPr>
            <p:nvPr/>
          </p:nvSpPr>
          <p:spPr bwMode="auto">
            <a:xfrm>
              <a:off x="4223753" y="3872702"/>
              <a:ext cx="1898170" cy="261610"/>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b="1" dirty="0">
                  <a:solidFill>
                    <a:srgbClr val="FF0000"/>
                  </a:solidFill>
                  <a:latin typeface="微软雅黑" panose="020B0503020204020204" pitchFamily="34" charset="-122"/>
                  <a:ea typeface="微软雅黑" panose="020B0503020204020204" pitchFamily="34" charset="-122"/>
                </a:rPr>
                <a:t>2</a:t>
              </a:r>
              <a:r>
                <a:rPr lang="zh-CN" altLang="en-US" sz="1100" dirty="0">
                  <a:solidFill>
                    <a:srgbClr val="000000"/>
                  </a:solidFill>
                  <a:latin typeface="微软雅黑" panose="020B0503020204020204" pitchFamily="34" charset="-122"/>
                  <a:ea typeface="微软雅黑" panose="020B0503020204020204" pitchFamily="34" charset="-122"/>
                </a:rPr>
                <a:t>个板载千兆端口</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21" name="TextBox 15"/>
            <p:cNvSpPr txBox="1">
              <a:spLocks noChangeArrowheads="1"/>
            </p:cNvSpPr>
            <p:nvPr/>
          </p:nvSpPr>
          <p:spPr bwMode="auto">
            <a:xfrm>
              <a:off x="5623059" y="3880397"/>
              <a:ext cx="1017682" cy="2616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latin typeface="微软雅黑" panose="020B0503020204020204" pitchFamily="34" charset="-122"/>
                  <a:ea typeface="微软雅黑" panose="020B0503020204020204" pitchFamily="34" charset="-122"/>
                </a:rPr>
                <a:t>BMC</a:t>
              </a:r>
              <a:r>
                <a:rPr lang="zh-CN" altLang="en-US" sz="1100" dirty="0">
                  <a:latin typeface="微软雅黑" panose="020B0503020204020204" pitchFamily="34" charset="-122"/>
                  <a:ea typeface="微软雅黑" panose="020B0503020204020204" pitchFamily="34" charset="-122"/>
                </a:rPr>
                <a:t>管理口</a:t>
              </a:r>
              <a:endParaRPr lang="en-US" altLang="zh-CN" sz="1100" dirty="0">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6866118" y="3872702"/>
              <a:ext cx="1144756" cy="2616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latin typeface="微软雅黑" panose="020B0503020204020204" pitchFamily="34" charset="-122"/>
                  <a:ea typeface="微软雅黑" panose="020B0503020204020204" pitchFamily="34" charset="-122"/>
                </a:rPr>
                <a:t>外接卡端口</a:t>
              </a:r>
              <a:endParaRPr lang="en-US" altLang="zh-CN" sz="1100" dirty="0">
                <a:latin typeface="微软雅黑" panose="020B0503020204020204" pitchFamily="34" charset="-122"/>
                <a:ea typeface="微软雅黑" panose="020B0503020204020204" pitchFamily="34" charset="-122"/>
              </a:endParaRPr>
            </a:p>
          </p:txBody>
        </p:sp>
        <p:cxnSp>
          <p:nvCxnSpPr>
            <p:cNvPr id="23" name="肘形连接符 22"/>
            <p:cNvCxnSpPr/>
            <p:nvPr/>
          </p:nvCxnSpPr>
          <p:spPr bwMode="auto">
            <a:xfrm rot="5400000" flipH="1" flipV="1">
              <a:off x="5596412" y="4146580"/>
              <a:ext cx="458395" cy="418862"/>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bwMode="auto">
            <a:xfrm rot="5400000" flipH="1" flipV="1">
              <a:off x="6979214" y="4116556"/>
              <a:ext cx="368109" cy="29631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grpSp>
      <p:cxnSp>
        <p:nvCxnSpPr>
          <p:cNvPr id="25" name="肘形连接符 24"/>
          <p:cNvCxnSpPr/>
          <p:nvPr/>
        </p:nvCxnSpPr>
        <p:spPr bwMode="auto">
          <a:xfrm rot="10800000">
            <a:off x="5068079" y="4020089"/>
            <a:ext cx="496443" cy="443201"/>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5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3977" y="805258"/>
            <a:ext cx="3362779" cy="1827726"/>
            <a:chOff x="297414" y="3015070"/>
            <a:chExt cx="8167186" cy="1827726"/>
          </a:xfrm>
        </p:grpSpPr>
        <p:sp>
          <p:nvSpPr>
            <p:cNvPr id="5" name="圆角矩形 4"/>
            <p:cNvSpPr/>
            <p:nvPr/>
          </p:nvSpPr>
          <p:spPr>
            <a:xfrm>
              <a:off x="297416" y="3015070"/>
              <a:ext cx="8167184" cy="42178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zh-CN" altLang="en-US" sz="1349" b="1" dirty="0">
                <a:solidFill>
                  <a:prstClr val="white"/>
                </a:solidFill>
                <a:latin typeface="Arial"/>
                <a:ea typeface="微软雅黑"/>
              </a:endParaRPr>
            </a:p>
          </p:txBody>
        </p:sp>
        <p:sp>
          <p:nvSpPr>
            <p:cNvPr id="6" name="矩形 5"/>
            <p:cNvSpPr/>
            <p:nvPr/>
          </p:nvSpPr>
          <p:spPr>
            <a:xfrm>
              <a:off x="297414" y="3436853"/>
              <a:ext cx="8156971" cy="1405943"/>
            </a:xfrm>
            <a:prstGeom prst="rect">
              <a:avLst/>
            </a:prstGeom>
            <a:noFill/>
            <a:ln w="6350">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zh-CN" altLang="en-US" sz="1349">
                <a:solidFill>
                  <a:prstClr val="white"/>
                </a:solidFill>
                <a:latin typeface="Arial"/>
                <a:ea typeface="微软雅黑"/>
              </a:endParaRPr>
            </a:p>
          </p:txBody>
        </p:sp>
      </p:grpSp>
      <p:grpSp>
        <p:nvGrpSpPr>
          <p:cNvPr id="7" name="组合 6"/>
          <p:cNvGrpSpPr/>
          <p:nvPr/>
        </p:nvGrpSpPr>
        <p:grpSpPr>
          <a:xfrm>
            <a:off x="4557817" y="805258"/>
            <a:ext cx="3362779" cy="1827726"/>
            <a:chOff x="297414" y="3015070"/>
            <a:chExt cx="8167186" cy="1827726"/>
          </a:xfrm>
        </p:grpSpPr>
        <p:sp>
          <p:nvSpPr>
            <p:cNvPr id="8" name="圆角矩形 7"/>
            <p:cNvSpPr/>
            <p:nvPr/>
          </p:nvSpPr>
          <p:spPr>
            <a:xfrm>
              <a:off x="297416" y="3015070"/>
              <a:ext cx="8167184" cy="42178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zh-CN" altLang="en-US" sz="1349" b="1" dirty="0">
                <a:solidFill>
                  <a:prstClr val="white"/>
                </a:solidFill>
                <a:latin typeface="Arial"/>
                <a:ea typeface="微软雅黑"/>
              </a:endParaRPr>
            </a:p>
          </p:txBody>
        </p:sp>
        <p:sp>
          <p:nvSpPr>
            <p:cNvPr id="9" name="矩形 8"/>
            <p:cNvSpPr/>
            <p:nvPr/>
          </p:nvSpPr>
          <p:spPr>
            <a:xfrm>
              <a:off x="297414" y="3436853"/>
              <a:ext cx="8140383" cy="1405943"/>
            </a:xfrm>
            <a:prstGeom prst="rect">
              <a:avLst/>
            </a:prstGeom>
            <a:noFill/>
            <a:ln w="6350">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zh-CN" altLang="en-US" sz="1349">
                <a:solidFill>
                  <a:prstClr val="white"/>
                </a:solidFill>
                <a:latin typeface="Arial"/>
                <a:ea typeface="微软雅黑"/>
              </a:endParaRPr>
            </a:p>
          </p:txBody>
        </p:sp>
      </p:grpSp>
      <p:sp>
        <p:nvSpPr>
          <p:cNvPr id="10" name="文本框 9"/>
          <p:cNvSpPr txBox="1"/>
          <p:nvPr/>
        </p:nvSpPr>
        <p:spPr>
          <a:xfrm>
            <a:off x="1457954" y="2218840"/>
            <a:ext cx="1071127"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rPr>
              <a:t>S240-H35</a:t>
            </a:r>
            <a:endParaRPr lang="zh-CN" altLang="en-US" sz="1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770874" y="2218840"/>
            <a:ext cx="1071127"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rPr>
              <a:t>S240-H30</a:t>
            </a:r>
            <a:endParaRPr lang="zh-CN" altLang="en-US" sz="1400" b="1" dirty="0">
              <a:latin typeface="微软雅黑" panose="020B0503020204020204" pitchFamily="34" charset="-122"/>
              <a:ea typeface="微软雅黑" panose="020B0503020204020204" pitchFamily="34" charset="-122"/>
            </a:endParaRPr>
          </a:p>
        </p:txBody>
      </p:sp>
      <p:sp>
        <p:nvSpPr>
          <p:cNvPr id="12" name="Title 3">
            <a:extLst>
              <a:ext uri="{FF2B5EF4-FFF2-40B4-BE49-F238E27FC236}">
                <a16:creationId xmlns:a16="http://schemas.microsoft.com/office/drawing/2014/main" id="{6ACD07B2-819F-43FD-8D8E-AACD1733BBB0}"/>
              </a:ext>
            </a:extLst>
          </p:cNvPr>
          <p:cNvSpPr txBox="1">
            <a:spLocks/>
          </p:cNvSpPr>
          <p:nvPr/>
        </p:nvSpPr>
        <p:spPr>
          <a:xfrm>
            <a:off x="4000500" y="858844"/>
            <a:ext cx="4363231" cy="576064"/>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sz="1400" b="1" cap="all" dirty="0">
                <a:solidFill>
                  <a:schemeClr val="bg1"/>
                </a:solidFill>
                <a:latin typeface="微软雅黑" pitchFamily="34" charset="-122"/>
                <a:ea typeface="微软雅黑" pitchFamily="34" charset="-122"/>
              </a:rPr>
              <a:t>  </a:t>
            </a:r>
            <a:r>
              <a:rPr lang="zh-CN" altLang="en-US" sz="1600" b="1" cap="all" dirty="0">
                <a:solidFill>
                  <a:schemeClr val="bg1"/>
                </a:solidFill>
                <a:latin typeface="微软雅黑" pitchFamily="34" charset="-122"/>
                <a:ea typeface="微软雅黑" pitchFamily="34" charset="-122"/>
              </a:rPr>
              <a:t>经济型 </a:t>
            </a:r>
            <a:r>
              <a:rPr lang="zh-CN" altLang="en-US" sz="1400" b="1" cap="all" dirty="0">
                <a:solidFill>
                  <a:schemeClr val="bg1"/>
                </a:solidFill>
                <a:latin typeface="微软雅黑" pitchFamily="34" charset="-122"/>
                <a:ea typeface="微软雅黑" pitchFamily="34" charset="-122"/>
              </a:rPr>
              <a:t>高密度存储服务器</a:t>
            </a:r>
            <a:endParaRPr lang="en-US" sz="1400" b="1" cap="all" dirty="0">
              <a:solidFill>
                <a:schemeClr val="bg1"/>
              </a:solidFill>
              <a:latin typeface="微软雅黑" pitchFamily="34" charset="-122"/>
              <a:ea typeface="微软雅黑" pitchFamily="34" charset="-122"/>
            </a:endParaRPr>
          </a:p>
        </p:txBody>
      </p:sp>
      <p:sp>
        <p:nvSpPr>
          <p:cNvPr id="13" name="文本框 12"/>
          <p:cNvSpPr txBox="1"/>
          <p:nvPr/>
        </p:nvSpPr>
        <p:spPr>
          <a:xfrm>
            <a:off x="296548" y="149235"/>
            <a:ext cx="300595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海光存储服务器产品概述</a:t>
            </a:r>
          </a:p>
        </p:txBody>
      </p:sp>
      <p:sp>
        <p:nvSpPr>
          <p:cNvPr id="14" name="矩形 13">
            <a:extLst>
              <a:ext uri="{FF2B5EF4-FFF2-40B4-BE49-F238E27FC236}">
                <a16:creationId xmlns:a16="http://schemas.microsoft.com/office/drawing/2014/main" id="{4ACAA9E6-0309-4729-9678-8AB9C845B8ED}"/>
              </a:ext>
            </a:extLst>
          </p:cNvPr>
          <p:cNvSpPr/>
          <p:nvPr/>
        </p:nvSpPr>
        <p:spPr>
          <a:xfrm>
            <a:off x="435856" y="2762077"/>
            <a:ext cx="4014224" cy="2021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3" indent="-285743">
              <a:buFont typeface="Wingdings" pitchFamily="2" charset="2"/>
              <a:buChar char="ü"/>
            </a:pPr>
            <a:endParaRPr lang="en-US" altLang="zh-CN" sz="1700" b="1" spc="200" dirty="0">
              <a:solidFill>
                <a:schemeClr val="accent3"/>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4U24/36</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盘</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颗 海光</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 7000</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系列处理器</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b="1" spc="200" dirty="0">
                <a:solidFill>
                  <a:srgbClr val="FF0000"/>
                </a:solidFill>
                <a:latin typeface="微软雅黑" panose="020B0503020204020204" pitchFamily="34" charset="-122"/>
                <a:ea typeface="微软雅黑" panose="020B0503020204020204" pitchFamily="34" charset="-122"/>
              </a:rPr>
              <a:t>主推</a:t>
            </a:r>
            <a:r>
              <a:rPr lang="en-US" altLang="zh-CN" sz="1000" b="1" spc="200" dirty="0">
                <a:solidFill>
                  <a:srgbClr val="FF0000"/>
                </a:solidFill>
                <a:latin typeface="微软雅黑" panose="020B0503020204020204" pitchFamily="34" charset="-122"/>
                <a:ea typeface="微软雅黑" panose="020B0503020204020204" pitchFamily="34" charset="-122"/>
              </a:rPr>
              <a:t>7151</a:t>
            </a:r>
            <a:r>
              <a:rPr lang="zh-CN" altLang="en-US" sz="1000" b="1" spc="200" dirty="0">
                <a:solidFill>
                  <a:srgbClr val="FF0000"/>
                </a:solidFill>
                <a:latin typeface="微软雅黑" panose="020B0503020204020204" pitchFamily="34" charset="-122"/>
                <a:ea typeface="微软雅黑" panose="020B0503020204020204" pitchFamily="34" charset="-122"/>
              </a:rPr>
              <a:t>，低成本</a:t>
            </a:r>
            <a:endParaRPr lang="en-US" altLang="zh-CN" sz="1000" b="1" spc="200" dirty="0">
              <a:solidFill>
                <a:srgbClr val="FF0000"/>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b="1" spc="200" dirty="0">
                <a:solidFill>
                  <a:srgbClr val="FF0000"/>
                </a:solidFill>
                <a:latin typeface="微软雅黑" panose="020B0503020204020204" pitchFamily="34" charset="-122"/>
                <a:ea typeface="微软雅黑" panose="020B0503020204020204" pitchFamily="34" charset="-122"/>
              </a:rPr>
              <a:t>16DIMM</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，最大支持</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2TB</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内存</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块</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2.5</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吋系统盘支持（可选）</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b="1" spc="200" dirty="0">
                <a:solidFill>
                  <a:srgbClr val="FF0000"/>
                </a:solidFill>
                <a:latin typeface="微软雅黑" panose="020B0503020204020204" pitchFamily="34" charset="-122"/>
                <a:ea typeface="微软雅黑" panose="020B0503020204020204" pitchFamily="34" charset="-122"/>
              </a:rPr>
              <a:t>6</a:t>
            </a:r>
            <a:r>
              <a:rPr lang="zh-CN" altLang="en-US" sz="1000" b="1" spc="200" dirty="0">
                <a:solidFill>
                  <a:srgbClr val="FF0000"/>
                </a:solidFill>
                <a:latin typeface="微软雅黑" panose="020B0503020204020204" pitchFamily="34" charset="-122"/>
                <a:ea typeface="微软雅黑" panose="020B0503020204020204" pitchFamily="34" charset="-122"/>
              </a:rPr>
              <a:t>个</a:t>
            </a:r>
            <a:r>
              <a:rPr lang="en-US" altLang="zh-CN" sz="1000" b="1" spc="200" dirty="0">
                <a:solidFill>
                  <a:srgbClr val="FF0000"/>
                </a:solidFill>
                <a:latin typeface="微软雅黑" panose="020B0503020204020204" pitchFamily="34" charset="-122"/>
                <a:ea typeface="微软雅黑" panose="020B0503020204020204" pitchFamily="34" charset="-122"/>
              </a:rPr>
              <a:t> PCIe</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（含</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个存储专用插槽</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个</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OCP</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插槽）</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12Gb/s SAS HBA\RAID</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卡 </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1200W 1+1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冗余电源</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监控级前面板支持</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集成</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IPMI</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远程管理模块</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buFont typeface="Wingdings" pitchFamily="2" charset="2"/>
              <a:buChar char="ü"/>
            </a:pPr>
            <a:endParaRPr lang="en-US" altLang="zh-CN" sz="1000" b="1" spc="200" dirty="0">
              <a:solidFill>
                <a:schemeClr val="accent2"/>
              </a:solidFill>
              <a:latin typeface="+mn-ea"/>
            </a:endParaRPr>
          </a:p>
        </p:txBody>
      </p:sp>
      <p:sp>
        <p:nvSpPr>
          <p:cNvPr id="15" name="矩形 14">
            <a:extLst>
              <a:ext uri="{FF2B5EF4-FFF2-40B4-BE49-F238E27FC236}">
                <a16:creationId xmlns:a16="http://schemas.microsoft.com/office/drawing/2014/main" id="{4ACAA9E6-0309-4729-9678-8AB9C845B8ED}"/>
              </a:ext>
            </a:extLst>
          </p:cNvPr>
          <p:cNvSpPr/>
          <p:nvPr/>
        </p:nvSpPr>
        <p:spPr>
          <a:xfrm>
            <a:off x="4523133" y="2762077"/>
            <a:ext cx="4014224" cy="2021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3" indent="-285743">
              <a:buFont typeface="Wingdings" pitchFamily="2" charset="2"/>
              <a:buChar char="ü"/>
            </a:pPr>
            <a:endParaRPr lang="en-US" altLang="zh-CN" sz="1700" b="1" spc="200" dirty="0">
              <a:solidFill>
                <a:schemeClr val="accent3"/>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4U36</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盘</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颗 海光</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 7000</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系列处理器</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000" b="1" spc="200" dirty="0">
                <a:solidFill>
                  <a:srgbClr val="FF0000"/>
                </a:solidFill>
                <a:latin typeface="微软雅黑" panose="020B0503020204020204" pitchFamily="34" charset="-122"/>
                <a:ea typeface="微软雅黑" panose="020B0503020204020204" pitchFamily="34" charset="-122"/>
              </a:rPr>
              <a:t>主推</a:t>
            </a:r>
            <a:r>
              <a:rPr lang="en-US" altLang="zh-CN" sz="1000" b="1" spc="200" dirty="0">
                <a:solidFill>
                  <a:srgbClr val="FF0000"/>
                </a:solidFill>
                <a:latin typeface="微软雅黑" panose="020B0503020204020204" pitchFamily="34" charset="-122"/>
                <a:ea typeface="微软雅黑" panose="020B0503020204020204" pitchFamily="34" charset="-122"/>
              </a:rPr>
              <a:t>3135</a:t>
            </a:r>
            <a:r>
              <a:rPr lang="zh-CN" altLang="en-US" sz="1000" b="1" spc="200" dirty="0">
                <a:solidFill>
                  <a:srgbClr val="FF0000"/>
                </a:solidFill>
                <a:latin typeface="微软雅黑" panose="020B0503020204020204" pitchFamily="34" charset="-122"/>
                <a:ea typeface="微软雅黑" panose="020B0503020204020204" pitchFamily="34" charset="-122"/>
              </a:rPr>
              <a:t>，低成本</a:t>
            </a:r>
            <a:endParaRPr lang="en-US" altLang="zh-CN" sz="1000" b="1" spc="200" dirty="0">
              <a:solidFill>
                <a:srgbClr val="FF0000"/>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b="1" spc="200" dirty="0">
                <a:solidFill>
                  <a:srgbClr val="FF0000"/>
                </a:solidFill>
                <a:latin typeface="微软雅黑" panose="020B0503020204020204" pitchFamily="34" charset="-122"/>
                <a:ea typeface="微软雅黑" panose="020B0503020204020204" pitchFamily="34" charset="-122"/>
              </a:rPr>
              <a:t>4DIMM</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，最大支持</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256GB</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内存</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块</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2.5</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吋系统盘支持（内置或后置）</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b="1" spc="200" dirty="0">
                <a:solidFill>
                  <a:srgbClr val="FF0000"/>
                </a:solidFill>
                <a:latin typeface="微软雅黑" panose="020B0503020204020204" pitchFamily="34" charset="-122"/>
                <a:ea typeface="微软雅黑" panose="020B0503020204020204" pitchFamily="34" charset="-122"/>
              </a:rPr>
              <a:t>4</a:t>
            </a:r>
            <a:r>
              <a:rPr lang="zh-CN" altLang="en-US" sz="1000" b="1" spc="200" dirty="0">
                <a:solidFill>
                  <a:srgbClr val="FF0000"/>
                </a:solidFill>
                <a:latin typeface="微软雅黑" panose="020B0503020204020204" pitchFamily="34" charset="-122"/>
                <a:ea typeface="微软雅黑" panose="020B0503020204020204" pitchFamily="34" charset="-122"/>
              </a:rPr>
              <a:t>个标准</a:t>
            </a:r>
            <a:r>
              <a:rPr lang="en-US" altLang="zh-CN" sz="1000" b="1" spc="200" dirty="0">
                <a:solidFill>
                  <a:srgbClr val="FF0000"/>
                </a:solidFill>
                <a:latin typeface="微软雅黑" panose="020B0503020204020204" pitchFamily="34" charset="-122"/>
                <a:ea typeface="微软雅黑" panose="020B0503020204020204" pitchFamily="34" charset="-122"/>
              </a:rPr>
              <a:t> </a:t>
            </a:r>
            <a:r>
              <a:rPr lang="en-US" altLang="zh-CN" sz="1000" b="1" spc="200" dirty="0" err="1">
                <a:solidFill>
                  <a:srgbClr val="FF0000"/>
                </a:solidFill>
                <a:latin typeface="微软雅黑" panose="020B0503020204020204" pitchFamily="34" charset="-122"/>
                <a:ea typeface="微软雅黑" panose="020B0503020204020204" pitchFamily="34" charset="-122"/>
              </a:rPr>
              <a:t>PCIe</a:t>
            </a:r>
            <a:r>
              <a:rPr lang="en-US" altLang="zh-CN" sz="1000" b="1" spc="200" dirty="0">
                <a:solidFill>
                  <a:srgbClr val="FF0000"/>
                </a:solidFill>
                <a:latin typeface="微软雅黑" panose="020B0503020204020204" pitchFamily="34" charset="-122"/>
                <a:ea typeface="微软雅黑" panose="020B0503020204020204" pitchFamily="34" charset="-122"/>
              </a:rPr>
              <a:t> Slot</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12Gb/s SAS HBA\RAID</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卡 </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800W 1+1</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冗余电源</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监控级前面板支持</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spcAft>
                <a:spcPts val="600"/>
              </a:spcAft>
              <a:buFont typeface="Wingdings" pitchFamily="2" charset="2"/>
              <a:buChar char="ü"/>
            </a:pP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集成</a:t>
            </a:r>
            <a:r>
              <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rPr>
              <a:t>IPMI</a:t>
            </a:r>
            <a:r>
              <a:rPr lang="zh-CN" altLang="en-US" sz="1000" spc="200" dirty="0">
                <a:solidFill>
                  <a:schemeClr val="tx1">
                    <a:lumMod val="85000"/>
                    <a:lumOff val="15000"/>
                  </a:schemeClr>
                </a:solidFill>
                <a:latin typeface="微软雅黑" panose="020B0503020204020204" pitchFamily="34" charset="-122"/>
                <a:ea typeface="微软雅黑" panose="020B0503020204020204" pitchFamily="34" charset="-122"/>
              </a:rPr>
              <a:t>远程管理模块</a:t>
            </a:r>
            <a:endParaRPr lang="en-US" altLang="zh-CN" sz="1000" spc="2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43" indent="-285743">
              <a:buFont typeface="Wingdings" pitchFamily="2" charset="2"/>
              <a:buChar char="ü"/>
            </a:pPr>
            <a:endParaRPr lang="en-US" altLang="zh-CN" sz="1000" b="1" spc="200" dirty="0">
              <a:solidFill>
                <a:schemeClr val="accent2"/>
              </a:solidFill>
              <a:latin typeface="+mn-ea"/>
            </a:endParaRPr>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4917" t="18370" r="7499" b="19704"/>
          <a:stretch/>
        </p:blipFill>
        <p:spPr>
          <a:xfrm>
            <a:off x="5138644" y="1347807"/>
            <a:ext cx="2190087" cy="871033"/>
          </a:xfrm>
          <a:prstGeom prst="rect">
            <a:avLst/>
          </a:prstGeom>
        </p:spPr>
      </p:pic>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4917" t="18370" r="7499" b="19704"/>
          <a:stretch/>
        </p:blipFill>
        <p:spPr>
          <a:xfrm>
            <a:off x="925053" y="1347806"/>
            <a:ext cx="2190087" cy="871033"/>
          </a:xfrm>
          <a:prstGeom prst="rect">
            <a:avLst/>
          </a:prstGeom>
        </p:spPr>
      </p:pic>
      <p:sp>
        <p:nvSpPr>
          <p:cNvPr id="18" name="Title 3">
            <a:extLst>
              <a:ext uri="{FF2B5EF4-FFF2-40B4-BE49-F238E27FC236}">
                <a16:creationId xmlns:a16="http://schemas.microsoft.com/office/drawing/2014/main" id="{6ACD07B2-819F-43FD-8D8E-AACD1733BBB0}"/>
              </a:ext>
            </a:extLst>
          </p:cNvPr>
          <p:cNvSpPr txBox="1">
            <a:spLocks/>
          </p:cNvSpPr>
          <p:nvPr/>
        </p:nvSpPr>
        <p:spPr>
          <a:xfrm>
            <a:off x="0" y="858844"/>
            <a:ext cx="4363231" cy="576064"/>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zh-CN" altLang="en-US" sz="1400" b="1" cap="all" dirty="0">
                <a:solidFill>
                  <a:schemeClr val="bg1"/>
                </a:solidFill>
                <a:latin typeface="微软雅黑" pitchFamily="34" charset="-122"/>
                <a:ea typeface="微软雅黑" pitchFamily="34" charset="-122"/>
              </a:rPr>
              <a:t>   </a:t>
            </a:r>
            <a:r>
              <a:rPr lang="zh-CN" altLang="en-US" sz="1600" b="1" cap="all" dirty="0">
                <a:solidFill>
                  <a:schemeClr val="bg1"/>
                </a:solidFill>
                <a:latin typeface="微软雅黑" pitchFamily="34" charset="-122"/>
                <a:ea typeface="微软雅黑" pitchFamily="34" charset="-122"/>
              </a:rPr>
              <a:t>业内首款 </a:t>
            </a:r>
            <a:r>
              <a:rPr lang="zh-CN" altLang="en-US" sz="1400" b="1" cap="all" dirty="0">
                <a:solidFill>
                  <a:schemeClr val="bg1"/>
                </a:solidFill>
                <a:latin typeface="微软雅黑" pitchFamily="34" charset="-122"/>
                <a:ea typeface="微软雅黑" pitchFamily="34" charset="-122"/>
              </a:rPr>
              <a:t>自主</a:t>
            </a:r>
            <a:r>
              <a:rPr lang="en-US" altLang="zh-CN" sz="1400" b="1" cap="all" dirty="0">
                <a:solidFill>
                  <a:schemeClr val="bg1"/>
                </a:solidFill>
                <a:latin typeface="微软雅黑" pitchFamily="34" charset="-122"/>
                <a:ea typeface="微软雅黑" pitchFamily="34" charset="-122"/>
              </a:rPr>
              <a:t>X86 </a:t>
            </a:r>
            <a:r>
              <a:rPr lang="zh-CN" altLang="en-US" sz="1400" b="1" cap="all" dirty="0">
                <a:solidFill>
                  <a:schemeClr val="bg1"/>
                </a:solidFill>
                <a:latin typeface="微软雅黑" pitchFamily="34" charset="-122"/>
                <a:ea typeface="微软雅黑" pitchFamily="34" charset="-122"/>
              </a:rPr>
              <a:t>架构 存储服务器</a:t>
            </a:r>
            <a:endParaRPr lang="en-US" sz="1400" b="1" cap="all"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2648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a:extLst>
              <a:ext uri="{FF2B5EF4-FFF2-40B4-BE49-F238E27FC236}">
                <a16:creationId xmlns:a16="http://schemas.microsoft.com/office/drawing/2014/main" id="{426D9AA1-2E98-4FEF-903B-DD24BBE1451B}"/>
              </a:ext>
            </a:extLst>
          </p:cNvPr>
          <p:cNvSpPr>
            <a:spLocks noGrp="1"/>
          </p:cNvSpPr>
          <p:nvPr>
            <p:ph type="body" sz="quarter" idx="13"/>
          </p:nvPr>
        </p:nvSpPr>
        <p:spPr>
          <a:xfrm>
            <a:off x="198500" y="185388"/>
            <a:ext cx="6173700" cy="495220"/>
          </a:xfrm>
          <a:prstGeom prst="rect">
            <a:avLst/>
          </a:prstGeom>
        </p:spPr>
        <p:txBody>
          <a:bodyPr/>
          <a:lstStyle/>
          <a:p>
            <a:r>
              <a:rPr lang="zh-CN" altLang="en-US" dirty="0"/>
              <a:t>曙光新一代 </a:t>
            </a:r>
            <a:r>
              <a:rPr lang="en-US" altLang="zh-CN" dirty="0" err="1"/>
              <a:t>XMachine</a:t>
            </a:r>
            <a:r>
              <a:rPr lang="en-US" altLang="zh-CN" dirty="0"/>
              <a:t> </a:t>
            </a:r>
            <a:r>
              <a:rPr lang="zh-CN" altLang="en-US" dirty="0"/>
              <a:t>人工智能服务器</a:t>
            </a:r>
          </a:p>
        </p:txBody>
      </p:sp>
      <p:graphicFrame>
        <p:nvGraphicFramePr>
          <p:cNvPr id="5" name="图示 4"/>
          <p:cNvGraphicFramePr/>
          <p:nvPr>
            <p:extLst>
              <p:ext uri="{D42A27DB-BD31-4B8C-83A1-F6EECF244321}">
                <p14:modId xmlns:p14="http://schemas.microsoft.com/office/powerpoint/2010/main" val="1845742734"/>
              </p:ext>
            </p:extLst>
          </p:nvPr>
        </p:nvGraphicFramePr>
        <p:xfrm>
          <a:off x="3712060" y="1362455"/>
          <a:ext cx="5320280" cy="341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cstate="print">
            <a:clrChange>
              <a:clrFrom>
                <a:srgbClr val="FFFFFF"/>
              </a:clrFrom>
              <a:clrTo>
                <a:srgbClr val="FFFFFF">
                  <a:alpha val="0"/>
                </a:srgbClr>
              </a:clrTo>
            </a:clrChange>
            <a:lum bright="70000" contrast="-70000"/>
          </a:blip>
          <a:srcRect/>
          <a:stretch>
            <a:fillRect/>
          </a:stretch>
        </p:blipFill>
        <p:spPr bwMode="auto">
          <a:xfrm>
            <a:off x="6273859" y="2802385"/>
            <a:ext cx="316667" cy="316667"/>
          </a:xfrm>
          <a:prstGeom prst="rect">
            <a:avLst/>
          </a:prstGeom>
          <a:noFill/>
          <a:ln w="9525">
            <a:noFill/>
            <a:miter lim="800000"/>
            <a:headEnd/>
            <a:tailEnd/>
          </a:ln>
          <a:effectLst/>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7697" y="3221369"/>
            <a:ext cx="1208123" cy="356732"/>
          </a:xfrm>
          <a:prstGeom prst="rect">
            <a:avLst/>
          </a:prstGeom>
          <a:effectLst>
            <a:outerShdw blurRad="50800" dist="38100" dir="5400000" algn="t" rotWithShape="0">
              <a:prstClr val="black">
                <a:alpha val="40000"/>
              </a:prstClr>
            </a:outerShdw>
          </a:effectLst>
        </p:spPr>
      </p:pic>
      <p:sp>
        <p:nvSpPr>
          <p:cNvPr id="9" name="文本框 8"/>
          <p:cNvSpPr txBox="1"/>
          <p:nvPr/>
        </p:nvSpPr>
        <p:spPr>
          <a:xfrm>
            <a:off x="632529" y="2440765"/>
            <a:ext cx="3108251" cy="2308324"/>
          </a:xfrm>
          <a:prstGeom prst="rect">
            <a:avLst/>
          </a:prstGeom>
          <a:noFill/>
        </p:spPr>
        <p:txBody>
          <a:bodyPr wrap="square" rtlCol="0">
            <a:spAutoFit/>
          </a:bodyPr>
          <a:lstStyle/>
          <a:p>
            <a:pPr>
              <a:lnSpc>
                <a:spcPct val="200000"/>
              </a:lnSpc>
            </a:pPr>
            <a:r>
              <a:rPr lang="en-US" altLang="zh-CN" sz="135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X740-H30</a:t>
            </a:r>
            <a:endParaRPr lang="en-US" altLang="zh-CN" sz="1350" i="1" dirty="0">
              <a:solidFill>
                <a:srgbClr val="FF0000"/>
              </a:solidFill>
            </a:endParaRPr>
          </a:p>
          <a:p>
            <a:pPr marL="128588" indent="-128588">
              <a:lnSpc>
                <a:spcPct val="200000"/>
              </a:lnSpc>
              <a:buFont typeface="Wingdings" panose="05000000000000000000" pitchFamily="2" charset="2"/>
              <a:buChar char="ü"/>
            </a:pPr>
            <a:r>
              <a:rPr lang="en-US" altLang="zh-CN" sz="1350" dirty="0">
                <a:solidFill>
                  <a:schemeClr val="tx1">
                    <a:lumMod val="75000"/>
                    <a:lumOff val="25000"/>
                  </a:schemeClr>
                </a:solidFill>
              </a:rPr>
              <a:t>2 x </a:t>
            </a:r>
            <a:r>
              <a:rPr lang="en-US" altLang="zh-CN" sz="1350" dirty="0" err="1">
                <a:solidFill>
                  <a:schemeClr val="tx1">
                    <a:lumMod val="75000"/>
                    <a:lumOff val="25000"/>
                  </a:schemeClr>
                </a:solidFill>
              </a:rPr>
              <a:t>Hygon</a:t>
            </a:r>
            <a:r>
              <a:rPr lang="en-US" altLang="zh-CN" sz="1350" dirty="0">
                <a:solidFill>
                  <a:schemeClr val="tx1">
                    <a:lumMod val="75000"/>
                    <a:lumOff val="25000"/>
                  </a:schemeClr>
                </a:solidFill>
              </a:rPr>
              <a:t> CPU</a:t>
            </a:r>
            <a:r>
              <a:rPr lang="zh-CN" altLang="en-US" sz="1350" dirty="0">
                <a:solidFill>
                  <a:schemeClr val="tx1">
                    <a:lumMod val="75000"/>
                    <a:lumOff val="25000"/>
                  </a:schemeClr>
                </a:solidFill>
              </a:rPr>
              <a:t>， </a:t>
            </a:r>
            <a:r>
              <a:rPr lang="en-US" altLang="zh-CN" sz="1350" dirty="0">
                <a:solidFill>
                  <a:schemeClr val="tx1">
                    <a:lumMod val="75000"/>
                    <a:lumOff val="25000"/>
                  </a:schemeClr>
                </a:solidFill>
              </a:rPr>
              <a:t>up to </a:t>
            </a:r>
            <a:r>
              <a:rPr lang="en-US" altLang="zh-CN" sz="1500" b="1" dirty="0">
                <a:solidFill>
                  <a:srgbClr val="FF0000"/>
                </a:solidFill>
                <a:effectLst>
                  <a:outerShdw blurRad="38100" dist="38100" dir="2700000" algn="tl">
                    <a:srgbClr val="000000">
                      <a:alpha val="43137"/>
                    </a:srgbClr>
                  </a:outerShdw>
                </a:effectLst>
              </a:rPr>
              <a:t>64C</a:t>
            </a:r>
          </a:p>
          <a:p>
            <a:pPr marL="128588" indent="-128588">
              <a:lnSpc>
                <a:spcPct val="200000"/>
              </a:lnSpc>
              <a:buFont typeface="Wingdings" panose="05000000000000000000" pitchFamily="2" charset="2"/>
              <a:buChar char="ü"/>
            </a:pPr>
            <a:r>
              <a:rPr lang="en-US" altLang="zh-CN" sz="1350" dirty="0">
                <a:solidFill>
                  <a:schemeClr val="tx1">
                    <a:lumMod val="75000"/>
                    <a:lumOff val="25000"/>
                  </a:schemeClr>
                </a:solidFill>
              </a:rPr>
              <a:t>4  x </a:t>
            </a:r>
            <a:r>
              <a:rPr lang="en-US" altLang="zh-CN" sz="1350" dirty="0" err="1">
                <a:solidFill>
                  <a:schemeClr val="tx1">
                    <a:lumMod val="75000"/>
                    <a:lumOff val="25000"/>
                  </a:schemeClr>
                </a:solidFill>
              </a:rPr>
              <a:t>Cambricon</a:t>
            </a:r>
            <a:r>
              <a:rPr lang="en-US" altLang="zh-CN" sz="1350" dirty="0">
                <a:solidFill>
                  <a:schemeClr val="tx1">
                    <a:lumMod val="75000"/>
                    <a:lumOff val="25000"/>
                  </a:schemeClr>
                </a:solidFill>
              </a:rPr>
              <a:t> MLU100</a:t>
            </a:r>
          </a:p>
          <a:p>
            <a:pPr marL="128588" indent="-128588">
              <a:lnSpc>
                <a:spcPct val="200000"/>
              </a:lnSpc>
              <a:buFont typeface="Wingdings" panose="05000000000000000000" pitchFamily="2" charset="2"/>
              <a:buChar char="ü"/>
            </a:pPr>
            <a:r>
              <a:rPr lang="en-US" altLang="zh-CN" sz="1350" dirty="0">
                <a:solidFill>
                  <a:schemeClr val="tx1">
                    <a:lumMod val="75000"/>
                    <a:lumOff val="25000"/>
                  </a:schemeClr>
                </a:solidFill>
              </a:rPr>
              <a:t>INT8 </a:t>
            </a:r>
            <a:r>
              <a:rPr lang="en-US" altLang="zh-CN" sz="1350" dirty="0" err="1">
                <a:solidFill>
                  <a:schemeClr val="tx1">
                    <a:lumMod val="75000"/>
                    <a:lumOff val="25000"/>
                  </a:schemeClr>
                </a:solidFill>
              </a:rPr>
              <a:t>Perf</a:t>
            </a:r>
            <a:r>
              <a:rPr lang="en-US" altLang="zh-CN" sz="1350" dirty="0">
                <a:solidFill>
                  <a:schemeClr val="tx1">
                    <a:lumMod val="75000"/>
                    <a:lumOff val="25000"/>
                  </a:schemeClr>
                </a:solidFill>
              </a:rPr>
              <a:t> up to </a:t>
            </a:r>
            <a:r>
              <a:rPr lang="en-US" altLang="zh-CN" sz="1500" b="1" dirty="0">
                <a:solidFill>
                  <a:srgbClr val="FF0000"/>
                </a:solidFill>
                <a:effectLst>
                  <a:outerShdw blurRad="38100" dist="38100" dir="2700000" algn="tl">
                    <a:srgbClr val="000000">
                      <a:alpha val="43137"/>
                    </a:srgbClr>
                  </a:outerShdw>
                </a:effectLst>
              </a:rPr>
              <a:t>665.6 TOPS</a:t>
            </a:r>
          </a:p>
          <a:p>
            <a:pPr marL="128588" indent="-128588">
              <a:lnSpc>
                <a:spcPct val="200000"/>
              </a:lnSpc>
              <a:buFont typeface="Wingdings" panose="05000000000000000000" pitchFamily="2" charset="2"/>
              <a:buChar char="ü"/>
            </a:pPr>
            <a:r>
              <a:rPr lang="en-US" altLang="zh-CN" sz="1350" dirty="0">
                <a:solidFill>
                  <a:schemeClr val="tx1">
                    <a:lumMod val="75000"/>
                    <a:lumOff val="25000"/>
                  </a:schemeClr>
                </a:solidFill>
              </a:rPr>
              <a:t>TCO</a:t>
            </a:r>
            <a:r>
              <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rPr>
              <a:t>降低</a:t>
            </a:r>
            <a:r>
              <a:rPr lang="zh-CN" altLang="en-US" sz="1350" dirty="0">
                <a:solidFill>
                  <a:schemeClr val="tx1">
                    <a:lumMod val="75000"/>
                    <a:lumOff val="25000"/>
                  </a:schemeClr>
                </a:solidFill>
              </a:rPr>
              <a:t>  </a:t>
            </a:r>
            <a:r>
              <a:rPr lang="en-US" altLang="zh-CN" sz="1500" b="1" dirty="0">
                <a:solidFill>
                  <a:srgbClr val="FF0000"/>
                </a:solidFill>
                <a:effectLst>
                  <a:outerShdw blurRad="38100" dist="38100" dir="2700000" algn="tl">
                    <a:srgbClr val="000000">
                      <a:alpha val="43137"/>
                    </a:srgbClr>
                  </a:outerShdw>
                </a:effectLst>
              </a:rPr>
              <a:t>30%</a:t>
            </a:r>
            <a:endParaRPr lang="zh-CN" altLang="en-US" sz="1350" b="1" dirty="0">
              <a:solidFill>
                <a:srgbClr val="FF0000"/>
              </a:solidFill>
              <a:effectLst>
                <a:outerShdw blurRad="38100" dist="38100" dir="2700000" algn="tl">
                  <a:srgbClr val="000000">
                    <a:alpha val="43137"/>
                  </a:srgbClr>
                </a:outerShdw>
              </a:effectLst>
            </a:endParaRPr>
          </a:p>
        </p:txBody>
      </p:sp>
      <p:grpSp>
        <p:nvGrpSpPr>
          <p:cNvPr id="11" name="组合 10"/>
          <p:cNvGrpSpPr/>
          <p:nvPr/>
        </p:nvGrpSpPr>
        <p:grpSpPr>
          <a:xfrm>
            <a:off x="332170" y="877125"/>
            <a:ext cx="3712747" cy="758521"/>
            <a:chOff x="2797436" y="525220"/>
            <a:chExt cx="4689697" cy="1197271"/>
          </a:xfrm>
          <a:solidFill>
            <a:schemeClr val="accent2"/>
          </a:solidFill>
        </p:grpSpPr>
        <p:grpSp>
          <p:nvGrpSpPr>
            <p:cNvPr id="12" name="组合 11"/>
            <p:cNvGrpSpPr/>
            <p:nvPr/>
          </p:nvGrpSpPr>
          <p:grpSpPr>
            <a:xfrm>
              <a:off x="2797436" y="525220"/>
              <a:ext cx="4689697" cy="1197271"/>
              <a:chOff x="1933340" y="510706"/>
              <a:chExt cx="4689697" cy="1197271"/>
            </a:xfrm>
            <a:grpFill/>
          </p:grpSpPr>
          <p:grpSp>
            <p:nvGrpSpPr>
              <p:cNvPr id="14" name="组合 13"/>
              <p:cNvGrpSpPr/>
              <p:nvPr/>
            </p:nvGrpSpPr>
            <p:grpSpPr>
              <a:xfrm>
                <a:off x="1933340" y="510706"/>
                <a:ext cx="297209" cy="1038921"/>
                <a:chOff x="1733243" y="794574"/>
                <a:chExt cx="497394" cy="1738686"/>
              </a:xfrm>
              <a:grpFill/>
            </p:grpSpPr>
            <p:sp>
              <p:nvSpPr>
                <p:cNvPr id="19" name="平行四边形 33"/>
                <p:cNvSpPr/>
                <p:nvPr/>
              </p:nvSpPr>
              <p:spPr>
                <a:xfrm flipH="1">
                  <a:off x="1743250" y="946114"/>
                  <a:ext cx="487387" cy="1587146"/>
                </a:xfrm>
                <a:custGeom>
                  <a:avLst/>
                  <a:gdLst>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487387"/>
                    <a:gd name="connsiteY0" fmla="*/ 1587128 h 1587128"/>
                    <a:gd name="connsiteX1" fmla="*/ 326044 w 487387"/>
                    <a:gd name="connsiteY1" fmla="*/ 80169 h 1587128"/>
                    <a:gd name="connsiteX2" fmla="*/ 487387 w 487387"/>
                    <a:gd name="connsiteY2" fmla="*/ 0 h 1587128"/>
                    <a:gd name="connsiteX3" fmla="*/ 158168 w 487387"/>
                    <a:gd name="connsiteY3" fmla="*/ 1506165 h 1587128"/>
                    <a:gd name="connsiteX4" fmla="*/ 0 w 487387"/>
                    <a:gd name="connsiteY4" fmla="*/ 1587128 h 1587128"/>
                    <a:gd name="connsiteX0" fmla="*/ 0 w 487387"/>
                    <a:gd name="connsiteY0" fmla="*/ 1587146 h 1587146"/>
                    <a:gd name="connsiteX1" fmla="*/ 326044 w 487387"/>
                    <a:gd name="connsiteY1" fmla="*/ 80187 h 1587146"/>
                    <a:gd name="connsiteX2" fmla="*/ 487387 w 487387"/>
                    <a:gd name="connsiteY2" fmla="*/ 18 h 1587146"/>
                    <a:gd name="connsiteX3" fmla="*/ 158168 w 487387"/>
                    <a:gd name="connsiteY3" fmla="*/ 1506183 h 1587146"/>
                    <a:gd name="connsiteX4" fmla="*/ 0 w 487387"/>
                    <a:gd name="connsiteY4" fmla="*/ 1587146 h 1587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87" h="1587146">
                      <a:moveTo>
                        <a:pt x="0" y="1587146"/>
                      </a:moveTo>
                      <a:lnTo>
                        <a:pt x="326044" y="80187"/>
                      </a:lnTo>
                      <a:cubicBezTo>
                        <a:pt x="431948" y="101618"/>
                        <a:pt x="448952" y="-1569"/>
                        <a:pt x="487387" y="18"/>
                      </a:cubicBezTo>
                      <a:lnTo>
                        <a:pt x="158168" y="1506183"/>
                      </a:lnTo>
                      <a:cubicBezTo>
                        <a:pt x="114970" y="1564127"/>
                        <a:pt x="71773" y="1583970"/>
                        <a:pt x="0" y="1587146"/>
                      </a:cubicBezTo>
                      <a:close/>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20" name="弦形 19"/>
                <p:cNvSpPr/>
                <p:nvPr/>
              </p:nvSpPr>
              <p:spPr>
                <a:xfrm rot="1800000">
                  <a:off x="1733243" y="794574"/>
                  <a:ext cx="288051" cy="248795"/>
                </a:xfrm>
                <a:prstGeom prst="chord">
                  <a:avLst>
                    <a:gd name="adj1" fmla="val 2700000"/>
                    <a:gd name="adj2" fmla="val 139069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grpSp>
          <p:sp>
            <p:nvSpPr>
              <p:cNvPr id="15" name="平行四边形 14"/>
              <p:cNvSpPr/>
              <p:nvPr/>
            </p:nvSpPr>
            <p:spPr>
              <a:xfrm rot="10800000" flipH="1">
                <a:off x="2033416" y="669057"/>
                <a:ext cx="4503561" cy="879264"/>
              </a:xfrm>
              <a:prstGeom prst="parallelogram">
                <a:avLst>
                  <a:gd name="adj" fmla="val 216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grpSp>
            <p:nvGrpSpPr>
              <p:cNvPr id="16" name="组合 15"/>
              <p:cNvGrpSpPr/>
              <p:nvPr/>
            </p:nvGrpSpPr>
            <p:grpSpPr>
              <a:xfrm rot="10800000">
                <a:off x="6325828" y="669056"/>
                <a:ext cx="297209" cy="1038921"/>
                <a:chOff x="1733243" y="794574"/>
                <a:chExt cx="497394" cy="1738686"/>
              </a:xfrm>
              <a:grpFill/>
            </p:grpSpPr>
            <p:sp>
              <p:nvSpPr>
                <p:cNvPr id="17" name="平行四边形 33"/>
                <p:cNvSpPr/>
                <p:nvPr/>
              </p:nvSpPr>
              <p:spPr>
                <a:xfrm flipH="1">
                  <a:off x="1743250" y="946114"/>
                  <a:ext cx="487387" cy="1587146"/>
                </a:xfrm>
                <a:custGeom>
                  <a:avLst/>
                  <a:gdLst>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57794 w 504056"/>
                    <a:gd name="connsiteY1" fmla="*/ 0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46262 w 504056"/>
                    <a:gd name="connsiteY3" fmla="*/ 1656184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504056"/>
                    <a:gd name="connsiteY0" fmla="*/ 1656184 h 1656184"/>
                    <a:gd name="connsiteX1" fmla="*/ 326044 w 504056"/>
                    <a:gd name="connsiteY1" fmla="*/ 149225 h 1656184"/>
                    <a:gd name="connsiteX2" fmla="*/ 504056 w 504056"/>
                    <a:gd name="connsiteY2" fmla="*/ 0 h 1656184"/>
                    <a:gd name="connsiteX3" fmla="*/ 158168 w 504056"/>
                    <a:gd name="connsiteY3" fmla="*/ 1575221 h 1656184"/>
                    <a:gd name="connsiteX4" fmla="*/ 0 w 504056"/>
                    <a:gd name="connsiteY4" fmla="*/ 1656184 h 1656184"/>
                    <a:gd name="connsiteX0" fmla="*/ 0 w 487387"/>
                    <a:gd name="connsiteY0" fmla="*/ 1587128 h 1587128"/>
                    <a:gd name="connsiteX1" fmla="*/ 326044 w 487387"/>
                    <a:gd name="connsiteY1" fmla="*/ 80169 h 1587128"/>
                    <a:gd name="connsiteX2" fmla="*/ 487387 w 487387"/>
                    <a:gd name="connsiteY2" fmla="*/ 0 h 1587128"/>
                    <a:gd name="connsiteX3" fmla="*/ 158168 w 487387"/>
                    <a:gd name="connsiteY3" fmla="*/ 1506165 h 1587128"/>
                    <a:gd name="connsiteX4" fmla="*/ 0 w 487387"/>
                    <a:gd name="connsiteY4" fmla="*/ 1587128 h 1587128"/>
                    <a:gd name="connsiteX0" fmla="*/ 0 w 487387"/>
                    <a:gd name="connsiteY0" fmla="*/ 1587146 h 1587146"/>
                    <a:gd name="connsiteX1" fmla="*/ 326044 w 487387"/>
                    <a:gd name="connsiteY1" fmla="*/ 80187 h 1587146"/>
                    <a:gd name="connsiteX2" fmla="*/ 487387 w 487387"/>
                    <a:gd name="connsiteY2" fmla="*/ 18 h 1587146"/>
                    <a:gd name="connsiteX3" fmla="*/ 158168 w 487387"/>
                    <a:gd name="connsiteY3" fmla="*/ 1506183 h 1587146"/>
                    <a:gd name="connsiteX4" fmla="*/ 0 w 487387"/>
                    <a:gd name="connsiteY4" fmla="*/ 1587146 h 1587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87" h="1587146">
                      <a:moveTo>
                        <a:pt x="0" y="1587146"/>
                      </a:moveTo>
                      <a:lnTo>
                        <a:pt x="326044" y="80187"/>
                      </a:lnTo>
                      <a:cubicBezTo>
                        <a:pt x="431948" y="101618"/>
                        <a:pt x="448952" y="-1569"/>
                        <a:pt x="487387" y="18"/>
                      </a:cubicBezTo>
                      <a:lnTo>
                        <a:pt x="158168" y="1506183"/>
                      </a:lnTo>
                      <a:cubicBezTo>
                        <a:pt x="114970" y="1564127"/>
                        <a:pt x="71773" y="1583970"/>
                        <a:pt x="0" y="1587146"/>
                      </a:cubicBezTo>
                      <a:close/>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sp>
              <p:nvSpPr>
                <p:cNvPr id="18" name="弦形 17"/>
                <p:cNvSpPr/>
                <p:nvPr/>
              </p:nvSpPr>
              <p:spPr>
                <a:xfrm rot="1800000">
                  <a:off x="1733243" y="794574"/>
                  <a:ext cx="288051" cy="248795"/>
                </a:xfrm>
                <a:prstGeom prst="chord">
                  <a:avLst>
                    <a:gd name="adj1" fmla="val 2700000"/>
                    <a:gd name="adj2" fmla="val 139069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20"/>
                </a:p>
              </p:txBody>
            </p:sp>
          </p:grpSp>
        </p:grpSp>
        <p:sp>
          <p:nvSpPr>
            <p:cNvPr id="13" name="矩形 12"/>
            <p:cNvSpPr/>
            <p:nvPr/>
          </p:nvSpPr>
          <p:spPr>
            <a:xfrm>
              <a:off x="3117159" y="873021"/>
              <a:ext cx="4072765" cy="427709"/>
            </a:xfrm>
            <a:prstGeom prst="rect">
              <a:avLst/>
            </a:prstGeom>
            <a:grpFill/>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全国产异构加速解决方案</a:t>
              </a:r>
            </a:p>
          </p:txBody>
        </p:sp>
      </p:grpSp>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l="9051" t="40200" r="5113" b="29000"/>
          <a:stretch/>
        </p:blipFill>
        <p:spPr>
          <a:xfrm>
            <a:off x="512957" y="1750106"/>
            <a:ext cx="2772393" cy="559566"/>
          </a:xfrm>
          <a:prstGeom prst="rect">
            <a:avLst/>
          </a:prstGeom>
        </p:spPr>
      </p:pic>
    </p:spTree>
    <p:extLst>
      <p:ext uri="{BB962C8B-B14F-4D97-AF65-F5344CB8AC3E}">
        <p14:creationId xmlns:p14="http://schemas.microsoft.com/office/powerpoint/2010/main" val="218913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611560" y="1078960"/>
            <a:ext cx="7886700" cy="3644453"/>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a:p>
        </p:txBody>
      </p:sp>
      <p:sp>
        <p:nvSpPr>
          <p:cNvPr id="6" name="文本占位符 1">
            <a:extLst>
              <a:ext uri="{FF2B5EF4-FFF2-40B4-BE49-F238E27FC236}">
                <a16:creationId xmlns:a16="http://schemas.microsoft.com/office/drawing/2014/main" id="{1B054496-4665-4800-BE94-A4CC630C6878}"/>
              </a:ext>
            </a:extLst>
          </p:cNvPr>
          <p:cNvSpPr txBox="1">
            <a:spLocks/>
          </p:cNvSpPr>
          <p:nvPr/>
        </p:nvSpPr>
        <p:spPr>
          <a:xfrm>
            <a:off x="-756592" y="173735"/>
            <a:ext cx="3921040" cy="504056"/>
          </a:xfrm>
          <a:prstGeom prst="rect">
            <a:avLst/>
          </a:prstGeom>
        </p:spPr>
        <p:txBody>
          <a:bodyPr/>
          <a:lstStyle>
            <a:lvl1pPr marL="342900" indent="-342900" algn="l" defTabSz="914400" rtl="0" eaLnBrk="1" latinLnBrk="0" hangingPunct="1">
              <a:spcBef>
                <a:spcPct val="20000"/>
              </a:spcBef>
              <a:buFont typeface="Arial" pitchFamily="34" charset="0"/>
              <a:buNone/>
              <a:defRPr sz="2800" b="1" kern="1200">
                <a:solidFill>
                  <a:schemeClr val="tx1">
                    <a:lumMod val="65000"/>
                    <a:lumOff val="3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78" fontAlgn="base">
              <a:spcBef>
                <a:spcPct val="0"/>
              </a:spcBef>
              <a:spcAft>
                <a:spcPct val="0"/>
              </a:spcAft>
              <a:defRPr/>
            </a:pPr>
            <a:r>
              <a:rPr lang="zh-CN" altLang="en-US" sz="2000" dirty="0">
                <a:solidFill>
                  <a:schemeClr val="tx1">
                    <a:lumMod val="75000"/>
                    <a:lumOff val="25000"/>
                  </a:schemeClr>
                </a:solidFill>
              </a:rPr>
              <a:t>适配多种应用场景</a:t>
            </a:r>
          </a:p>
        </p:txBody>
      </p:sp>
      <p:pic>
        <p:nvPicPr>
          <p:cNvPr id="7" name="图片 6">
            <a:extLst>
              <a:ext uri="{FF2B5EF4-FFF2-40B4-BE49-F238E27FC236}">
                <a16:creationId xmlns:a16="http://schemas.microsoft.com/office/drawing/2014/main" id="{063CE163-5819-4F36-8361-C1BDD710286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52941" y="960443"/>
            <a:ext cx="2700000" cy="1620000"/>
          </a:xfrm>
          <a:prstGeom prst="rect">
            <a:avLst/>
          </a:prstGeom>
        </p:spPr>
      </p:pic>
      <p:pic>
        <p:nvPicPr>
          <p:cNvPr id="8" name="图片 7">
            <a:extLst>
              <a:ext uri="{FF2B5EF4-FFF2-40B4-BE49-F238E27FC236}">
                <a16:creationId xmlns:a16="http://schemas.microsoft.com/office/drawing/2014/main" id="{F4E364CA-8DC8-48B8-BD7E-B6432F3B71F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52941" y="3059435"/>
            <a:ext cx="2700000" cy="1620000"/>
          </a:xfrm>
          <a:prstGeom prst="rect">
            <a:avLst/>
          </a:prstGeom>
        </p:spPr>
      </p:pic>
      <p:pic>
        <p:nvPicPr>
          <p:cNvPr id="9" name="图片 8">
            <a:extLst>
              <a:ext uri="{FF2B5EF4-FFF2-40B4-BE49-F238E27FC236}">
                <a16:creationId xmlns:a16="http://schemas.microsoft.com/office/drawing/2014/main" id="{67F47DDB-36FD-4199-9D94-4DDF81E53F9F}"/>
              </a:ext>
            </a:extLst>
          </p:cNvPr>
          <p:cNvPicPr>
            <a:picLocks/>
          </p:cNvPicPr>
          <p:nvPr/>
        </p:nvPicPr>
        <p:blipFill>
          <a:blip r:embed="rId4"/>
          <a:stretch>
            <a:fillRect/>
          </a:stretch>
        </p:blipFill>
        <p:spPr>
          <a:xfrm>
            <a:off x="4681887" y="960443"/>
            <a:ext cx="2700000" cy="1620000"/>
          </a:xfrm>
          <a:prstGeom prst="rect">
            <a:avLst/>
          </a:prstGeom>
        </p:spPr>
      </p:pic>
      <p:pic>
        <p:nvPicPr>
          <p:cNvPr id="10" name="图片 9">
            <a:extLst>
              <a:ext uri="{FF2B5EF4-FFF2-40B4-BE49-F238E27FC236}">
                <a16:creationId xmlns:a16="http://schemas.microsoft.com/office/drawing/2014/main" id="{58175F17-A31C-4BD6-91C9-A19B9B5330A0}"/>
              </a:ext>
            </a:extLst>
          </p:cNvPr>
          <p:cNvPicPr>
            <a:picLocks/>
          </p:cNvPicPr>
          <p:nvPr/>
        </p:nvPicPr>
        <p:blipFill>
          <a:blip r:embed="rId5"/>
          <a:stretch>
            <a:fillRect/>
          </a:stretch>
        </p:blipFill>
        <p:spPr>
          <a:xfrm>
            <a:off x="4681887" y="3059435"/>
            <a:ext cx="2700000" cy="1620000"/>
          </a:xfrm>
          <a:prstGeom prst="rect">
            <a:avLst/>
          </a:prstGeom>
        </p:spPr>
      </p:pic>
      <p:sp>
        <p:nvSpPr>
          <p:cNvPr id="11" name="矩形 10">
            <a:extLst>
              <a:ext uri="{FF2B5EF4-FFF2-40B4-BE49-F238E27FC236}">
                <a16:creationId xmlns:a16="http://schemas.microsoft.com/office/drawing/2014/main" id="{C965BCD9-A705-4130-9ADA-A289C1BD2A01}"/>
              </a:ext>
            </a:extLst>
          </p:cNvPr>
          <p:cNvSpPr/>
          <p:nvPr/>
        </p:nvSpPr>
        <p:spPr>
          <a:xfrm>
            <a:off x="2852941" y="979197"/>
            <a:ext cx="1609173" cy="1169551"/>
          </a:xfrm>
          <a:prstGeom prst="rect">
            <a:avLst/>
          </a:prstGeom>
        </p:spPr>
        <p:txBody>
          <a:bodyPr wrap="square">
            <a:spAutoFit/>
          </a:bodyPr>
          <a:lstStyle/>
          <a:p>
            <a:pPr fontAlgn="base">
              <a:spcBef>
                <a:spcPct val="0"/>
              </a:spcBef>
              <a:spcAft>
                <a:spcPct val="0"/>
              </a:spcAft>
              <a:buFont typeface="Arial" pitchFamily="34" charset="0"/>
              <a:buNone/>
            </a:pPr>
            <a:r>
              <a:rPr lang="zh-CN" altLang="en-US" sz="1400" b="1" spc="150" dirty="0">
                <a:solidFill>
                  <a:srgbClr val="FF0000"/>
                </a:solidFill>
                <a:latin typeface="微软雅黑" panose="020B0503020204020204" charset="-122"/>
                <a:ea typeface="微软雅黑" panose="020B0503020204020204" charset="-122"/>
              </a:rPr>
              <a:t>大数据</a:t>
            </a:r>
            <a:endParaRPr lang="en-US" altLang="zh-CN" sz="1400" b="1" spc="150" dirty="0">
              <a:solidFill>
                <a:srgbClr val="FF0000"/>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并发任务量大</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单任务吞吐量大</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适用于各种大数据计算架构</a:t>
            </a:r>
            <a:endParaRPr lang="en-US" altLang="zh-CN" sz="1400" b="1" spc="150" dirty="0">
              <a:solidFill>
                <a:schemeClr val="tx1">
                  <a:lumMod val="75000"/>
                  <a:lumOff val="25000"/>
                </a:schemeClr>
              </a:solidFill>
              <a:latin typeface="宋体"/>
            </a:endParaRPr>
          </a:p>
        </p:txBody>
      </p:sp>
      <p:sp>
        <p:nvSpPr>
          <p:cNvPr id="12" name="矩形 11">
            <a:extLst>
              <a:ext uri="{FF2B5EF4-FFF2-40B4-BE49-F238E27FC236}">
                <a16:creationId xmlns:a16="http://schemas.microsoft.com/office/drawing/2014/main" id="{3A903AF9-810F-4F50-87A0-DC956FE06880}"/>
              </a:ext>
            </a:extLst>
          </p:cNvPr>
          <p:cNvSpPr/>
          <p:nvPr/>
        </p:nvSpPr>
        <p:spPr>
          <a:xfrm>
            <a:off x="7469827" y="979197"/>
            <a:ext cx="1521233" cy="1384995"/>
          </a:xfrm>
          <a:prstGeom prst="rect">
            <a:avLst/>
          </a:prstGeom>
        </p:spPr>
        <p:txBody>
          <a:bodyPr wrap="square">
            <a:spAutoFit/>
          </a:bodyPr>
          <a:lstStyle/>
          <a:p>
            <a:pPr fontAlgn="base">
              <a:spcBef>
                <a:spcPct val="0"/>
              </a:spcBef>
              <a:spcAft>
                <a:spcPct val="0"/>
              </a:spcAft>
              <a:buFont typeface="Arial" pitchFamily="34" charset="0"/>
              <a:buNone/>
            </a:pPr>
            <a:r>
              <a:rPr lang="zh-CN" altLang="en-US" sz="1400" b="1" spc="150" dirty="0">
                <a:solidFill>
                  <a:srgbClr val="FF0000"/>
                </a:solidFill>
                <a:latin typeface="微软雅黑" panose="020B0503020204020204" charset="-122"/>
                <a:ea typeface="微软雅黑" panose="020B0503020204020204" charset="-122"/>
              </a:rPr>
              <a:t>海量存储</a:t>
            </a:r>
            <a:endParaRPr lang="en-US" altLang="zh-CN" sz="1400" b="1" spc="150" dirty="0">
              <a:solidFill>
                <a:srgbClr val="FF0000"/>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高性能</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高安全保障</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扩展性强</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性价比高</a:t>
            </a:r>
          </a:p>
          <a:p>
            <a:pPr fontAlgn="base">
              <a:spcBef>
                <a:spcPct val="0"/>
              </a:spcBef>
              <a:spcAft>
                <a:spcPct val="0"/>
              </a:spcAft>
              <a:buFont typeface="Arial" pitchFamily="34" charset="0"/>
              <a:buNone/>
            </a:pPr>
            <a:endParaRPr lang="en-US" altLang="zh-CN" sz="1400" b="1" spc="150" dirty="0">
              <a:solidFill>
                <a:schemeClr val="tx1">
                  <a:lumMod val="75000"/>
                  <a:lumOff val="25000"/>
                </a:schemeClr>
              </a:solidFill>
              <a:latin typeface="宋体"/>
            </a:endParaRPr>
          </a:p>
        </p:txBody>
      </p:sp>
      <p:sp>
        <p:nvSpPr>
          <p:cNvPr id="13" name="矩形 12">
            <a:extLst>
              <a:ext uri="{FF2B5EF4-FFF2-40B4-BE49-F238E27FC236}">
                <a16:creationId xmlns:a16="http://schemas.microsoft.com/office/drawing/2014/main" id="{B000C4EE-F34C-46A2-9347-7DDCB9264C51}"/>
              </a:ext>
            </a:extLst>
          </p:cNvPr>
          <p:cNvSpPr/>
          <p:nvPr/>
        </p:nvSpPr>
        <p:spPr>
          <a:xfrm>
            <a:off x="2852941" y="3104066"/>
            <a:ext cx="1521233" cy="1169551"/>
          </a:xfrm>
          <a:prstGeom prst="rect">
            <a:avLst/>
          </a:prstGeom>
        </p:spPr>
        <p:txBody>
          <a:bodyPr wrap="square">
            <a:spAutoFit/>
          </a:bodyPr>
          <a:lstStyle/>
          <a:p>
            <a:pPr fontAlgn="base">
              <a:spcBef>
                <a:spcPct val="0"/>
              </a:spcBef>
              <a:spcAft>
                <a:spcPct val="0"/>
              </a:spcAft>
              <a:buFont typeface="Arial" pitchFamily="34" charset="0"/>
              <a:buNone/>
            </a:pPr>
            <a:r>
              <a:rPr lang="zh-CN" altLang="en-US" sz="1400" b="1" spc="150" dirty="0">
                <a:solidFill>
                  <a:srgbClr val="FF0000"/>
                </a:solidFill>
                <a:latin typeface="微软雅黑" panose="020B0503020204020204" charset="-122"/>
                <a:ea typeface="微软雅黑" panose="020B0503020204020204" charset="-122"/>
              </a:rPr>
              <a:t>虚拟化</a:t>
            </a:r>
            <a:endParaRPr lang="en-US" altLang="zh-CN" sz="1400" b="1" spc="150" dirty="0">
              <a:solidFill>
                <a:srgbClr val="FF0000"/>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核心多</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虚拟化授权少</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内存带宽大</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成本低</a:t>
            </a:r>
            <a:endParaRPr lang="en-US" altLang="zh-CN" sz="1400" b="1" spc="150" dirty="0">
              <a:solidFill>
                <a:schemeClr val="tx1">
                  <a:lumMod val="75000"/>
                  <a:lumOff val="25000"/>
                </a:schemeClr>
              </a:solidFill>
              <a:latin typeface="宋体"/>
            </a:endParaRPr>
          </a:p>
        </p:txBody>
      </p:sp>
      <p:sp>
        <p:nvSpPr>
          <p:cNvPr id="14" name="矩形 13">
            <a:extLst>
              <a:ext uri="{FF2B5EF4-FFF2-40B4-BE49-F238E27FC236}">
                <a16:creationId xmlns:a16="http://schemas.microsoft.com/office/drawing/2014/main" id="{1DBA1FE7-EE8D-4CDB-8C49-04FF89FFBD41}"/>
              </a:ext>
            </a:extLst>
          </p:cNvPr>
          <p:cNvSpPr/>
          <p:nvPr/>
        </p:nvSpPr>
        <p:spPr>
          <a:xfrm>
            <a:off x="7469827" y="3104066"/>
            <a:ext cx="1674173" cy="1169551"/>
          </a:xfrm>
          <a:prstGeom prst="rect">
            <a:avLst/>
          </a:prstGeom>
        </p:spPr>
        <p:txBody>
          <a:bodyPr wrap="square">
            <a:spAutoFit/>
          </a:bodyPr>
          <a:lstStyle/>
          <a:p>
            <a:pPr fontAlgn="base">
              <a:spcBef>
                <a:spcPct val="0"/>
              </a:spcBef>
              <a:spcAft>
                <a:spcPct val="0"/>
              </a:spcAft>
              <a:buFont typeface="Arial" pitchFamily="34" charset="0"/>
              <a:buNone/>
            </a:pPr>
            <a:r>
              <a:rPr lang="zh-CN" altLang="en-US" sz="1400" b="1" spc="150" dirty="0">
                <a:solidFill>
                  <a:srgbClr val="FF0000"/>
                </a:solidFill>
                <a:latin typeface="微软雅黑" panose="020B0503020204020204" charset="-122"/>
                <a:ea typeface="微软雅黑" panose="020B0503020204020204" charset="-122"/>
              </a:rPr>
              <a:t>三维渲染</a:t>
            </a:r>
            <a:endParaRPr lang="en-US" altLang="zh-CN" sz="1400" b="1" spc="150" dirty="0">
              <a:solidFill>
                <a:srgbClr val="FF0000"/>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渲染速度快</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视觉计算性能高</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软件支持多</a:t>
            </a:r>
            <a:endParaRPr lang="en-US" altLang="zh-CN" sz="1400" b="1" spc="150" dirty="0">
              <a:solidFill>
                <a:schemeClr val="tx1">
                  <a:lumMod val="75000"/>
                  <a:lumOff val="25000"/>
                </a:schemeClr>
              </a:solidFill>
              <a:latin typeface="微软雅黑" panose="020B0503020204020204" charset="-122"/>
              <a:ea typeface="微软雅黑" panose="020B0503020204020204" charset="-122"/>
            </a:endParaRPr>
          </a:p>
          <a:p>
            <a:pPr fontAlgn="base">
              <a:spcBef>
                <a:spcPct val="0"/>
              </a:spcBef>
              <a:spcAft>
                <a:spcPct val="0"/>
              </a:spcAft>
              <a:buFont typeface="Arial" pitchFamily="34" charset="0"/>
              <a:buNone/>
            </a:pPr>
            <a:r>
              <a:rPr lang="zh-CN" altLang="en-US" sz="1400" b="1" spc="150" dirty="0">
                <a:solidFill>
                  <a:schemeClr val="tx1">
                    <a:lumMod val="75000"/>
                    <a:lumOff val="25000"/>
                  </a:schemeClr>
                </a:solidFill>
                <a:latin typeface="微软雅黑" panose="020B0503020204020204" charset="-122"/>
                <a:ea typeface="微软雅黑" panose="020B0503020204020204" charset="-122"/>
              </a:rPr>
              <a:t>采购成本低</a:t>
            </a:r>
            <a:endParaRPr lang="en-US" altLang="zh-CN" sz="1400" b="1" spc="150" dirty="0">
              <a:solidFill>
                <a:schemeClr val="tx1">
                  <a:lumMod val="75000"/>
                  <a:lumOff val="25000"/>
                </a:schemeClr>
              </a:solidFill>
              <a:latin typeface="宋体"/>
            </a:endParaRPr>
          </a:p>
        </p:txBody>
      </p:sp>
    </p:spTree>
    <p:extLst>
      <p:ext uri="{BB962C8B-B14F-4D97-AF65-F5344CB8AC3E}">
        <p14:creationId xmlns:p14="http://schemas.microsoft.com/office/powerpoint/2010/main" val="412637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813" y="210964"/>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海光存储服务器系列</a:t>
            </a:r>
          </a:p>
        </p:txBody>
      </p:sp>
      <p:sp>
        <p:nvSpPr>
          <p:cNvPr id="5" name="Rectangle 2">
            <a:extLst>
              <a:ext uri="{FF2B5EF4-FFF2-40B4-BE49-F238E27FC236}">
                <a16:creationId xmlns:a16="http://schemas.microsoft.com/office/drawing/2014/main" id="{EDAFD040-0A77-4767-98BE-0B0A33DC3170}"/>
              </a:ext>
            </a:extLst>
          </p:cNvPr>
          <p:cNvSpPr txBox="1">
            <a:spLocks noChangeArrowheads="1"/>
          </p:cNvSpPr>
          <p:nvPr/>
        </p:nvSpPr>
        <p:spPr bwMode="auto">
          <a:xfrm>
            <a:off x="828699" y="3663087"/>
            <a:ext cx="3631762" cy="509913"/>
          </a:xfrm>
          <a:prstGeom prst="rect">
            <a:avLst/>
          </a:prstGeom>
          <a:noFill/>
          <a:ln w="28575">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97" tIns="30044" rIns="60097" bIns="30044" numCol="1" anchor="ctr" anchorCtr="0" compatLnSpc="1">
            <a:prstTxWarp prst="textNoShape">
              <a:avLst/>
            </a:prstTxWarp>
          </a:bodyPr>
          <a:lstStyle/>
          <a:p>
            <a:pPr marL="0" lvl="1" defTabSz="685617" eaLnBrk="0" hangingPunct="0">
              <a:spcAft>
                <a:spcPts val="600"/>
              </a:spcAft>
              <a:buClr>
                <a:prstClr val="black">
                  <a:lumMod val="75000"/>
                  <a:lumOff val="25000"/>
                </a:prstClr>
              </a:buClr>
              <a:buSzPct val="80000"/>
              <a:defRPr/>
            </a:pPr>
            <a:r>
              <a:rPr lang="zh-CN" altLang="en-US" b="1" kern="0" dirty="0">
                <a:solidFill>
                  <a:schemeClr val="tx1">
                    <a:lumMod val="85000"/>
                    <a:lumOff val="15000"/>
                  </a:schemeClr>
                </a:solidFill>
                <a:latin typeface="微软雅黑" pitchFamily="34" charset="-122"/>
                <a:ea typeface="微软雅黑" panose="020B0503020204020204" pitchFamily="34" charset="-122"/>
                <a:cs typeface="Arial" pitchFamily="34" charset="0"/>
              </a:rPr>
              <a:t>政府</a:t>
            </a: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智慧交通、雪亮工程</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ET</a:t>
            </a: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大脑、警务大数据</a:t>
            </a:r>
            <a:endParaRPr lang="en-US" altLang="zh-CN" sz="1200" kern="0" dirty="0">
              <a:solidFill>
                <a:schemeClr val="tx1">
                  <a:lumMod val="85000"/>
                  <a:lumOff val="15000"/>
                </a:schemeClr>
              </a:solidFill>
              <a:latin typeface="微软雅黑" pitchFamily="34" charset="-122"/>
              <a:ea typeface="微软雅黑" panose="020B0503020204020204" pitchFamily="34" charset="-122"/>
            </a:endParaRPr>
          </a:p>
        </p:txBody>
      </p:sp>
      <p:sp>
        <p:nvSpPr>
          <p:cNvPr id="6" name="Rectangle 2">
            <a:extLst>
              <a:ext uri="{FF2B5EF4-FFF2-40B4-BE49-F238E27FC236}">
                <a16:creationId xmlns:a16="http://schemas.microsoft.com/office/drawing/2014/main" id="{FC4379A4-ED07-44A9-BC44-EBC838C085F1}"/>
              </a:ext>
            </a:extLst>
          </p:cNvPr>
          <p:cNvSpPr txBox="1">
            <a:spLocks noChangeArrowheads="1"/>
          </p:cNvSpPr>
          <p:nvPr/>
        </p:nvSpPr>
        <p:spPr bwMode="auto">
          <a:xfrm>
            <a:off x="3055128" y="3683225"/>
            <a:ext cx="3631762" cy="509913"/>
          </a:xfrm>
          <a:prstGeom prst="rect">
            <a:avLst/>
          </a:prstGeom>
          <a:noFill/>
          <a:ln w="28575">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97" tIns="30044" rIns="60097" bIns="30044" numCol="1" anchor="ctr" anchorCtr="0" compatLnSpc="1">
            <a:prstTxWarp prst="textNoShape">
              <a:avLst/>
            </a:prstTxWarp>
          </a:bodyPr>
          <a:lstStyle/>
          <a:p>
            <a:pPr marL="0" lvl="1" defTabSz="685617" eaLnBrk="0" hangingPunct="0">
              <a:spcAft>
                <a:spcPts val="600"/>
              </a:spcAft>
              <a:buClr>
                <a:prstClr val="black">
                  <a:lumMod val="75000"/>
                  <a:lumOff val="25000"/>
                </a:prstClr>
              </a:buClr>
              <a:buSzPct val="80000"/>
              <a:defRPr/>
            </a:pPr>
            <a:r>
              <a:rPr lang="zh-CN" altLang="en-US" b="1" kern="0" dirty="0">
                <a:solidFill>
                  <a:schemeClr val="tx1">
                    <a:lumMod val="85000"/>
                    <a:lumOff val="15000"/>
                  </a:schemeClr>
                </a:solidFill>
                <a:latin typeface="微软雅黑" pitchFamily="34" charset="-122"/>
                <a:ea typeface="微软雅黑" panose="020B0503020204020204" pitchFamily="34" charset="-122"/>
                <a:cs typeface="Arial" pitchFamily="34" charset="0"/>
              </a:rPr>
              <a:t>互联网</a:t>
            </a: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视频点播、直播</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、业务数据备份</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p:txBody>
      </p:sp>
      <p:pic>
        <p:nvPicPr>
          <p:cNvPr id="7" name="图片 6">
            <a:extLst>
              <a:ext uri="{FF2B5EF4-FFF2-40B4-BE49-F238E27FC236}">
                <a16:creationId xmlns:a16="http://schemas.microsoft.com/office/drawing/2014/main" id="{F54067AC-6ABA-444C-B345-AADF37AE7641}"/>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487807" y="3648032"/>
            <a:ext cx="398262" cy="398262"/>
          </a:xfrm>
          <a:prstGeom prst="rect">
            <a:avLst/>
          </a:prstGeom>
          <a:effectLst>
            <a:outerShdw blurRad="50800" dist="50800" dir="5400000" algn="ctr" rotWithShape="0">
              <a:schemeClr val="tx1">
                <a:lumMod val="95000"/>
                <a:lumOff val="5000"/>
              </a:schemeClr>
            </a:outerShdw>
          </a:effectLst>
        </p:spPr>
      </p:pic>
      <p:pic>
        <p:nvPicPr>
          <p:cNvPr id="8" name="图片 7">
            <a:extLst>
              <a:ext uri="{FF2B5EF4-FFF2-40B4-BE49-F238E27FC236}">
                <a16:creationId xmlns:a16="http://schemas.microsoft.com/office/drawing/2014/main" id="{AC5C5799-A55E-4463-90D0-877168A9B8B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5850" y="3648032"/>
            <a:ext cx="398262" cy="398262"/>
          </a:xfrm>
          <a:prstGeom prst="rect">
            <a:avLst/>
          </a:prstGeom>
          <a:effectLst>
            <a:outerShdw blurRad="50800" dist="50800" dir="5400000" algn="ctr" rotWithShape="0">
              <a:schemeClr val="tx1"/>
            </a:outerShdw>
          </a:effectLst>
        </p:spPr>
      </p:pic>
      <p:pic>
        <p:nvPicPr>
          <p:cNvPr id="9" name="图片 8">
            <a:extLst>
              <a:ext uri="{FF2B5EF4-FFF2-40B4-BE49-F238E27FC236}">
                <a16:creationId xmlns:a16="http://schemas.microsoft.com/office/drawing/2014/main" id="{06F6EC4C-3B74-401A-AE7B-36C4AB21666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77073" y="3648032"/>
            <a:ext cx="487591" cy="437301"/>
          </a:xfrm>
          <a:prstGeom prst="rect">
            <a:avLst/>
          </a:prstGeom>
          <a:effectLst>
            <a:outerShdw blurRad="50800" dist="50800" dir="5400000" algn="ctr" rotWithShape="0">
              <a:schemeClr val="tx1"/>
            </a:outerShdw>
          </a:effectLst>
        </p:spPr>
      </p:pic>
      <p:sp>
        <p:nvSpPr>
          <p:cNvPr id="10" name="Rectangle 2">
            <a:extLst>
              <a:ext uri="{FF2B5EF4-FFF2-40B4-BE49-F238E27FC236}">
                <a16:creationId xmlns:a16="http://schemas.microsoft.com/office/drawing/2014/main" id="{3EE10A8F-63E2-4CFF-9380-7705A86315EF}"/>
              </a:ext>
            </a:extLst>
          </p:cNvPr>
          <p:cNvSpPr txBox="1">
            <a:spLocks noChangeArrowheads="1"/>
          </p:cNvSpPr>
          <p:nvPr/>
        </p:nvSpPr>
        <p:spPr bwMode="auto">
          <a:xfrm>
            <a:off x="5208286" y="3852390"/>
            <a:ext cx="1774250" cy="509913"/>
          </a:xfrm>
          <a:prstGeom prst="rect">
            <a:avLst/>
          </a:prstGeom>
          <a:noFill/>
          <a:ln w="28575">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97" tIns="30044" rIns="60097" bIns="30044" numCol="1" anchor="ctr" anchorCtr="0" compatLnSpc="1">
            <a:prstTxWarp prst="textNoShape">
              <a:avLst/>
            </a:prstTxWarp>
          </a:bodyPr>
          <a:lstStyle/>
          <a:p>
            <a:pPr marL="0" lvl="1" defTabSz="685617" eaLnBrk="0" hangingPunct="0">
              <a:spcAft>
                <a:spcPts val="600"/>
              </a:spcAft>
              <a:buClr>
                <a:prstClr val="black">
                  <a:lumMod val="75000"/>
                  <a:lumOff val="25000"/>
                </a:prstClr>
              </a:buClr>
              <a:buSzPct val="80000"/>
              <a:defRPr/>
            </a:pPr>
            <a:r>
              <a:rPr lang="zh-CN" altLang="en-US" b="1" kern="0" dirty="0">
                <a:solidFill>
                  <a:schemeClr val="tx1">
                    <a:lumMod val="85000"/>
                    <a:lumOff val="15000"/>
                  </a:schemeClr>
                </a:solidFill>
                <a:latin typeface="微软雅黑" pitchFamily="34" charset="-122"/>
                <a:ea typeface="微软雅黑" panose="020B0503020204020204" pitchFamily="34" charset="-122"/>
                <a:cs typeface="Arial" pitchFamily="34" charset="0"/>
              </a:rPr>
              <a:t>企业</a:t>
            </a:r>
            <a:endParaRPr lang="en-US" altLang="zh-CN" b="1"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软件定义存储、</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大数据应用、数据备份</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endParaRPr lang="en-US" altLang="zh-CN" b="1"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p:txBody>
      </p:sp>
      <p:pic>
        <p:nvPicPr>
          <p:cNvPr id="11" name="图片 10">
            <a:extLst>
              <a:ext uri="{FF2B5EF4-FFF2-40B4-BE49-F238E27FC236}">
                <a16:creationId xmlns:a16="http://schemas.microsoft.com/office/drawing/2014/main" id="{ED02C81C-53BE-4B93-B3C5-8B294973C849}"/>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994241" y="3648032"/>
            <a:ext cx="504056" cy="504056"/>
          </a:xfrm>
          <a:prstGeom prst="rect">
            <a:avLst/>
          </a:prstGeom>
          <a:effectLst>
            <a:outerShdw blurRad="50800" dist="50800" dir="5400000" algn="ctr" rotWithShape="0">
              <a:schemeClr val="tx1"/>
            </a:outerShdw>
          </a:effectLst>
        </p:spPr>
      </p:pic>
      <p:sp>
        <p:nvSpPr>
          <p:cNvPr id="12" name="矩形 11">
            <a:extLst>
              <a:ext uri="{FF2B5EF4-FFF2-40B4-BE49-F238E27FC236}">
                <a16:creationId xmlns:a16="http://schemas.microsoft.com/office/drawing/2014/main" id="{68F650C4-B2E9-4938-845D-61E6FC327C8C}"/>
              </a:ext>
            </a:extLst>
          </p:cNvPr>
          <p:cNvSpPr/>
          <p:nvPr/>
        </p:nvSpPr>
        <p:spPr>
          <a:xfrm>
            <a:off x="4817074" y="1038793"/>
            <a:ext cx="1040813" cy="648072"/>
          </a:xfrm>
          <a:prstGeom prst="rect">
            <a:avLst/>
          </a:prstGeom>
          <a:solidFill>
            <a:schemeClr val="accent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 Hygon</a:t>
            </a:r>
          </a:p>
          <a:p>
            <a:pPr algn="ct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S240-H35</a:t>
            </a:r>
            <a:endPar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1D3BC7C-9BEB-4C4D-9842-64EE769DF30D}"/>
              </a:ext>
            </a:extLst>
          </p:cNvPr>
          <p:cNvSpPr/>
          <p:nvPr/>
        </p:nvSpPr>
        <p:spPr>
          <a:xfrm>
            <a:off x="4817500" y="2450593"/>
            <a:ext cx="1040813" cy="648071"/>
          </a:xfrm>
          <a:prstGeom prst="rect">
            <a:avLst/>
          </a:prstGeom>
          <a:solidFill>
            <a:schemeClr val="accent2">
              <a:lumMod val="60000"/>
              <a:lumOff val="40000"/>
            </a:schemeClr>
          </a:solidFill>
          <a:ln>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 Hygon</a:t>
            </a:r>
          </a:p>
          <a:p>
            <a:pPr algn="ct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rPr>
              <a:t>S240-H30</a:t>
            </a:r>
          </a:p>
        </p:txBody>
      </p:sp>
      <p:sp>
        <p:nvSpPr>
          <p:cNvPr id="14" name="文本框 13">
            <a:extLst>
              <a:ext uri="{FF2B5EF4-FFF2-40B4-BE49-F238E27FC236}">
                <a16:creationId xmlns:a16="http://schemas.microsoft.com/office/drawing/2014/main" id="{E8B18BFC-2C1B-4CDF-8FDA-BC9D2B73E374}"/>
              </a:ext>
            </a:extLst>
          </p:cNvPr>
          <p:cNvSpPr txBox="1"/>
          <p:nvPr/>
        </p:nvSpPr>
        <p:spPr>
          <a:xfrm>
            <a:off x="5900207" y="1010476"/>
            <a:ext cx="2376264" cy="683264"/>
          </a:xfrm>
          <a:prstGeom prst="rect">
            <a:avLst/>
          </a:prstGeom>
          <a:solidFill>
            <a:schemeClr val="tx1">
              <a:lumMod val="50000"/>
              <a:lumOff val="50000"/>
            </a:schemeClr>
          </a:solidFill>
        </p:spPr>
        <p:txBody>
          <a:bodyPr wrap="square" rtlCol="0">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 中高端</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性价均衡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8B18BFC-2C1B-4CDF-8FDA-BC9D2B73E374}"/>
              </a:ext>
            </a:extLst>
          </p:cNvPr>
          <p:cNvSpPr txBox="1"/>
          <p:nvPr/>
        </p:nvSpPr>
        <p:spPr>
          <a:xfrm>
            <a:off x="5900207" y="2450593"/>
            <a:ext cx="2376264" cy="683264"/>
          </a:xfrm>
          <a:prstGeom prst="rect">
            <a:avLst/>
          </a:prstGeom>
          <a:solidFill>
            <a:schemeClr val="tx1">
              <a:lumMod val="50000"/>
              <a:lumOff val="50000"/>
            </a:schemeClr>
          </a:solidFill>
        </p:spPr>
        <p:txBody>
          <a:bodyPr wrap="square" rtlCol="0">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 绿色经济</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视频监控、互联网</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A08060A6-49D6-4D2A-9C97-4829DF087A4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091" r="14354" b="5653"/>
          <a:stretch/>
        </p:blipFill>
        <p:spPr>
          <a:xfrm>
            <a:off x="608321" y="1010476"/>
            <a:ext cx="2526016" cy="2014210"/>
          </a:xfrm>
          <a:prstGeom prst="rect">
            <a:avLst/>
          </a:prstGeom>
        </p:spPr>
      </p:pic>
      <p:sp>
        <p:nvSpPr>
          <p:cNvPr id="17" name="空心弧 16"/>
          <p:cNvSpPr/>
          <p:nvPr/>
        </p:nvSpPr>
        <p:spPr>
          <a:xfrm rot="5400000">
            <a:off x="3685427" y="911831"/>
            <a:ext cx="656261" cy="893807"/>
          </a:xfrm>
          <a:prstGeom prst="blockArc">
            <a:avLst>
              <a:gd name="adj1" fmla="val 10800000"/>
              <a:gd name="adj2" fmla="val 95469"/>
              <a:gd name="adj3" fmla="val 235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空心弧 17"/>
          <p:cNvSpPr/>
          <p:nvPr/>
        </p:nvSpPr>
        <p:spPr>
          <a:xfrm rot="5400000">
            <a:off x="3700791" y="2328690"/>
            <a:ext cx="678873" cy="840467"/>
          </a:xfrm>
          <a:prstGeom prst="blockArc">
            <a:avLst>
              <a:gd name="adj1" fmla="val 10800000"/>
              <a:gd name="adj2" fmla="val 95469"/>
              <a:gd name="adj3" fmla="val 235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3914394" y="507840"/>
            <a:ext cx="7070" cy="3006220"/>
          </a:xfrm>
          <a:prstGeom prst="rect">
            <a:avLst/>
          </a:prstGeom>
          <a:gradFill>
            <a:gsLst>
              <a:gs pos="0">
                <a:schemeClr val="bg1">
                  <a:lumMod val="95000"/>
                  <a:alpha val="0"/>
                </a:schemeClr>
              </a:gs>
              <a:gs pos="50000">
                <a:schemeClr val="bg1"/>
              </a:gs>
              <a:gs pos="100000">
                <a:schemeClr val="bg1">
                  <a:lumMod val="95000"/>
                  <a:alpha val="0"/>
                </a:schemeClr>
              </a:gs>
            </a:gsLst>
            <a:lin ang="5400000" scaled="1"/>
          </a:gradFill>
          <a:ln>
            <a:noFill/>
          </a:ln>
          <a:effectLst>
            <a:outerShdw blurRad="63500" sx="102000" sy="102000" algn="c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2">
            <a:extLst>
              <a:ext uri="{FF2B5EF4-FFF2-40B4-BE49-F238E27FC236}">
                <a16:creationId xmlns:a16="http://schemas.microsoft.com/office/drawing/2014/main" id="{3EE10A8F-63E2-4CFF-9380-7705A86315EF}"/>
              </a:ext>
            </a:extLst>
          </p:cNvPr>
          <p:cNvSpPr txBox="1">
            <a:spLocks noChangeArrowheads="1"/>
          </p:cNvSpPr>
          <p:nvPr/>
        </p:nvSpPr>
        <p:spPr bwMode="auto">
          <a:xfrm>
            <a:off x="7551855" y="3683224"/>
            <a:ext cx="1774250" cy="509913"/>
          </a:xfrm>
          <a:prstGeom prst="rect">
            <a:avLst/>
          </a:prstGeom>
          <a:noFill/>
          <a:ln w="28575">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097" tIns="30044" rIns="60097" bIns="30044" numCol="1" anchor="ctr" anchorCtr="0" compatLnSpc="1">
            <a:prstTxWarp prst="textNoShape">
              <a:avLst/>
            </a:prstTxWarp>
          </a:bodyPr>
          <a:lstStyle/>
          <a:p>
            <a:pPr marL="0" lvl="1" defTabSz="685617" eaLnBrk="0" hangingPunct="0">
              <a:spcAft>
                <a:spcPts val="600"/>
              </a:spcAft>
              <a:buClr>
                <a:prstClr val="black">
                  <a:lumMod val="75000"/>
                  <a:lumOff val="25000"/>
                </a:prstClr>
              </a:buClr>
              <a:buSzPct val="80000"/>
              <a:defRPr/>
            </a:pPr>
            <a:r>
              <a:rPr lang="zh-CN" altLang="en-US" b="1" kern="0" dirty="0">
                <a:solidFill>
                  <a:schemeClr val="tx1">
                    <a:lumMod val="85000"/>
                    <a:lumOff val="15000"/>
                  </a:schemeClr>
                </a:solidFill>
                <a:latin typeface="微软雅黑" pitchFamily="34" charset="-122"/>
                <a:ea typeface="微软雅黑" panose="020B0503020204020204" pitchFamily="34" charset="-122"/>
                <a:cs typeface="Arial" pitchFamily="34" charset="0"/>
              </a:rPr>
              <a:t>运营商</a:t>
            </a:r>
            <a:endParaRPr lang="en-US" altLang="zh-CN" b="1"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IPTV</a:t>
            </a: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a:t>
            </a:r>
            <a:r>
              <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CDN</a:t>
            </a: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a:t>
            </a:r>
            <a:endParaRPr lang="en-US" altLang="zh-CN" sz="1200"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a:p>
            <a:pPr marL="0" lvl="1" defTabSz="685617" eaLnBrk="0" hangingPunct="0">
              <a:spcAft>
                <a:spcPts val="600"/>
              </a:spcAft>
              <a:buClr>
                <a:prstClr val="black">
                  <a:lumMod val="75000"/>
                  <a:lumOff val="25000"/>
                </a:prstClr>
              </a:buClr>
              <a:buSzPct val="80000"/>
              <a:defRPr/>
            </a:pPr>
            <a:r>
              <a:rPr lang="zh-CN" altLang="en-US" sz="1200" kern="0" dirty="0">
                <a:solidFill>
                  <a:schemeClr val="tx1">
                    <a:lumMod val="85000"/>
                    <a:lumOff val="15000"/>
                  </a:schemeClr>
                </a:solidFill>
                <a:latin typeface="微软雅黑" pitchFamily="34" charset="-122"/>
                <a:ea typeface="微软雅黑" panose="020B0503020204020204" pitchFamily="34" charset="-122"/>
                <a:cs typeface="Arial" pitchFamily="34" charset="0"/>
              </a:rPr>
              <a:t>对象存储等业务</a:t>
            </a:r>
            <a:endParaRPr lang="en-US" altLang="zh-CN" b="1" kern="0" dirty="0">
              <a:solidFill>
                <a:schemeClr val="tx1">
                  <a:lumMod val="85000"/>
                  <a:lumOff val="15000"/>
                </a:schemeClr>
              </a:solidFill>
              <a:latin typeface="微软雅黑"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52397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813" y="191145"/>
            <a:ext cx="1980029"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海光国产工作站</a:t>
            </a:r>
          </a:p>
        </p:txBody>
      </p:sp>
      <p:sp>
        <p:nvSpPr>
          <p:cNvPr id="5" name="矩形: 圆角 3">
            <a:extLst>
              <a:ext uri="{FF2B5EF4-FFF2-40B4-BE49-F238E27FC236}">
                <a16:creationId xmlns:a16="http://schemas.microsoft.com/office/drawing/2014/main" id="{75BB319F-8000-4FEC-BA35-6AE72052BB7D}"/>
              </a:ext>
            </a:extLst>
          </p:cNvPr>
          <p:cNvSpPr/>
          <p:nvPr/>
        </p:nvSpPr>
        <p:spPr bwMode="auto">
          <a:xfrm>
            <a:off x="611670" y="1305126"/>
            <a:ext cx="3186207" cy="2800516"/>
          </a:xfrm>
          <a:prstGeom prst="roundRect">
            <a:avLst/>
          </a:prstGeom>
          <a:solidFill>
            <a:schemeClr val="bg1">
              <a:lumMod val="95000"/>
            </a:schemeClr>
          </a:solidFill>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buFont typeface="Arial" pitchFamily="34" charset="0"/>
              <a:buNone/>
            </a:pPr>
            <a:endParaRPr lang="zh-CN" altLang="en-US">
              <a:solidFill>
                <a:srgbClr val="000000"/>
              </a:solidFill>
              <a:latin typeface="Arial" pitchFamily="34" charset="0"/>
            </a:endParaRPr>
          </a:p>
        </p:txBody>
      </p:sp>
      <p:sp>
        <p:nvSpPr>
          <p:cNvPr id="6" name="椭圆 9">
            <a:extLst>
              <a:ext uri="{FF2B5EF4-FFF2-40B4-BE49-F238E27FC236}">
                <a16:creationId xmlns:a16="http://schemas.microsoft.com/office/drawing/2014/main" id="{73C711B0-18EF-4C8A-89EB-847EE6ECEC09}"/>
              </a:ext>
            </a:extLst>
          </p:cNvPr>
          <p:cNvSpPr>
            <a:spLocks noChangeArrowheads="1"/>
          </p:cNvSpPr>
          <p:nvPr/>
        </p:nvSpPr>
        <p:spPr bwMode="auto">
          <a:xfrm>
            <a:off x="4248204" y="1235352"/>
            <a:ext cx="521494" cy="521494"/>
          </a:xfrm>
          <a:prstGeom prst="ellipse">
            <a:avLst/>
          </a:prstGeom>
          <a:solidFill>
            <a:schemeClr val="accent2"/>
          </a:solidFill>
          <a:ln w="104775">
            <a:solidFill>
              <a:schemeClr val="bg1">
                <a:lumMod val="95000"/>
              </a:schemeClr>
            </a:solidFill>
            <a:round/>
            <a:headEnd/>
            <a:tailEnd/>
          </a:ln>
          <a:effectLst/>
        </p:spPr>
        <p:txBody>
          <a:bodyPr anchor="ctr"/>
          <a:lstStyle/>
          <a:p>
            <a:pPr algn="ctr" fontAlgn="base">
              <a:spcBef>
                <a:spcPct val="0"/>
              </a:spcBef>
              <a:spcAft>
                <a:spcPct val="0"/>
              </a:spcAft>
              <a:buFont typeface="Arial" pitchFamily="34" charset="0"/>
              <a:buNone/>
            </a:pPr>
            <a:r>
              <a:rPr lang="en-US" altLang="zh-CN" sz="2100" b="1" dirty="0">
                <a:solidFill>
                  <a:schemeClr val="bg1"/>
                </a:solidFill>
                <a:latin typeface="Arial" pitchFamily="34" charset="0"/>
                <a:ea typeface="微软雅黑" pitchFamily="34" charset="-122"/>
              </a:rPr>
              <a:t>1</a:t>
            </a:r>
            <a:endParaRPr lang="zh-CN" altLang="en-US" sz="2100" b="1" dirty="0">
              <a:solidFill>
                <a:schemeClr val="bg1"/>
              </a:solidFill>
              <a:latin typeface="Arial" pitchFamily="34" charset="0"/>
              <a:ea typeface="微软雅黑" pitchFamily="34" charset="-122"/>
            </a:endParaRPr>
          </a:p>
        </p:txBody>
      </p:sp>
      <p:sp>
        <p:nvSpPr>
          <p:cNvPr id="7" name="文本框 6">
            <a:extLst>
              <a:ext uri="{FF2B5EF4-FFF2-40B4-BE49-F238E27FC236}">
                <a16:creationId xmlns:a16="http://schemas.microsoft.com/office/drawing/2014/main" id="{BBC7B195-0228-435C-924F-BA889FD99DF3}"/>
              </a:ext>
            </a:extLst>
          </p:cNvPr>
          <p:cNvSpPr txBox="1"/>
          <p:nvPr/>
        </p:nvSpPr>
        <p:spPr>
          <a:xfrm>
            <a:off x="4860024" y="1352489"/>
            <a:ext cx="2736228" cy="369332"/>
          </a:xfrm>
          <a:prstGeom prst="rect">
            <a:avLst/>
          </a:prstGeom>
          <a:noFill/>
        </p:spPr>
        <p:txBody>
          <a:bodyPr wrap="square" rtlCol="0">
            <a:spAutoFit/>
          </a:bodyPr>
          <a:lstStyle/>
          <a:p>
            <a:pPr fontAlgn="base">
              <a:spcBef>
                <a:spcPct val="0"/>
              </a:spcBef>
              <a:spcAft>
                <a:spcPct val="0"/>
              </a:spcAft>
              <a:buFont typeface="Arial" pitchFamily="34" charset="0"/>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高效办公轻量级工作站</a:t>
            </a:r>
          </a:p>
        </p:txBody>
      </p:sp>
      <p:sp>
        <p:nvSpPr>
          <p:cNvPr id="8" name="椭圆 9">
            <a:extLst>
              <a:ext uri="{FF2B5EF4-FFF2-40B4-BE49-F238E27FC236}">
                <a16:creationId xmlns:a16="http://schemas.microsoft.com/office/drawing/2014/main" id="{78D4427A-5184-452F-9EFC-FDD6584C2CDC}"/>
              </a:ext>
            </a:extLst>
          </p:cNvPr>
          <p:cNvSpPr>
            <a:spLocks noChangeArrowheads="1"/>
          </p:cNvSpPr>
          <p:nvPr/>
        </p:nvSpPr>
        <p:spPr bwMode="auto">
          <a:xfrm>
            <a:off x="4266064" y="2319891"/>
            <a:ext cx="521494" cy="521494"/>
          </a:xfrm>
          <a:prstGeom prst="ellipse">
            <a:avLst/>
          </a:prstGeom>
          <a:solidFill>
            <a:schemeClr val="accent2"/>
          </a:solidFill>
          <a:ln w="104775">
            <a:solidFill>
              <a:schemeClr val="bg1">
                <a:lumMod val="95000"/>
              </a:schemeClr>
            </a:solidFill>
            <a:round/>
            <a:headEnd/>
            <a:tailEnd/>
          </a:ln>
          <a:effectLst/>
        </p:spPr>
        <p:txBody>
          <a:bodyPr anchor="ctr"/>
          <a:lstStyle/>
          <a:p>
            <a:pPr algn="ctr" fontAlgn="base">
              <a:spcBef>
                <a:spcPct val="0"/>
              </a:spcBef>
              <a:spcAft>
                <a:spcPct val="0"/>
              </a:spcAft>
              <a:buFont typeface="Arial" pitchFamily="34" charset="0"/>
              <a:buNone/>
            </a:pPr>
            <a:r>
              <a:rPr lang="en-US" altLang="zh-CN" sz="2100" b="1" dirty="0">
                <a:solidFill>
                  <a:schemeClr val="bg1"/>
                </a:solidFill>
                <a:latin typeface="Arial" pitchFamily="34" charset="0"/>
                <a:ea typeface="微软雅黑" pitchFamily="34" charset="-122"/>
              </a:rPr>
              <a:t>2</a:t>
            </a:r>
            <a:endParaRPr lang="zh-CN" altLang="en-US" sz="2100" b="1" dirty="0">
              <a:solidFill>
                <a:schemeClr val="bg1"/>
              </a:solidFill>
              <a:latin typeface="Arial" pitchFamily="34" charset="0"/>
              <a:ea typeface="微软雅黑" pitchFamily="34" charset="-122"/>
            </a:endParaRPr>
          </a:p>
        </p:txBody>
      </p:sp>
      <p:sp>
        <p:nvSpPr>
          <p:cNvPr id="9" name="文本框 8">
            <a:extLst>
              <a:ext uri="{FF2B5EF4-FFF2-40B4-BE49-F238E27FC236}">
                <a16:creationId xmlns:a16="http://schemas.microsoft.com/office/drawing/2014/main" id="{1A7C6C31-1721-450A-9116-7F8CE5692258}"/>
              </a:ext>
            </a:extLst>
          </p:cNvPr>
          <p:cNvSpPr txBox="1"/>
          <p:nvPr/>
        </p:nvSpPr>
        <p:spPr>
          <a:xfrm>
            <a:off x="4877884" y="2425760"/>
            <a:ext cx="2736228" cy="369332"/>
          </a:xfrm>
          <a:prstGeom prst="rect">
            <a:avLst/>
          </a:prstGeom>
          <a:noFill/>
        </p:spPr>
        <p:txBody>
          <a:bodyPr wrap="square" rtlCol="0">
            <a:spAutoFit/>
          </a:bodyPr>
          <a:lstStyle/>
          <a:p>
            <a:pPr fontAlgn="base">
              <a:spcBef>
                <a:spcPct val="0"/>
              </a:spcBef>
              <a:spcAft>
                <a:spcPct val="0"/>
              </a:spcAft>
              <a:buFont typeface="Arial" pitchFamily="34" charset="0"/>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高性能图形设计工作站</a:t>
            </a:r>
          </a:p>
        </p:txBody>
      </p:sp>
      <p:sp>
        <p:nvSpPr>
          <p:cNvPr id="10" name="椭圆 9">
            <a:extLst>
              <a:ext uri="{FF2B5EF4-FFF2-40B4-BE49-F238E27FC236}">
                <a16:creationId xmlns:a16="http://schemas.microsoft.com/office/drawing/2014/main" id="{86DF7DE6-EC62-4E68-9949-D7FC877DCA16}"/>
              </a:ext>
            </a:extLst>
          </p:cNvPr>
          <p:cNvSpPr>
            <a:spLocks noChangeArrowheads="1"/>
          </p:cNvSpPr>
          <p:nvPr/>
        </p:nvSpPr>
        <p:spPr bwMode="auto">
          <a:xfrm>
            <a:off x="4266064" y="3504110"/>
            <a:ext cx="521494" cy="521494"/>
          </a:xfrm>
          <a:prstGeom prst="ellipse">
            <a:avLst/>
          </a:prstGeom>
          <a:solidFill>
            <a:schemeClr val="accent2"/>
          </a:solidFill>
          <a:ln w="104775">
            <a:solidFill>
              <a:schemeClr val="bg1">
                <a:lumMod val="95000"/>
              </a:schemeClr>
            </a:solidFill>
            <a:round/>
            <a:headEnd/>
            <a:tailEnd/>
          </a:ln>
          <a:effectLst/>
        </p:spPr>
        <p:txBody>
          <a:bodyPr anchor="ctr"/>
          <a:lstStyle/>
          <a:p>
            <a:pPr algn="ctr" fontAlgn="base">
              <a:spcBef>
                <a:spcPct val="0"/>
              </a:spcBef>
              <a:spcAft>
                <a:spcPct val="0"/>
              </a:spcAft>
              <a:buFont typeface="Arial" pitchFamily="34" charset="0"/>
              <a:buNone/>
            </a:pPr>
            <a:r>
              <a:rPr lang="en-US" altLang="zh-CN" sz="2100" b="1" dirty="0">
                <a:solidFill>
                  <a:schemeClr val="bg1"/>
                </a:solidFill>
                <a:latin typeface="Arial" pitchFamily="34" charset="0"/>
                <a:ea typeface="微软雅黑" pitchFamily="34" charset="-122"/>
              </a:rPr>
              <a:t>3</a:t>
            </a:r>
            <a:endParaRPr lang="zh-CN" altLang="en-US" sz="2100" b="1" dirty="0">
              <a:solidFill>
                <a:schemeClr val="bg1"/>
              </a:solidFill>
              <a:latin typeface="Arial" pitchFamily="34" charset="0"/>
              <a:ea typeface="微软雅黑" pitchFamily="34" charset="-122"/>
            </a:endParaRPr>
          </a:p>
        </p:txBody>
      </p:sp>
      <p:sp>
        <p:nvSpPr>
          <p:cNvPr id="11" name="文本框 10">
            <a:extLst>
              <a:ext uri="{FF2B5EF4-FFF2-40B4-BE49-F238E27FC236}">
                <a16:creationId xmlns:a16="http://schemas.microsoft.com/office/drawing/2014/main" id="{49510155-03E3-4B07-AA38-9666C9276E70}"/>
              </a:ext>
            </a:extLst>
          </p:cNvPr>
          <p:cNvSpPr txBox="1"/>
          <p:nvPr/>
        </p:nvSpPr>
        <p:spPr>
          <a:xfrm>
            <a:off x="4877884" y="3591731"/>
            <a:ext cx="2736228" cy="369332"/>
          </a:xfrm>
          <a:prstGeom prst="rect">
            <a:avLst/>
          </a:prstGeom>
          <a:noFill/>
        </p:spPr>
        <p:txBody>
          <a:bodyPr wrap="square" rtlCol="0">
            <a:spAutoFit/>
          </a:bodyPr>
          <a:lstStyle/>
          <a:p>
            <a:pPr fontAlgn="base">
              <a:spcBef>
                <a:spcPct val="0"/>
              </a:spcBef>
              <a:spcAft>
                <a:spcPct val="0"/>
              </a:spcAft>
              <a:buFont typeface="Arial" pitchFamily="34" charset="0"/>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旗舰级视觉计算工作站</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55" y="1828696"/>
            <a:ext cx="2233886" cy="1675414"/>
          </a:xfrm>
          <a:prstGeom prst="rect">
            <a:avLst/>
          </a:prstGeom>
        </p:spPr>
      </p:pic>
    </p:spTree>
    <p:extLst>
      <p:ext uri="{BB962C8B-B14F-4D97-AF65-F5344CB8AC3E}">
        <p14:creationId xmlns:p14="http://schemas.microsoft.com/office/powerpoint/2010/main" val="150819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813" y="191145"/>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海光工作站应用场景</a:t>
            </a:r>
          </a:p>
        </p:txBody>
      </p:sp>
      <p:sp>
        <p:nvSpPr>
          <p:cNvPr id="5" name="文本框 4">
            <a:extLst>
              <a:ext uri="{FF2B5EF4-FFF2-40B4-BE49-F238E27FC236}">
                <a16:creationId xmlns:a16="http://schemas.microsoft.com/office/drawing/2014/main" id="{74464902-278E-4207-B2D8-05846B6205A5}"/>
              </a:ext>
            </a:extLst>
          </p:cNvPr>
          <p:cNvSpPr txBox="1"/>
          <p:nvPr/>
        </p:nvSpPr>
        <p:spPr>
          <a:xfrm>
            <a:off x="436263" y="981413"/>
            <a:ext cx="4482498" cy="1169551"/>
          </a:xfrm>
          <a:prstGeom prst="rect">
            <a:avLst/>
          </a:prstGeom>
          <a:noFill/>
        </p:spPr>
        <p:txBody>
          <a:bodyPr wrap="square" rtlCol="0">
            <a:spAutoFit/>
          </a:bodyPr>
          <a:lstStyle/>
          <a:p>
            <a:pPr defTabSz="685783" fontAlgn="base">
              <a:spcBef>
                <a:spcPct val="0"/>
              </a:spcBef>
              <a:spcAft>
                <a:spcPct val="0"/>
              </a:spcAft>
              <a:buFont typeface="Arial" pitchFamily="34" charset="0"/>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主要规格</a:t>
            </a: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多核，高主频； 满足主流显示和办公应用。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应用领域和场景：</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descr="图片包含 笔记本电脑, 室内, 计算机, 人员&#10;&#10;自动生成的说明">
            <a:extLst>
              <a:ext uri="{FF2B5EF4-FFF2-40B4-BE49-F238E27FC236}">
                <a16:creationId xmlns:a16="http://schemas.microsoft.com/office/drawing/2014/main" id="{31D6035A-F154-45BF-B2FF-579A79A12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338121"/>
            <a:ext cx="2036557" cy="1107997"/>
          </a:xfrm>
          <a:prstGeom prst="rect">
            <a:avLst/>
          </a:prstGeom>
        </p:spPr>
      </p:pic>
      <p:sp>
        <p:nvSpPr>
          <p:cNvPr id="7" name="文本框 6">
            <a:extLst>
              <a:ext uri="{FF2B5EF4-FFF2-40B4-BE49-F238E27FC236}">
                <a16:creationId xmlns:a16="http://schemas.microsoft.com/office/drawing/2014/main" id="{DAEE830E-7854-42F5-ACC5-55E91ABFA517}"/>
              </a:ext>
            </a:extLst>
          </p:cNvPr>
          <p:cNvSpPr txBox="1"/>
          <p:nvPr/>
        </p:nvSpPr>
        <p:spPr>
          <a:xfrm>
            <a:off x="414532" y="3470778"/>
            <a:ext cx="3149355" cy="954107"/>
          </a:xfrm>
          <a:prstGeom prst="rect">
            <a:avLst/>
          </a:prstGeom>
          <a:noFill/>
        </p:spPr>
        <p:txBody>
          <a:bodyPr wrap="square" rtlCol="0">
            <a:spAutoFit/>
          </a:bodyPr>
          <a:lstStyle/>
          <a:p>
            <a:pPr marL="214308" indent="-214308" defTabSz="685783" fontAlgn="base">
              <a:spcBef>
                <a:spcPct val="0"/>
              </a:spcBef>
              <a:spcAft>
                <a:spcPct val="0"/>
              </a:spcAft>
              <a:buFont typeface="Arial"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办公： 常规工作处理；</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14308" indent="-214308" defTabSz="685783" fontAlgn="base">
              <a:spcBef>
                <a:spcPct val="0"/>
              </a:spcBef>
              <a:spcAft>
                <a:spcPct val="0"/>
              </a:spcAft>
              <a:buFont typeface="Arial" pitchFamily="34" charset="0"/>
              <a:buChar cha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Microsoft Office</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应用。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14308" indent="-214308" defTabSz="685783" fontAlgn="base">
              <a:spcBef>
                <a:spcPct val="0"/>
              </a:spcBef>
              <a:spcAft>
                <a:spcPct val="0"/>
              </a:spcAft>
              <a:buFont typeface="Arial"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系统：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Windows10</a:t>
            </a:r>
          </a:p>
          <a:p>
            <a:pPr marL="214308" indent="-214308" defTabSz="685783" fontAlgn="base">
              <a:spcBef>
                <a:spcPct val="0"/>
              </a:spcBef>
              <a:spcAft>
                <a:spcPct val="0"/>
              </a:spcAft>
              <a:buFont typeface="Arial" pitchFamily="34" charset="0"/>
              <a:buChar char="•"/>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WOW</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working on workstation</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AEE830E-7854-42F5-ACC5-55E91ABFA517}"/>
              </a:ext>
            </a:extLst>
          </p:cNvPr>
          <p:cNvSpPr txBox="1"/>
          <p:nvPr/>
        </p:nvSpPr>
        <p:spPr>
          <a:xfrm>
            <a:off x="5306738" y="3470778"/>
            <a:ext cx="2481905" cy="954107"/>
          </a:xfrm>
          <a:prstGeom prst="rect">
            <a:avLst/>
          </a:prstGeom>
          <a:noFill/>
        </p:spPr>
        <p:txBody>
          <a:bodyPr wrap="square" rtlCol="0">
            <a:spAutoFit/>
          </a:bodyPr>
          <a:lstStyle/>
          <a:p>
            <a:pPr marL="214308" indent="-214308" defTabSz="685783" fontAlgn="base">
              <a:spcBef>
                <a:spcPct val="0"/>
              </a:spcBef>
              <a:spcAft>
                <a:spcPct val="0"/>
              </a:spcAft>
              <a:buFont typeface="Arial" pitchFamily="34" charset="0"/>
              <a:buChar cha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CAD</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设计</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14308" indent="-214308" defTabSz="685783" fontAlgn="base">
              <a:spcBef>
                <a:spcPct val="0"/>
              </a:spcBef>
              <a:spcAft>
                <a:spcPct val="0"/>
              </a:spcAft>
              <a:buFont typeface="Arial" pitchFamily="34" charset="0"/>
              <a:buChar cha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维动画和图形展示</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14308" indent="-214308" defTabSz="685783" fontAlgn="base">
              <a:spcBef>
                <a:spcPct val="0"/>
              </a:spcBef>
              <a:spcAft>
                <a:spcPct val="0"/>
              </a:spcAft>
              <a:buFont typeface="Arial"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学校教室</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14308" indent="-214308" defTabSz="685783" fontAlgn="base">
              <a:spcBef>
                <a:spcPct val="0"/>
              </a:spcBef>
              <a:spcAft>
                <a:spcPct val="0"/>
              </a:spcAft>
              <a:buFont typeface="Arial"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配置</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24</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寸专业显示器</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图片 8" descr="图片包含 室内, 餐桌, 窗户, 地板&#10;&#10;自动生成的说明">
            <a:extLst>
              <a:ext uri="{FF2B5EF4-FFF2-40B4-BE49-F238E27FC236}">
                <a16:creationId xmlns:a16="http://schemas.microsoft.com/office/drawing/2014/main" id="{46BDC01E-F2F6-49C1-AAE8-F2479D19E3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2607" y="2293295"/>
            <a:ext cx="2093303" cy="1177483"/>
          </a:xfrm>
          <a:prstGeom prst="rect">
            <a:avLst/>
          </a:prstGeom>
        </p:spPr>
      </p:pic>
      <p:sp>
        <p:nvSpPr>
          <p:cNvPr id="10" name="文本框 9">
            <a:extLst>
              <a:ext uri="{FF2B5EF4-FFF2-40B4-BE49-F238E27FC236}">
                <a16:creationId xmlns:a16="http://schemas.microsoft.com/office/drawing/2014/main" id="{74464902-278E-4207-B2D8-05846B6205A5}"/>
              </a:ext>
            </a:extLst>
          </p:cNvPr>
          <p:cNvSpPr txBox="1"/>
          <p:nvPr/>
        </p:nvSpPr>
        <p:spPr>
          <a:xfrm>
            <a:off x="5364088" y="1010148"/>
            <a:ext cx="4423645" cy="1169551"/>
          </a:xfrm>
          <a:prstGeom prst="rect">
            <a:avLst/>
          </a:prstGeom>
          <a:noFill/>
        </p:spPr>
        <p:txBody>
          <a:bodyPr wrap="square" rtlCol="0">
            <a:spAutoFit/>
          </a:bodyPr>
          <a:lstStyle/>
          <a:p>
            <a:pPr defTabSz="685783" fontAlgn="base">
              <a:spcBef>
                <a:spcPct val="0"/>
              </a:spcBef>
              <a:spcAft>
                <a:spcPct val="0"/>
              </a:spcAft>
              <a:buFont typeface="Arial" pitchFamily="34" charset="0"/>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主要规格</a:t>
            </a: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：专业工作站</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更高主频，对应设计类应用工作站产品</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defTabSz="685783" fontAlgn="base">
              <a:spcBef>
                <a:spcPct val="0"/>
              </a:spcBef>
              <a:spcAft>
                <a:spcPct val="0"/>
              </a:spcAft>
              <a:buFont typeface="Arial" pitchFamily="34" charset="0"/>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应用领域和场景：</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6681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6813" y="191145"/>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海光工作站应用场景</a:t>
            </a:r>
          </a:p>
        </p:txBody>
      </p:sp>
      <p:sp>
        <p:nvSpPr>
          <p:cNvPr id="5" name="Rectangle 23"/>
          <p:cNvSpPr/>
          <p:nvPr/>
        </p:nvSpPr>
        <p:spPr>
          <a:xfrm>
            <a:off x="0" y="1274874"/>
            <a:ext cx="9143999" cy="2649946"/>
          </a:xfrm>
          <a:prstGeom prst="rect">
            <a:avLst/>
          </a:prstGeom>
          <a:solidFill>
            <a:schemeClr val="bg1">
              <a:lumMod val="75000"/>
            </a:schemeClr>
          </a:solidFill>
          <a:ln w="12700" cap="flat" cmpd="sng" algn="ctr">
            <a:noFill/>
            <a:prstDash val="solid"/>
          </a:ln>
          <a:effectLst/>
        </p:spPr>
        <p:txBody>
          <a:bodyPr rtlCol="0" anchor="ctr"/>
          <a:lstStyle/>
          <a:p>
            <a:pPr algn="ctr" defTabSz="914378" fontAlgn="base">
              <a:spcBef>
                <a:spcPct val="0"/>
              </a:spcBef>
              <a:spcAft>
                <a:spcPct val="0"/>
              </a:spcAft>
              <a:buFont typeface="Arial" pitchFamily="34" charset="0"/>
              <a:buNone/>
              <a:defRPr/>
            </a:pPr>
            <a:endParaRPr lang="en-US" sz="1600" b="1" kern="0" dirty="0">
              <a:solidFill>
                <a:srgbClr val="FFFF00"/>
              </a:solidFill>
              <a:latin typeface="微软雅黑" panose="020B0503020204020204" pitchFamily="34" charset="-122"/>
              <a:ea typeface="微软雅黑" panose="020B0503020204020204" pitchFamily="34" charset="-122"/>
            </a:endParaRPr>
          </a:p>
        </p:txBody>
      </p:sp>
      <p:sp>
        <p:nvSpPr>
          <p:cNvPr id="6" name="Rectangle 44"/>
          <p:cNvSpPr/>
          <p:nvPr/>
        </p:nvSpPr>
        <p:spPr>
          <a:xfrm>
            <a:off x="300864" y="1276717"/>
            <a:ext cx="8512112" cy="738664"/>
          </a:xfrm>
          <a:prstGeom prst="rect">
            <a:avLst/>
          </a:prstGeom>
        </p:spPr>
        <p:txBody>
          <a:bodyPr wrap="square">
            <a:spAutoFit/>
          </a:bodyPr>
          <a:lstStyle/>
          <a:p>
            <a:pPr marL="0" lvl="1" fontAlgn="base">
              <a:spcBef>
                <a:spcPct val="0"/>
              </a:spcBef>
              <a:spcAft>
                <a:spcPct val="0"/>
              </a:spcAft>
              <a:buFont typeface="Arial" pitchFamily="34" charset="0"/>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工作站是专用设备；</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0" lvl="1" fontAlgn="base">
              <a:spcBef>
                <a:spcPct val="0"/>
              </a:spcBef>
              <a:spcAft>
                <a:spcPct val="0"/>
              </a:spcAft>
              <a:buFont typeface="Arial"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提供给专业工程设计，媒体、娱乐资源制作，科学和生物医疗仿真，油气地层模拟勘探，和其他数字内容创作的专门应用。</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1247618" y="3269690"/>
            <a:ext cx="10737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网页制作和发布</a:t>
            </a: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2362826" y="3269690"/>
            <a:ext cx="10711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医疗生命科学</a:t>
            </a: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3475521" y="3266510"/>
            <a:ext cx="10712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建筑工程</a:t>
            </a:r>
            <a:endParaRPr lang="ga-IE" sz="1100" b="1" dirty="0">
              <a:solidFill>
                <a:srgbClr val="FFFF00"/>
              </a:solidFill>
              <a:latin typeface="微软雅黑" panose="020B0503020204020204" pitchFamily="34" charset="-122"/>
              <a:ea typeface="微软雅黑" panose="020B0503020204020204" pitchFamily="34" charset="-122"/>
            </a:endParaRPr>
          </a:p>
          <a:p>
            <a:pPr algn="ctr" fontAlgn="base">
              <a:spcBef>
                <a:spcPct val="0"/>
              </a:spcBef>
              <a:spcAft>
                <a:spcPct val="0"/>
              </a:spcAft>
              <a:buFont typeface="Arial" pitchFamily="34" charset="0"/>
              <a:buNone/>
            </a:pP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4584319" y="3266511"/>
            <a:ext cx="10820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lvl="1"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机械设计</a:t>
            </a: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6818264" y="3273980"/>
            <a:ext cx="10739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lvl="1"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数字广播和媒体</a:t>
            </a: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5703827" y="3273980"/>
            <a:ext cx="10729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lvl="1"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动画和三维</a:t>
            </a:r>
            <a:endParaRPr lang="ga-IE" sz="1100" b="1" dirty="0">
              <a:solidFill>
                <a:srgbClr val="FFFF00"/>
              </a:solidFill>
              <a:latin typeface="微软雅黑" panose="020B0503020204020204" pitchFamily="34" charset="-122"/>
              <a:ea typeface="微软雅黑" panose="020B0503020204020204" pitchFamily="34" charset="-122"/>
            </a:endParaRPr>
          </a:p>
        </p:txBody>
      </p:sp>
      <p:sp>
        <p:nvSpPr>
          <p:cNvPr id="13" name="Rectangle 6"/>
          <p:cNvSpPr>
            <a:spLocks noChangeArrowheads="1"/>
          </p:cNvSpPr>
          <p:nvPr/>
        </p:nvSpPr>
        <p:spPr bwMode="auto">
          <a:xfrm>
            <a:off x="7933712" y="3266510"/>
            <a:ext cx="10736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lvl="1"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地层仿真</a:t>
            </a:r>
            <a:endParaRPr lang="en-US" altLang="zh-CN" sz="1100" b="1" dirty="0">
              <a:solidFill>
                <a:srgbClr val="FFFF00"/>
              </a:solidFill>
              <a:latin typeface="微软雅黑" panose="020B0503020204020204" pitchFamily="34" charset="-122"/>
              <a:ea typeface="微软雅黑" panose="020B0503020204020204" pitchFamily="34" charset="-122"/>
            </a:endParaRPr>
          </a:p>
          <a:p>
            <a:pPr marL="0" lvl="1"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油气勘探</a:t>
            </a:r>
            <a:endParaRPr lang="ga-IE" sz="1100" b="1" dirty="0">
              <a:solidFill>
                <a:srgbClr val="FFFF00"/>
              </a:solidFill>
              <a:latin typeface="微软雅黑" panose="020B0503020204020204" pitchFamily="34" charset="-122"/>
              <a:ea typeface="微软雅黑" panose="020B0503020204020204" pitchFamily="34" charset="-122"/>
            </a:endParaRPr>
          </a:p>
        </p:txBody>
      </p:sp>
      <p:pic>
        <p:nvPicPr>
          <p:cNvPr id="14" name="Picture 83"/>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1247618" y="2130745"/>
            <a:ext cx="1073705" cy="1017335"/>
          </a:xfrm>
          <a:prstGeom prst="rect">
            <a:avLst/>
          </a:prstGeom>
        </p:spPr>
      </p:pic>
      <p:pic>
        <p:nvPicPr>
          <p:cNvPr id="15" name="Picture 84"/>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21000"/>
                    </a14:imgEffect>
                  </a14:imgLayer>
                </a14:imgProps>
              </a:ext>
              <a:ext uri="{28A0092B-C50C-407E-A947-70E740481C1C}">
                <a14:useLocalDpi xmlns:a14="http://schemas.microsoft.com/office/drawing/2010/main"/>
              </a:ext>
            </a:extLst>
          </a:blip>
          <a:srcRect b="-742"/>
          <a:stretch/>
        </p:blipFill>
        <p:spPr>
          <a:xfrm>
            <a:off x="2362824" y="2130745"/>
            <a:ext cx="1071194" cy="1017335"/>
          </a:xfrm>
          <a:prstGeom prst="rect">
            <a:avLst/>
          </a:prstGeom>
        </p:spPr>
      </p:pic>
      <p:pic>
        <p:nvPicPr>
          <p:cNvPr id="16" name="Picture 85"/>
          <p:cNvPicPr>
            <a:picLocks noChangeAspect="1"/>
          </p:cNvPicPr>
          <p:nvPr/>
        </p:nvPicPr>
        <p:blipFill rotWithShape="1">
          <a:blip r:embed="rId6" cstate="email">
            <a:extLst>
              <a:ext uri="{BEBA8EAE-BF5A-486C-A8C5-ECC9F3942E4B}">
                <a14:imgProps xmlns:a14="http://schemas.microsoft.com/office/drawing/2010/main">
                  <a14:imgLayer r:embed="rId7">
                    <a14:imgEffect>
                      <a14:sharpenSoften amount="7000"/>
                    </a14:imgEffect>
                    <a14:imgEffect>
                      <a14:colorTemperature colorTemp="4700"/>
                    </a14:imgEffect>
                  </a14:imgLayer>
                </a14:imgProps>
              </a:ext>
              <a:ext uri="{28A0092B-C50C-407E-A947-70E740481C1C}">
                <a14:useLocalDpi xmlns:a14="http://schemas.microsoft.com/office/drawing/2010/main"/>
              </a:ext>
            </a:extLst>
          </a:blip>
          <a:srcRect t="-1495"/>
          <a:stretch/>
        </p:blipFill>
        <p:spPr>
          <a:xfrm>
            <a:off x="3475521" y="2130745"/>
            <a:ext cx="1071295" cy="1005041"/>
          </a:xfrm>
          <a:prstGeom prst="rect">
            <a:avLst/>
          </a:prstGeom>
        </p:spPr>
      </p:pic>
      <p:pic>
        <p:nvPicPr>
          <p:cNvPr id="17" name="Picture 26"/>
          <p:cNvPicPr>
            <a:picLocks noChangeAspect="1" noChangeArrowheads="1"/>
          </p:cNvPicPr>
          <p:nvPr/>
        </p:nvPicPr>
        <p:blipFill rotWithShape="1">
          <a:blip r:embed="rId8" cstate="email">
            <a:extLst>
              <a:ext uri="{BEBA8EAE-BF5A-486C-A8C5-ECC9F3942E4B}">
                <a14:imgProps xmlns:a14="http://schemas.microsoft.com/office/drawing/2010/main">
                  <a14:imgLayer r:embed="rId9">
                    <a14:imgEffect>
                      <a14:sharpenSoften amount="49000"/>
                    </a14:imgEffect>
                  </a14:imgLayer>
                </a14:imgProps>
              </a:ext>
              <a:ext uri="{28A0092B-C50C-407E-A947-70E740481C1C}">
                <a14:useLocalDpi xmlns:a14="http://schemas.microsoft.com/office/drawing/2010/main"/>
              </a:ext>
            </a:extLst>
          </a:blip>
          <a:srcRect/>
          <a:stretch/>
        </p:blipFill>
        <p:spPr bwMode="auto">
          <a:xfrm>
            <a:off x="4588318" y="2130745"/>
            <a:ext cx="1078006" cy="1005041"/>
          </a:xfrm>
          <a:prstGeom prst="roundRect">
            <a:avLst>
              <a:gd name="adj" fmla="val 0"/>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18" name="Picture 87"/>
          <p:cNvPicPr>
            <a:picLocks noChangeAspect="1"/>
          </p:cNvPicPr>
          <p:nvPr/>
        </p:nvPicPr>
        <p:blipFill rotWithShape="1">
          <a:blip r:embed="rId10" cstate="email">
            <a:extLst>
              <a:ext uri="{BEBA8EAE-BF5A-486C-A8C5-ECC9F3942E4B}">
                <a14:imgProps xmlns:a14="http://schemas.microsoft.com/office/drawing/2010/main">
                  <a14:imgLayer r:embed="rId11">
                    <a14:imgEffect>
                      <a14:sharpenSoften amount="21000"/>
                    </a14:imgEffect>
                    <a14:imgEffect>
                      <a14:colorTemperature colorTemp="4700"/>
                    </a14:imgEffect>
                    <a14:imgEffect>
                      <a14:brightnessContrast bright="14000" contrast="28000"/>
                    </a14:imgEffect>
                  </a14:imgLayer>
                </a14:imgProps>
              </a:ext>
              <a:ext uri="{28A0092B-C50C-407E-A947-70E740481C1C}">
                <a14:useLocalDpi xmlns:a14="http://schemas.microsoft.com/office/drawing/2010/main"/>
              </a:ext>
            </a:extLst>
          </a:blip>
          <a:srcRect/>
          <a:stretch/>
        </p:blipFill>
        <p:spPr>
          <a:xfrm>
            <a:off x="5707826" y="2130745"/>
            <a:ext cx="1068935" cy="1005041"/>
          </a:xfrm>
          <a:prstGeom prst="rect">
            <a:avLst/>
          </a:prstGeom>
        </p:spPr>
      </p:pic>
      <p:pic>
        <p:nvPicPr>
          <p:cNvPr id="19" name="Picture 88"/>
          <p:cNvPicPr>
            <a:picLocks noChangeAspect="1"/>
          </p:cNvPicPr>
          <p:nvPr/>
        </p:nvPicPr>
        <p:blipFill rotWithShape="1">
          <a:blip r:embed="rId12" cstate="email">
            <a:extLst>
              <a:ext uri="{BEBA8EAE-BF5A-486C-A8C5-ECC9F3942E4B}">
                <a14:imgProps xmlns:a14="http://schemas.microsoft.com/office/drawing/2010/main">
                  <a14:imgLayer r:embed="rId13">
                    <a14:imgEffect>
                      <a14:sharpenSoften amount="42000"/>
                    </a14:imgEffect>
                    <a14:imgEffect>
                      <a14:colorTemperature colorTemp="4700"/>
                    </a14:imgEffect>
                  </a14:imgLayer>
                </a14:imgProps>
              </a:ext>
              <a:ext uri="{28A0092B-C50C-407E-A947-70E740481C1C}">
                <a14:useLocalDpi xmlns:a14="http://schemas.microsoft.com/office/drawing/2010/main"/>
              </a:ext>
            </a:extLst>
          </a:blip>
          <a:srcRect t="-830"/>
          <a:stretch/>
        </p:blipFill>
        <p:spPr>
          <a:xfrm>
            <a:off x="6818263" y="2130745"/>
            <a:ext cx="1073950" cy="999348"/>
          </a:xfrm>
          <a:prstGeom prst="rect">
            <a:avLst/>
          </a:prstGeom>
        </p:spPr>
      </p:pic>
      <p:pic>
        <p:nvPicPr>
          <p:cNvPr id="20" name="Picture 89"/>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933712" y="2130745"/>
            <a:ext cx="1073662" cy="999349"/>
          </a:xfrm>
          <a:prstGeom prst="rect">
            <a:avLst/>
          </a:prstGeom>
        </p:spPr>
      </p:pic>
      <p:pic>
        <p:nvPicPr>
          <p:cNvPr id="21" name="Picture 82"/>
          <p:cNvPicPr>
            <a:picLocks noChangeAspect="1"/>
          </p:cNvPicPr>
          <p:nvPr/>
        </p:nvPicPr>
        <p:blipFill rotWithShape="1">
          <a:blip r:embed="rId15" cstate="email">
            <a:extLst>
              <a:ext uri="{BEBA8EAE-BF5A-486C-A8C5-ECC9F3942E4B}">
                <a14:imgProps xmlns:a14="http://schemas.microsoft.com/office/drawing/2010/main">
                  <a14:imgLayer r:embed="rId16">
                    <a14:imgEffect>
                      <a14:colorTemperature colorTemp="4700"/>
                    </a14:imgEffect>
                    <a14:imgEffect>
                      <a14:brightnessContrast bright="14000" contrast="21000"/>
                    </a14:imgEffect>
                  </a14:imgLayer>
                </a14:imgProps>
              </a:ext>
              <a:ext uri="{28A0092B-C50C-407E-A947-70E740481C1C}">
                <a14:useLocalDpi xmlns:a14="http://schemas.microsoft.com/office/drawing/2010/main"/>
              </a:ext>
            </a:extLst>
          </a:blip>
          <a:srcRect/>
          <a:stretch/>
        </p:blipFill>
        <p:spPr>
          <a:xfrm>
            <a:off x="128015" y="2130745"/>
            <a:ext cx="1073705" cy="1017335"/>
          </a:xfrm>
          <a:prstGeom prst="rect">
            <a:avLst/>
          </a:prstGeom>
        </p:spPr>
      </p:pic>
      <p:sp>
        <p:nvSpPr>
          <p:cNvPr id="22" name="Rectangle 6"/>
          <p:cNvSpPr>
            <a:spLocks noChangeArrowheads="1"/>
          </p:cNvSpPr>
          <p:nvPr/>
        </p:nvSpPr>
        <p:spPr bwMode="auto">
          <a:xfrm>
            <a:off x="168262" y="3269690"/>
            <a:ext cx="10737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buFont typeface="Arial" pitchFamily="34" charset="0"/>
              <a:buNone/>
            </a:pPr>
            <a:r>
              <a:rPr lang="zh-CN" altLang="en-US" sz="1100" b="1" dirty="0">
                <a:solidFill>
                  <a:srgbClr val="FFFF00"/>
                </a:solidFill>
                <a:latin typeface="微软雅黑" panose="020B0503020204020204" pitchFamily="34" charset="-122"/>
                <a:ea typeface="微软雅黑" panose="020B0503020204020204" pitchFamily="34" charset="-122"/>
              </a:rPr>
              <a:t>大屏显示</a:t>
            </a:r>
            <a:endParaRPr lang="ga-IE" sz="11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3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6">
            <a:extLst>
              <a:ext uri="{FF2B5EF4-FFF2-40B4-BE49-F238E27FC236}">
                <a16:creationId xmlns:a16="http://schemas.microsoft.com/office/drawing/2014/main" id="{91AD16C9-2272-40AB-B7DC-5B086EB0356F}"/>
              </a:ext>
            </a:extLst>
          </p:cNvPr>
          <p:cNvSpPr txBox="1">
            <a:spLocks/>
          </p:cNvSpPr>
          <p:nvPr/>
        </p:nvSpPr>
        <p:spPr>
          <a:xfrm>
            <a:off x="130057" y="103432"/>
            <a:ext cx="7560840" cy="470804"/>
          </a:xfrm>
          <a:prstGeom prst="rect">
            <a:avLst/>
          </a:prstGeom>
        </p:spPr>
        <p:txBody>
          <a:bodyPr>
            <a:normAutofit/>
          </a:bodyPr>
          <a:lstStyle>
            <a:lvl1pPr marL="342892" indent="-342892" algn="l" defTabSz="457189"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2931" indent="-285743" algn="l" defTabSz="457189"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2972" indent="-228594" algn="l" defTabSz="457189"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160" indent="-228594" algn="l" defTabSz="457189"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348" indent="-228594" algn="l" defTabSz="457189"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000" b="1" dirty="0">
                <a:solidFill>
                  <a:schemeClr val="tx1">
                    <a:lumMod val="75000"/>
                    <a:lumOff val="25000"/>
                  </a:schemeClr>
                </a:solidFill>
              </a:rPr>
              <a:t>完善的流程保障</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海光产品线开发模型</a:t>
            </a:r>
            <a:endParaRPr lang="en-US" altLang="zh-CN" sz="2000" b="1" dirty="0">
              <a:solidFill>
                <a:schemeClr val="tx1">
                  <a:lumMod val="75000"/>
                  <a:lumOff val="25000"/>
                </a:schemeClr>
              </a:solidFill>
            </a:endParaRPr>
          </a:p>
        </p:txBody>
      </p:sp>
      <p:grpSp>
        <p:nvGrpSpPr>
          <p:cNvPr id="5" name="组合 4">
            <a:extLst>
              <a:ext uri="{FF2B5EF4-FFF2-40B4-BE49-F238E27FC236}">
                <a16:creationId xmlns:a16="http://schemas.microsoft.com/office/drawing/2014/main" id="{B389CE7F-87CC-472E-84C0-9CB59EA0BE32}"/>
              </a:ext>
            </a:extLst>
          </p:cNvPr>
          <p:cNvGrpSpPr/>
          <p:nvPr/>
        </p:nvGrpSpPr>
        <p:grpSpPr>
          <a:xfrm>
            <a:off x="179512" y="627534"/>
            <a:ext cx="8856984" cy="4032301"/>
            <a:chOff x="179512" y="635173"/>
            <a:chExt cx="8856984" cy="4032301"/>
          </a:xfrm>
        </p:grpSpPr>
        <p:sp>
          <p:nvSpPr>
            <p:cNvPr id="6" name="文本框 5">
              <a:extLst>
                <a:ext uri="{FF2B5EF4-FFF2-40B4-BE49-F238E27FC236}">
                  <a16:creationId xmlns:a16="http://schemas.microsoft.com/office/drawing/2014/main" id="{53E6FB2C-5F4A-4B4F-80A8-28EFC4497CFB}"/>
                </a:ext>
              </a:extLst>
            </p:cNvPr>
            <p:cNvSpPr txBox="1"/>
            <p:nvPr/>
          </p:nvSpPr>
          <p:spPr>
            <a:xfrm>
              <a:off x="184278" y="635173"/>
              <a:ext cx="3285442" cy="323165"/>
            </a:xfrm>
            <a:prstGeom prst="rect">
              <a:avLst/>
            </a:prstGeom>
            <a:noFill/>
          </p:spPr>
          <p:txBody>
            <a:bodyPr wrap="square" rtlCol="0">
              <a:spAutoFit/>
            </a:bodyPr>
            <a:lstStyle/>
            <a:p>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业内成熟的</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PLC</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产品生命周期模型</a:t>
              </a:r>
            </a:p>
          </p:txBody>
        </p:sp>
        <p:grpSp>
          <p:nvGrpSpPr>
            <p:cNvPr id="7" name="组合 6">
              <a:extLst>
                <a:ext uri="{FF2B5EF4-FFF2-40B4-BE49-F238E27FC236}">
                  <a16:creationId xmlns:a16="http://schemas.microsoft.com/office/drawing/2014/main" id="{26E7FE12-93E0-4A37-A2F3-1405F47BC577}"/>
                </a:ext>
              </a:extLst>
            </p:cNvPr>
            <p:cNvGrpSpPr/>
            <p:nvPr/>
          </p:nvGrpSpPr>
          <p:grpSpPr>
            <a:xfrm>
              <a:off x="179512" y="2450728"/>
              <a:ext cx="8543661" cy="1112069"/>
              <a:chOff x="-214346" y="1492833"/>
              <a:chExt cx="9331810" cy="1407003"/>
            </a:xfrm>
          </p:grpSpPr>
          <p:grpSp>
            <p:nvGrpSpPr>
              <p:cNvPr id="51" name="组合 50">
                <a:extLst>
                  <a:ext uri="{FF2B5EF4-FFF2-40B4-BE49-F238E27FC236}">
                    <a16:creationId xmlns:a16="http://schemas.microsoft.com/office/drawing/2014/main" id="{AE409210-12EF-48BA-B557-9A54A86D0334}"/>
                  </a:ext>
                </a:extLst>
              </p:cNvPr>
              <p:cNvGrpSpPr/>
              <p:nvPr/>
            </p:nvGrpSpPr>
            <p:grpSpPr>
              <a:xfrm>
                <a:off x="-214346" y="1492833"/>
                <a:ext cx="8545992" cy="1407003"/>
                <a:chOff x="383726" y="1232288"/>
                <a:chExt cx="8545992" cy="1407003"/>
              </a:xfrm>
            </p:grpSpPr>
            <p:sp>
              <p:nvSpPr>
                <p:cNvPr id="53" name="右箭头 7">
                  <a:extLst>
                    <a:ext uri="{FF2B5EF4-FFF2-40B4-BE49-F238E27FC236}">
                      <a16:creationId xmlns:a16="http://schemas.microsoft.com/office/drawing/2014/main" id="{3D8B143D-4C02-45B0-B7B5-FD4D126A8353}"/>
                    </a:ext>
                  </a:extLst>
                </p:cNvPr>
                <p:cNvSpPr/>
                <p:nvPr/>
              </p:nvSpPr>
              <p:spPr>
                <a:xfrm>
                  <a:off x="531506" y="1964526"/>
                  <a:ext cx="540000" cy="90000"/>
                </a:xfrm>
                <a:prstGeom prst="rightArrow">
                  <a:avLst/>
                </a:prstGeom>
                <a:solidFill>
                  <a:srgbClr val="FF67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4" name="右箭头 8">
                  <a:extLst>
                    <a:ext uri="{FF2B5EF4-FFF2-40B4-BE49-F238E27FC236}">
                      <a16:creationId xmlns:a16="http://schemas.microsoft.com/office/drawing/2014/main" id="{D98871D5-1175-4A18-A39C-7E35B3D09507}"/>
                    </a:ext>
                  </a:extLst>
                </p:cNvPr>
                <p:cNvSpPr/>
                <p:nvPr/>
              </p:nvSpPr>
              <p:spPr>
                <a:xfrm>
                  <a:off x="531506" y="2428874"/>
                  <a:ext cx="540000" cy="90000"/>
                </a:xfrm>
                <a:prstGeom prst="rightArrow">
                  <a:avLst/>
                </a:prstGeom>
                <a:solidFill>
                  <a:srgbClr val="FF68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5" name="TextBox 7">
                  <a:extLst>
                    <a:ext uri="{FF2B5EF4-FFF2-40B4-BE49-F238E27FC236}">
                      <a16:creationId xmlns:a16="http://schemas.microsoft.com/office/drawing/2014/main" id="{1856209F-E800-4CFF-B1C7-7CDB0B7CF657}"/>
                    </a:ext>
                  </a:extLst>
                </p:cNvPr>
                <p:cNvSpPr txBox="1"/>
                <p:nvPr/>
              </p:nvSpPr>
              <p:spPr>
                <a:xfrm>
                  <a:off x="383726" y="1232288"/>
                  <a:ext cx="830656" cy="492443"/>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用户需求</a:t>
                  </a:r>
                </a:p>
              </p:txBody>
            </p:sp>
            <p:sp>
              <p:nvSpPr>
                <p:cNvPr id="56" name="TextBox 8">
                  <a:extLst>
                    <a:ext uri="{FF2B5EF4-FFF2-40B4-BE49-F238E27FC236}">
                      <a16:creationId xmlns:a16="http://schemas.microsoft.com/office/drawing/2014/main" id="{FD815774-EF09-4A3B-AE92-5734CA889D13}"/>
                    </a:ext>
                  </a:extLst>
                </p:cNvPr>
                <p:cNvSpPr txBox="1"/>
                <p:nvPr/>
              </p:nvSpPr>
              <p:spPr>
                <a:xfrm>
                  <a:off x="383726" y="2090320"/>
                  <a:ext cx="830656" cy="492443"/>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竞品分析</a:t>
                  </a:r>
                </a:p>
              </p:txBody>
            </p:sp>
            <p:sp>
              <p:nvSpPr>
                <p:cNvPr id="57" name="右箭头 11">
                  <a:extLst>
                    <a:ext uri="{FF2B5EF4-FFF2-40B4-BE49-F238E27FC236}">
                      <a16:creationId xmlns:a16="http://schemas.microsoft.com/office/drawing/2014/main" id="{7C311C2E-C94C-485E-BEE5-3420FB44EF62}"/>
                    </a:ext>
                  </a:extLst>
                </p:cNvPr>
                <p:cNvSpPr/>
                <p:nvPr/>
              </p:nvSpPr>
              <p:spPr>
                <a:xfrm>
                  <a:off x="531506" y="1518041"/>
                  <a:ext cx="540000" cy="90000"/>
                </a:xfrm>
                <a:prstGeom prst="rightArrow">
                  <a:avLst/>
                </a:prstGeom>
                <a:solidFill>
                  <a:srgbClr val="FF69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58" name="TextBox 10">
                  <a:extLst>
                    <a:ext uri="{FF2B5EF4-FFF2-40B4-BE49-F238E27FC236}">
                      <a16:creationId xmlns:a16="http://schemas.microsoft.com/office/drawing/2014/main" id="{71FC974D-2519-48BC-9AC2-5CF390E38819}"/>
                    </a:ext>
                  </a:extLst>
                </p:cNvPr>
                <p:cNvSpPr txBox="1"/>
                <p:nvPr/>
              </p:nvSpPr>
              <p:spPr>
                <a:xfrm>
                  <a:off x="383726" y="1643056"/>
                  <a:ext cx="830656" cy="492443"/>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市场态势</a:t>
                  </a:r>
                </a:p>
              </p:txBody>
            </p:sp>
            <p:sp>
              <p:nvSpPr>
                <p:cNvPr id="59" name="梯形 58">
                  <a:extLst>
                    <a:ext uri="{FF2B5EF4-FFF2-40B4-BE49-F238E27FC236}">
                      <a16:creationId xmlns:a16="http://schemas.microsoft.com/office/drawing/2014/main" id="{B1E8BC3A-2FA1-40A9-B8BB-757F44FF5986}"/>
                    </a:ext>
                  </a:extLst>
                </p:cNvPr>
                <p:cNvSpPr/>
                <p:nvPr/>
              </p:nvSpPr>
              <p:spPr>
                <a:xfrm rot="5400000">
                  <a:off x="943673" y="1511294"/>
                  <a:ext cx="1305328" cy="950666"/>
                </a:xfrm>
                <a:prstGeom prst="trapezoid">
                  <a:avLst>
                    <a:gd name="adj" fmla="val 12857"/>
                  </a:avLst>
                </a:prstGeom>
                <a:solidFill>
                  <a:srgbClr val="FB68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市场可行性分析</a:t>
                  </a:r>
                </a:p>
              </p:txBody>
            </p:sp>
            <p:sp>
              <p:nvSpPr>
                <p:cNvPr id="60" name="梯形 59">
                  <a:extLst>
                    <a:ext uri="{FF2B5EF4-FFF2-40B4-BE49-F238E27FC236}">
                      <a16:creationId xmlns:a16="http://schemas.microsoft.com/office/drawing/2014/main" id="{ADA54B94-B64B-4681-AD06-27CA201718EF}"/>
                    </a:ext>
                  </a:extLst>
                </p:cNvPr>
                <p:cNvSpPr/>
                <p:nvPr/>
              </p:nvSpPr>
              <p:spPr>
                <a:xfrm rot="5400000">
                  <a:off x="2006625" y="1519868"/>
                  <a:ext cx="1066715" cy="936627"/>
                </a:xfrm>
                <a:prstGeom prst="trapezoid">
                  <a:avLst>
                    <a:gd name="adj" fmla="val 11775"/>
                  </a:avLst>
                </a:prstGeom>
                <a:solidFill>
                  <a:srgbClr val="DC7B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技术可行性分析</a:t>
                  </a:r>
                </a:p>
              </p:txBody>
            </p:sp>
            <p:sp>
              <p:nvSpPr>
                <p:cNvPr id="61" name="梯形 60">
                  <a:extLst>
                    <a:ext uri="{FF2B5EF4-FFF2-40B4-BE49-F238E27FC236}">
                      <a16:creationId xmlns:a16="http://schemas.microsoft.com/office/drawing/2014/main" id="{9A6E5A69-C689-4254-BBA5-B00B0BEC3D37}"/>
                    </a:ext>
                  </a:extLst>
                </p:cNvPr>
                <p:cNvSpPr/>
                <p:nvPr/>
              </p:nvSpPr>
              <p:spPr>
                <a:xfrm rot="5400000">
                  <a:off x="2935026" y="1632676"/>
                  <a:ext cx="852988" cy="706447"/>
                </a:xfrm>
                <a:prstGeom prst="trapezoid">
                  <a:avLst>
                    <a:gd name="adj" fmla="val 10358"/>
                  </a:avLst>
                </a:prstGeom>
                <a:solidFill>
                  <a:srgbClr val="C688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产品需求定义</a:t>
                  </a:r>
                </a:p>
              </p:txBody>
            </p:sp>
            <p:sp>
              <p:nvSpPr>
                <p:cNvPr id="62" name="矩形 61">
                  <a:extLst>
                    <a:ext uri="{FF2B5EF4-FFF2-40B4-BE49-F238E27FC236}">
                      <a16:creationId xmlns:a16="http://schemas.microsoft.com/office/drawing/2014/main" id="{73CC12C6-E324-45DD-B78C-8547C3CBE0AD}"/>
                    </a:ext>
                  </a:extLst>
                </p:cNvPr>
                <p:cNvSpPr/>
                <p:nvPr/>
              </p:nvSpPr>
              <p:spPr>
                <a:xfrm>
                  <a:off x="3714744" y="1628571"/>
                  <a:ext cx="1071570" cy="712800"/>
                </a:xfrm>
                <a:prstGeom prst="rect">
                  <a:avLst/>
                </a:prstGeom>
                <a:solidFill>
                  <a:srgbClr val="AE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总体设计</a:t>
                  </a:r>
                </a:p>
              </p:txBody>
            </p:sp>
            <p:sp>
              <p:nvSpPr>
                <p:cNvPr id="63" name="矩形 62">
                  <a:extLst>
                    <a:ext uri="{FF2B5EF4-FFF2-40B4-BE49-F238E27FC236}">
                      <a16:creationId xmlns:a16="http://schemas.microsoft.com/office/drawing/2014/main" id="{9187A502-8D71-4950-8883-D4E47726F752}"/>
                    </a:ext>
                  </a:extLst>
                </p:cNvPr>
                <p:cNvSpPr/>
                <p:nvPr/>
              </p:nvSpPr>
              <p:spPr>
                <a:xfrm>
                  <a:off x="4786314" y="1628571"/>
                  <a:ext cx="1143008" cy="712800"/>
                </a:xfrm>
                <a:prstGeom prst="rect">
                  <a:avLst/>
                </a:prstGeom>
                <a:solidFill>
                  <a:srgbClr val="A2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详细设计</a:t>
                  </a:r>
                  <a:r>
                    <a:rPr lang="en-US" altLang="zh-CN" sz="1125" dirty="0">
                      <a:solidFill>
                        <a:schemeClr val="bg1"/>
                      </a:solidFill>
                      <a:latin typeface="微软雅黑" panose="020B0503020204020204" pitchFamily="34" charset="-122"/>
                      <a:ea typeface="微软雅黑" panose="020B0503020204020204" pitchFamily="34" charset="-122"/>
                    </a:rPr>
                    <a:t>&amp;</a:t>
                  </a:r>
                  <a:r>
                    <a:rPr lang="zh-CN" altLang="en-US" sz="1125" dirty="0">
                      <a:solidFill>
                        <a:schemeClr val="bg1"/>
                      </a:solidFill>
                      <a:latin typeface="微软雅黑" panose="020B0503020204020204" pitchFamily="34" charset="-122"/>
                      <a:ea typeface="微软雅黑" panose="020B0503020204020204" pitchFamily="34" charset="-122"/>
                    </a:rPr>
                    <a:t>开发</a:t>
                  </a:r>
                </a:p>
              </p:txBody>
            </p:sp>
            <p:sp>
              <p:nvSpPr>
                <p:cNvPr id="64" name="矩形 63">
                  <a:extLst>
                    <a:ext uri="{FF2B5EF4-FFF2-40B4-BE49-F238E27FC236}">
                      <a16:creationId xmlns:a16="http://schemas.microsoft.com/office/drawing/2014/main" id="{1A9387F8-7048-4C69-9C79-A82FE45D1BC2}"/>
                    </a:ext>
                  </a:extLst>
                </p:cNvPr>
                <p:cNvSpPr/>
                <p:nvPr/>
              </p:nvSpPr>
              <p:spPr>
                <a:xfrm rot="16200000">
                  <a:off x="5890290" y="1659397"/>
                  <a:ext cx="716173" cy="647775"/>
                </a:xfrm>
                <a:prstGeom prst="rect">
                  <a:avLst/>
                </a:prstGeom>
                <a:solidFill>
                  <a:srgbClr val="93AE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088" b="1" dirty="0" err="1">
                      <a:solidFill>
                        <a:schemeClr val="bg1"/>
                      </a:solidFill>
                      <a:latin typeface="微软雅黑" panose="020B0503020204020204" pitchFamily="34" charset="-122"/>
                      <a:ea typeface="微软雅黑" panose="020B0503020204020204" pitchFamily="34" charset="-122"/>
                    </a:rPr>
                    <a:t>PowerON</a:t>
                  </a:r>
                  <a:endParaRPr lang="zh-CN" altLang="en-US" sz="1088" b="1" dirty="0">
                    <a:solidFill>
                      <a:schemeClr val="bg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8DFF837C-8576-4C8A-BED9-B438AF2D161C}"/>
                    </a:ext>
                  </a:extLst>
                </p:cNvPr>
                <p:cNvSpPr/>
                <p:nvPr/>
              </p:nvSpPr>
              <p:spPr>
                <a:xfrm>
                  <a:off x="6572264" y="1628571"/>
                  <a:ext cx="785818" cy="712800"/>
                </a:xfrm>
                <a:prstGeom prst="rect">
                  <a:avLst/>
                </a:prstGeom>
                <a:solidFill>
                  <a:srgbClr val="8AB6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25" b="1" dirty="0">
                      <a:solidFill>
                        <a:schemeClr val="bg1"/>
                      </a:solidFill>
                      <a:latin typeface="微软雅黑" panose="020B0503020204020204" pitchFamily="34" charset="-122"/>
                      <a:ea typeface="微软雅黑" panose="020B0503020204020204" pitchFamily="34" charset="-122"/>
                    </a:rPr>
                    <a:t>EVT</a:t>
                  </a:r>
                  <a:endParaRPr lang="zh-CN" altLang="en-US" sz="1125" b="1" dirty="0">
                    <a:solidFill>
                      <a:schemeClr val="bg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94953535-8BC1-4479-AFF0-4F979B0D9411}"/>
                    </a:ext>
                  </a:extLst>
                </p:cNvPr>
                <p:cNvSpPr/>
                <p:nvPr/>
              </p:nvSpPr>
              <p:spPr>
                <a:xfrm>
                  <a:off x="7358082" y="1628571"/>
                  <a:ext cx="785818" cy="712800"/>
                </a:xfrm>
                <a:prstGeom prst="rect">
                  <a:avLst/>
                </a:prstGeom>
                <a:solidFill>
                  <a:srgbClr val="60A4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25" b="1" dirty="0">
                      <a:solidFill>
                        <a:schemeClr val="bg1"/>
                      </a:solidFill>
                      <a:latin typeface="微软雅黑" panose="020B0503020204020204" pitchFamily="34" charset="-122"/>
                      <a:ea typeface="微软雅黑" panose="020B0503020204020204" pitchFamily="34" charset="-122"/>
                    </a:rPr>
                    <a:t>DVT</a:t>
                  </a:r>
                  <a:endParaRPr lang="zh-CN" altLang="en-US" sz="1125" b="1" dirty="0">
                    <a:solidFill>
                      <a:schemeClr val="bg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A93A2189-B548-47AD-BC67-712E0C2CC88E}"/>
                    </a:ext>
                  </a:extLst>
                </p:cNvPr>
                <p:cNvSpPr/>
                <p:nvPr/>
              </p:nvSpPr>
              <p:spPr>
                <a:xfrm>
                  <a:off x="8143900" y="1628571"/>
                  <a:ext cx="785818" cy="712800"/>
                </a:xfrm>
                <a:prstGeom prst="rect">
                  <a:avLst/>
                </a:prstGeom>
                <a:solidFill>
                  <a:srgbClr val="368F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125" b="1" dirty="0">
                      <a:solidFill>
                        <a:schemeClr val="bg1"/>
                      </a:solidFill>
                      <a:latin typeface="微软雅黑" panose="020B0503020204020204" pitchFamily="34" charset="-122"/>
                      <a:ea typeface="微软雅黑" panose="020B0503020204020204" pitchFamily="34" charset="-122"/>
                    </a:rPr>
                    <a:t>PVT</a:t>
                  </a:r>
                  <a:endParaRPr lang="zh-CN" altLang="en-US" sz="1125" b="1" dirty="0">
                    <a:solidFill>
                      <a:schemeClr val="bg1"/>
                    </a:solidFill>
                    <a:latin typeface="微软雅黑" panose="020B0503020204020204" pitchFamily="34" charset="-122"/>
                    <a:ea typeface="微软雅黑" panose="020B0503020204020204" pitchFamily="34" charset="-122"/>
                  </a:endParaRPr>
                </a:p>
              </p:txBody>
            </p:sp>
          </p:grpSp>
          <p:sp>
            <p:nvSpPr>
              <p:cNvPr id="52" name="矩形 51">
                <a:extLst>
                  <a:ext uri="{FF2B5EF4-FFF2-40B4-BE49-F238E27FC236}">
                    <a16:creationId xmlns:a16="http://schemas.microsoft.com/office/drawing/2014/main" id="{0402146A-1CA6-49DF-8E85-691B7C264A4E}"/>
                  </a:ext>
                </a:extLst>
              </p:cNvPr>
              <p:cNvSpPr/>
              <p:nvPr/>
            </p:nvSpPr>
            <p:spPr>
              <a:xfrm>
                <a:off x="8331646" y="1889116"/>
                <a:ext cx="785818" cy="712800"/>
              </a:xfrm>
              <a:prstGeom prst="rect">
                <a:avLst/>
              </a:prstGeom>
              <a:solidFill>
                <a:srgbClr val="0074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125" dirty="0">
                    <a:solidFill>
                      <a:schemeClr val="bg1"/>
                    </a:solidFill>
                    <a:latin typeface="微软雅黑" panose="020B0503020204020204" pitchFamily="34" charset="-122"/>
                    <a:ea typeface="微软雅黑" panose="020B0503020204020204" pitchFamily="34" charset="-122"/>
                  </a:rPr>
                  <a:t>产品</a:t>
                </a:r>
                <a:endParaRPr lang="en-US" altLang="zh-CN" sz="1125" dirty="0">
                  <a:solidFill>
                    <a:schemeClr val="bg1"/>
                  </a:solidFill>
                  <a:latin typeface="微软雅黑" panose="020B0503020204020204" pitchFamily="34" charset="-122"/>
                  <a:ea typeface="微软雅黑" panose="020B0503020204020204" pitchFamily="34" charset="-122"/>
                </a:endParaRPr>
              </a:p>
              <a:p>
                <a:pPr algn="ctr"/>
                <a:r>
                  <a:rPr lang="zh-CN" altLang="en-US" sz="1125" dirty="0">
                    <a:solidFill>
                      <a:schemeClr val="bg1"/>
                    </a:solidFill>
                    <a:latin typeface="微软雅黑" panose="020B0503020204020204" pitchFamily="34" charset="-122"/>
                    <a:ea typeface="微软雅黑" panose="020B0503020204020204" pitchFamily="34" charset="-122"/>
                  </a:rPr>
                  <a:t>发布</a:t>
                </a:r>
              </a:p>
            </p:txBody>
          </p:sp>
        </p:grpSp>
        <p:sp>
          <p:nvSpPr>
            <p:cNvPr id="8" name="矩形 7">
              <a:extLst>
                <a:ext uri="{FF2B5EF4-FFF2-40B4-BE49-F238E27FC236}">
                  <a16:creationId xmlns:a16="http://schemas.microsoft.com/office/drawing/2014/main" id="{9F6F7632-205C-49D1-AE85-6A3DED662A32}"/>
                </a:ext>
              </a:extLst>
            </p:cNvPr>
            <p:cNvSpPr/>
            <p:nvPr/>
          </p:nvSpPr>
          <p:spPr>
            <a:xfrm>
              <a:off x="854520" y="1484133"/>
              <a:ext cx="2195303" cy="199176"/>
            </a:xfrm>
            <a:prstGeom prst="rect">
              <a:avLst/>
            </a:prstGeom>
            <a:solidFill>
              <a:schemeClr val="tx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立项管理</a:t>
              </a:r>
            </a:p>
          </p:txBody>
        </p:sp>
        <p:sp>
          <p:nvSpPr>
            <p:cNvPr id="9" name="矩形 8">
              <a:extLst>
                <a:ext uri="{FF2B5EF4-FFF2-40B4-BE49-F238E27FC236}">
                  <a16:creationId xmlns:a16="http://schemas.microsoft.com/office/drawing/2014/main" id="{9A2A30EA-A6A8-46D8-8EE0-41704F698A35}"/>
                </a:ext>
              </a:extLst>
            </p:cNvPr>
            <p:cNvSpPr/>
            <p:nvPr/>
          </p:nvSpPr>
          <p:spPr>
            <a:xfrm>
              <a:off x="3049824" y="1483981"/>
              <a:ext cx="1302700" cy="199176"/>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项目策划</a:t>
              </a:r>
            </a:p>
          </p:txBody>
        </p:sp>
        <p:sp>
          <p:nvSpPr>
            <p:cNvPr id="10" name="矩形 9">
              <a:extLst>
                <a:ext uri="{FF2B5EF4-FFF2-40B4-BE49-F238E27FC236}">
                  <a16:creationId xmlns:a16="http://schemas.microsoft.com/office/drawing/2014/main" id="{66539F64-822D-4910-A237-7A0587054447}"/>
                </a:ext>
              </a:extLst>
            </p:cNvPr>
            <p:cNvSpPr/>
            <p:nvPr/>
          </p:nvSpPr>
          <p:spPr>
            <a:xfrm>
              <a:off x="4349887" y="1484133"/>
              <a:ext cx="3537610" cy="199176"/>
            </a:xfrm>
            <a:prstGeom prst="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项目监控</a:t>
              </a:r>
            </a:p>
          </p:txBody>
        </p:sp>
        <p:sp>
          <p:nvSpPr>
            <p:cNvPr id="11" name="矩形 10">
              <a:extLst>
                <a:ext uri="{FF2B5EF4-FFF2-40B4-BE49-F238E27FC236}">
                  <a16:creationId xmlns:a16="http://schemas.microsoft.com/office/drawing/2014/main" id="{CE3B739D-21C6-4EE5-8C21-0B67BEBF8105}"/>
                </a:ext>
              </a:extLst>
            </p:cNvPr>
            <p:cNvSpPr/>
            <p:nvPr/>
          </p:nvSpPr>
          <p:spPr>
            <a:xfrm>
              <a:off x="7887496" y="1484133"/>
              <a:ext cx="774982" cy="199176"/>
            </a:xfrm>
            <a:prstGeom prst="rect">
              <a:avLst/>
            </a:prstGeom>
            <a:solidFill>
              <a:schemeClr val="accent4">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收尾</a:t>
              </a:r>
            </a:p>
          </p:txBody>
        </p:sp>
        <p:sp>
          <p:nvSpPr>
            <p:cNvPr id="12" name="等腰三角形 11">
              <a:extLst>
                <a:ext uri="{FF2B5EF4-FFF2-40B4-BE49-F238E27FC236}">
                  <a16:creationId xmlns:a16="http://schemas.microsoft.com/office/drawing/2014/main" id="{1CC79CBB-8A99-4E17-A195-531BA5F2780E}"/>
                </a:ext>
              </a:extLst>
            </p:cNvPr>
            <p:cNvSpPr/>
            <p:nvPr/>
          </p:nvSpPr>
          <p:spPr>
            <a:xfrm flipV="1">
              <a:off x="2918283" y="1294285"/>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3" name="TextBox 55">
              <a:extLst>
                <a:ext uri="{FF2B5EF4-FFF2-40B4-BE49-F238E27FC236}">
                  <a16:creationId xmlns:a16="http://schemas.microsoft.com/office/drawing/2014/main" id="{28FD7F52-B056-4368-8734-19535B171888}"/>
                </a:ext>
              </a:extLst>
            </p:cNvPr>
            <p:cNvSpPr txBox="1"/>
            <p:nvPr/>
          </p:nvSpPr>
          <p:spPr>
            <a:xfrm>
              <a:off x="2651294" y="955506"/>
              <a:ext cx="800968"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MR1</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立项评审</a:t>
              </a:r>
            </a:p>
          </p:txBody>
        </p:sp>
        <p:sp>
          <p:nvSpPr>
            <p:cNvPr id="14" name="等腰三角形 13">
              <a:extLst>
                <a:ext uri="{FF2B5EF4-FFF2-40B4-BE49-F238E27FC236}">
                  <a16:creationId xmlns:a16="http://schemas.microsoft.com/office/drawing/2014/main" id="{59AE9EB9-605B-4A6A-9744-0CA7ED56F0BF}"/>
                </a:ext>
              </a:extLst>
            </p:cNvPr>
            <p:cNvSpPr/>
            <p:nvPr/>
          </p:nvSpPr>
          <p:spPr>
            <a:xfrm flipV="1">
              <a:off x="4216392" y="1301813"/>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5" name="TextBox 59">
              <a:extLst>
                <a:ext uri="{FF2B5EF4-FFF2-40B4-BE49-F238E27FC236}">
                  <a16:creationId xmlns:a16="http://schemas.microsoft.com/office/drawing/2014/main" id="{734BF240-E708-455C-8519-D92062ADE9E0}"/>
                </a:ext>
              </a:extLst>
            </p:cNvPr>
            <p:cNvSpPr txBox="1"/>
            <p:nvPr/>
          </p:nvSpPr>
          <p:spPr>
            <a:xfrm>
              <a:off x="3949403" y="963034"/>
              <a:ext cx="800968"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MR2</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计划评审</a:t>
              </a:r>
            </a:p>
          </p:txBody>
        </p:sp>
        <p:sp>
          <p:nvSpPr>
            <p:cNvPr id="16" name="等腰三角形 15">
              <a:extLst>
                <a:ext uri="{FF2B5EF4-FFF2-40B4-BE49-F238E27FC236}">
                  <a16:creationId xmlns:a16="http://schemas.microsoft.com/office/drawing/2014/main" id="{11E8EA41-1DA0-4382-ACD6-3BDDF1247A48}"/>
                </a:ext>
              </a:extLst>
            </p:cNvPr>
            <p:cNvSpPr/>
            <p:nvPr/>
          </p:nvSpPr>
          <p:spPr>
            <a:xfrm flipV="1">
              <a:off x="6419056" y="1298802"/>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7" name="TextBox 62">
              <a:extLst>
                <a:ext uri="{FF2B5EF4-FFF2-40B4-BE49-F238E27FC236}">
                  <a16:creationId xmlns:a16="http://schemas.microsoft.com/office/drawing/2014/main" id="{BB487146-8D1E-4161-A136-ABC33002F7FE}"/>
                </a:ext>
              </a:extLst>
            </p:cNvPr>
            <p:cNvSpPr txBox="1"/>
            <p:nvPr/>
          </p:nvSpPr>
          <p:spPr>
            <a:xfrm>
              <a:off x="6152065" y="971949"/>
              <a:ext cx="934463" cy="535174"/>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MR3</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里程碑评审</a:t>
              </a:r>
            </a:p>
          </p:txBody>
        </p:sp>
        <p:sp>
          <p:nvSpPr>
            <p:cNvPr id="18" name="等腰三角形 17">
              <a:extLst>
                <a:ext uri="{FF2B5EF4-FFF2-40B4-BE49-F238E27FC236}">
                  <a16:creationId xmlns:a16="http://schemas.microsoft.com/office/drawing/2014/main" id="{E7EE936C-648B-41AA-A056-AC51F0CFA1BD}"/>
                </a:ext>
              </a:extLst>
            </p:cNvPr>
            <p:cNvSpPr/>
            <p:nvPr/>
          </p:nvSpPr>
          <p:spPr>
            <a:xfrm flipV="1">
              <a:off x="7690897" y="1298802"/>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sz="1350">
                <a:latin typeface="微软雅黑" panose="020B0503020204020204" pitchFamily="34" charset="-122"/>
                <a:ea typeface="微软雅黑" panose="020B0503020204020204" pitchFamily="34" charset="-122"/>
              </a:endParaRPr>
            </a:p>
          </p:txBody>
        </p:sp>
        <p:sp>
          <p:nvSpPr>
            <p:cNvPr id="19" name="TextBox 65">
              <a:extLst>
                <a:ext uri="{FF2B5EF4-FFF2-40B4-BE49-F238E27FC236}">
                  <a16:creationId xmlns:a16="http://schemas.microsoft.com/office/drawing/2014/main" id="{9A12CA6C-3F73-4896-864A-1E6E5D916E3A}"/>
                </a:ext>
              </a:extLst>
            </p:cNvPr>
            <p:cNvSpPr txBox="1"/>
            <p:nvPr/>
          </p:nvSpPr>
          <p:spPr>
            <a:xfrm>
              <a:off x="7295739" y="971949"/>
              <a:ext cx="1067958"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MR3</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里程碑评审</a:t>
              </a:r>
            </a:p>
          </p:txBody>
        </p:sp>
        <p:sp>
          <p:nvSpPr>
            <p:cNvPr id="20" name="等腰三角形 19">
              <a:extLst>
                <a:ext uri="{FF2B5EF4-FFF2-40B4-BE49-F238E27FC236}">
                  <a16:creationId xmlns:a16="http://schemas.microsoft.com/office/drawing/2014/main" id="{F81E4436-D930-4C64-BEB1-D57321B3178B}"/>
                </a:ext>
              </a:extLst>
            </p:cNvPr>
            <p:cNvSpPr/>
            <p:nvPr/>
          </p:nvSpPr>
          <p:spPr>
            <a:xfrm flipV="1">
              <a:off x="8528809" y="1298802"/>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1" name="TextBox 68">
              <a:extLst>
                <a:ext uri="{FF2B5EF4-FFF2-40B4-BE49-F238E27FC236}">
                  <a16:creationId xmlns:a16="http://schemas.microsoft.com/office/drawing/2014/main" id="{6A4A9B8F-39D0-4AC0-B850-A2272874B8FA}"/>
                </a:ext>
              </a:extLst>
            </p:cNvPr>
            <p:cNvSpPr txBox="1"/>
            <p:nvPr/>
          </p:nvSpPr>
          <p:spPr>
            <a:xfrm>
              <a:off x="8102033" y="971949"/>
              <a:ext cx="934463"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MR4</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验收评审</a:t>
              </a:r>
            </a:p>
          </p:txBody>
        </p:sp>
        <p:sp>
          <p:nvSpPr>
            <p:cNvPr id="22" name="等腰三角形 21">
              <a:extLst>
                <a:ext uri="{FF2B5EF4-FFF2-40B4-BE49-F238E27FC236}">
                  <a16:creationId xmlns:a16="http://schemas.microsoft.com/office/drawing/2014/main" id="{5C58393B-AE72-4BB6-9461-EAF5F5DF48F2}"/>
                </a:ext>
              </a:extLst>
            </p:cNvPr>
            <p:cNvSpPr/>
            <p:nvPr/>
          </p:nvSpPr>
          <p:spPr>
            <a:xfrm flipV="1">
              <a:off x="5060253" y="1298626"/>
              <a:ext cx="232282" cy="169390"/>
            </a:xfrm>
            <a:prstGeom prst="triangl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3" name="TextBox 71">
              <a:extLst>
                <a:ext uri="{FF2B5EF4-FFF2-40B4-BE49-F238E27FC236}">
                  <a16:creationId xmlns:a16="http://schemas.microsoft.com/office/drawing/2014/main" id="{BF339857-03CD-4446-83E8-D7CE10960E85}"/>
                </a:ext>
              </a:extLst>
            </p:cNvPr>
            <p:cNvSpPr txBox="1"/>
            <p:nvPr/>
          </p:nvSpPr>
          <p:spPr>
            <a:xfrm>
              <a:off x="4793262" y="956408"/>
              <a:ext cx="934463" cy="535174"/>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MR3</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里程碑评审</a:t>
              </a:r>
            </a:p>
          </p:txBody>
        </p:sp>
        <p:sp>
          <p:nvSpPr>
            <p:cNvPr id="24" name="TextBox 72">
              <a:extLst>
                <a:ext uri="{FF2B5EF4-FFF2-40B4-BE49-F238E27FC236}">
                  <a16:creationId xmlns:a16="http://schemas.microsoft.com/office/drawing/2014/main" id="{3E42FB68-D152-4027-83CD-196F15A71113}"/>
                </a:ext>
              </a:extLst>
            </p:cNvPr>
            <p:cNvSpPr txBox="1"/>
            <p:nvPr/>
          </p:nvSpPr>
          <p:spPr>
            <a:xfrm>
              <a:off x="3191326" y="1708867"/>
              <a:ext cx="1067958" cy="6811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进度计划</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质量计划</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成本管理计划</a:t>
              </a:r>
            </a:p>
          </p:txBody>
        </p:sp>
        <p:sp>
          <p:nvSpPr>
            <p:cNvPr id="25" name="TextBox 73">
              <a:extLst>
                <a:ext uri="{FF2B5EF4-FFF2-40B4-BE49-F238E27FC236}">
                  <a16:creationId xmlns:a16="http://schemas.microsoft.com/office/drawing/2014/main" id="{B2545E36-6735-4993-8865-8AD24089A3DD}"/>
                </a:ext>
              </a:extLst>
            </p:cNvPr>
            <p:cNvSpPr txBox="1"/>
            <p:nvPr/>
          </p:nvSpPr>
          <p:spPr>
            <a:xfrm>
              <a:off x="4326032" y="1708867"/>
              <a:ext cx="3537610" cy="535174"/>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项目进度管理、风险管理、评审管理</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项目配置管理、质量保证、变更管理</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项目成本管理、物料管理、干系人管理</a:t>
              </a:r>
            </a:p>
          </p:txBody>
        </p:sp>
        <p:sp>
          <p:nvSpPr>
            <p:cNvPr id="26" name="TextBox 74">
              <a:extLst>
                <a:ext uri="{FF2B5EF4-FFF2-40B4-BE49-F238E27FC236}">
                  <a16:creationId xmlns:a16="http://schemas.microsoft.com/office/drawing/2014/main" id="{01CDAA60-0575-4615-9DDE-6492AF62D45D}"/>
                </a:ext>
              </a:extLst>
            </p:cNvPr>
            <p:cNvSpPr txBox="1"/>
            <p:nvPr/>
          </p:nvSpPr>
          <p:spPr>
            <a:xfrm>
              <a:off x="7863641" y="1708867"/>
              <a:ext cx="1067958" cy="535174"/>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资产清算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项目审计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项目总结</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38">
              <a:extLst>
                <a:ext uri="{FF2B5EF4-FFF2-40B4-BE49-F238E27FC236}">
                  <a16:creationId xmlns:a16="http://schemas.microsoft.com/office/drawing/2014/main" id="{3EB59C3D-4EB0-4001-B4AE-0DAD265E97A5}"/>
                </a:ext>
              </a:extLst>
            </p:cNvPr>
            <p:cNvSpPr txBox="1"/>
            <p:nvPr/>
          </p:nvSpPr>
          <p:spPr>
            <a:xfrm>
              <a:off x="3705935" y="2269441"/>
              <a:ext cx="1067958" cy="535174"/>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TR2</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设计方案评审</a:t>
              </a:r>
            </a:p>
          </p:txBody>
        </p:sp>
        <p:sp>
          <p:nvSpPr>
            <p:cNvPr id="28" name="等腰三角形 27">
              <a:extLst>
                <a:ext uri="{FF2B5EF4-FFF2-40B4-BE49-F238E27FC236}">
                  <a16:creationId xmlns:a16="http://schemas.microsoft.com/office/drawing/2014/main" id="{696180A0-144D-4DFB-B06C-C48C78DCBB8E}"/>
                </a:ext>
              </a:extLst>
            </p:cNvPr>
            <p:cNvSpPr/>
            <p:nvPr/>
          </p:nvSpPr>
          <p:spPr>
            <a:xfrm rot="10800000">
              <a:off x="4063590"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9" name="TextBox 41">
              <a:extLst>
                <a:ext uri="{FF2B5EF4-FFF2-40B4-BE49-F238E27FC236}">
                  <a16:creationId xmlns:a16="http://schemas.microsoft.com/office/drawing/2014/main" id="{6C265A73-EAA0-4A08-926E-FF3C29DA6049}"/>
                </a:ext>
              </a:extLst>
            </p:cNvPr>
            <p:cNvSpPr txBox="1"/>
            <p:nvPr/>
          </p:nvSpPr>
          <p:spPr>
            <a:xfrm>
              <a:off x="4786625" y="2269441"/>
              <a:ext cx="934463" cy="535174"/>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TR3</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设计图评审</a:t>
              </a:r>
            </a:p>
          </p:txBody>
        </p:sp>
        <p:sp>
          <p:nvSpPr>
            <p:cNvPr id="30" name="等腰三角形 29">
              <a:extLst>
                <a:ext uri="{FF2B5EF4-FFF2-40B4-BE49-F238E27FC236}">
                  <a16:creationId xmlns:a16="http://schemas.microsoft.com/office/drawing/2014/main" id="{4B41F32C-6265-43CB-8D6C-94659EB8063D}"/>
                </a:ext>
              </a:extLst>
            </p:cNvPr>
            <p:cNvSpPr/>
            <p:nvPr/>
          </p:nvSpPr>
          <p:spPr>
            <a:xfrm rot="10800000">
              <a:off x="5111678"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1" name="TextBox 44">
              <a:extLst>
                <a:ext uri="{FF2B5EF4-FFF2-40B4-BE49-F238E27FC236}">
                  <a16:creationId xmlns:a16="http://schemas.microsoft.com/office/drawing/2014/main" id="{699995ED-F80B-4B95-BF06-2DF98EB499B8}"/>
                </a:ext>
              </a:extLst>
            </p:cNvPr>
            <p:cNvSpPr txBox="1"/>
            <p:nvPr/>
          </p:nvSpPr>
          <p:spPr>
            <a:xfrm>
              <a:off x="5577658" y="2269441"/>
              <a:ext cx="934463"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TR4</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测试评审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等腰三角形 31">
              <a:extLst>
                <a:ext uri="{FF2B5EF4-FFF2-40B4-BE49-F238E27FC236}">
                  <a16:creationId xmlns:a16="http://schemas.microsoft.com/office/drawing/2014/main" id="{FC167FEE-47E2-40AF-977E-97CBF62796F5}"/>
                </a:ext>
              </a:extLst>
            </p:cNvPr>
            <p:cNvSpPr/>
            <p:nvPr/>
          </p:nvSpPr>
          <p:spPr>
            <a:xfrm rot="10800000">
              <a:off x="5702470"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3" name="TextBox 47">
              <a:extLst>
                <a:ext uri="{FF2B5EF4-FFF2-40B4-BE49-F238E27FC236}">
                  <a16:creationId xmlns:a16="http://schemas.microsoft.com/office/drawing/2014/main" id="{73BFB8D2-72AA-475F-BF2F-63F05A12BFA8}"/>
                </a:ext>
              </a:extLst>
            </p:cNvPr>
            <p:cNvSpPr txBox="1"/>
            <p:nvPr/>
          </p:nvSpPr>
          <p:spPr>
            <a:xfrm>
              <a:off x="6854247" y="2269441"/>
              <a:ext cx="934463"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TR4</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测试评审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等腰三角形 33">
              <a:extLst>
                <a:ext uri="{FF2B5EF4-FFF2-40B4-BE49-F238E27FC236}">
                  <a16:creationId xmlns:a16="http://schemas.microsoft.com/office/drawing/2014/main" id="{890024FF-C6C1-4E28-93FB-5AEFECCBD867}"/>
                </a:ext>
              </a:extLst>
            </p:cNvPr>
            <p:cNvSpPr/>
            <p:nvPr/>
          </p:nvSpPr>
          <p:spPr>
            <a:xfrm rot="10800000">
              <a:off x="7153838"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5" name="TextBox 53">
              <a:extLst>
                <a:ext uri="{FF2B5EF4-FFF2-40B4-BE49-F238E27FC236}">
                  <a16:creationId xmlns:a16="http://schemas.microsoft.com/office/drawing/2014/main" id="{7B5E260D-24D1-4D3F-BFAF-2F0A017F3B7F}"/>
                </a:ext>
              </a:extLst>
            </p:cNvPr>
            <p:cNvSpPr txBox="1"/>
            <p:nvPr/>
          </p:nvSpPr>
          <p:spPr>
            <a:xfrm>
              <a:off x="6186774" y="2269441"/>
              <a:ext cx="934463"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TR4</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测试评审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等腰三角形 35">
              <a:extLst>
                <a:ext uri="{FF2B5EF4-FFF2-40B4-BE49-F238E27FC236}">
                  <a16:creationId xmlns:a16="http://schemas.microsoft.com/office/drawing/2014/main" id="{0778D3DA-3BF6-49AC-89DF-ACC606BB76A2}"/>
                </a:ext>
              </a:extLst>
            </p:cNvPr>
            <p:cNvSpPr/>
            <p:nvPr/>
          </p:nvSpPr>
          <p:spPr>
            <a:xfrm rot="10800000">
              <a:off x="6426756"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7" name="TextBox 50">
              <a:extLst>
                <a:ext uri="{FF2B5EF4-FFF2-40B4-BE49-F238E27FC236}">
                  <a16:creationId xmlns:a16="http://schemas.microsoft.com/office/drawing/2014/main" id="{9592E9D5-DC6E-4205-BAB4-FC5A1458E444}"/>
                </a:ext>
              </a:extLst>
            </p:cNvPr>
            <p:cNvSpPr txBox="1"/>
            <p:nvPr/>
          </p:nvSpPr>
          <p:spPr>
            <a:xfrm>
              <a:off x="7588468" y="2269441"/>
              <a:ext cx="934463"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TR5</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质量评审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等腰三角形 37">
              <a:extLst>
                <a:ext uri="{FF2B5EF4-FFF2-40B4-BE49-F238E27FC236}">
                  <a16:creationId xmlns:a16="http://schemas.microsoft.com/office/drawing/2014/main" id="{BC6A30A7-D7C6-415D-A14C-0A242EA791F8}"/>
                </a:ext>
              </a:extLst>
            </p:cNvPr>
            <p:cNvSpPr/>
            <p:nvPr/>
          </p:nvSpPr>
          <p:spPr>
            <a:xfrm rot="10800000">
              <a:off x="7858255" y="264333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9" name="TextBox 113">
              <a:extLst>
                <a:ext uri="{FF2B5EF4-FFF2-40B4-BE49-F238E27FC236}">
                  <a16:creationId xmlns:a16="http://schemas.microsoft.com/office/drawing/2014/main" id="{C1764C24-69AC-4C33-80EB-33ACED7D8DFA}"/>
                </a:ext>
              </a:extLst>
            </p:cNvPr>
            <p:cNvSpPr txBox="1"/>
            <p:nvPr/>
          </p:nvSpPr>
          <p:spPr>
            <a:xfrm>
              <a:off x="788421" y="1708867"/>
              <a:ext cx="2336158" cy="6811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产品市场竞争性分析</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技术可行性分析</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项目资源评估</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项目风险评估</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Box 114">
              <a:extLst>
                <a:ext uri="{FF2B5EF4-FFF2-40B4-BE49-F238E27FC236}">
                  <a16:creationId xmlns:a16="http://schemas.microsoft.com/office/drawing/2014/main" id="{A45F97E4-5962-4932-BC34-0B288A7AE349}"/>
                </a:ext>
              </a:extLst>
            </p:cNvPr>
            <p:cNvSpPr txBox="1"/>
            <p:nvPr/>
          </p:nvSpPr>
          <p:spPr>
            <a:xfrm>
              <a:off x="2158851" y="3479765"/>
              <a:ext cx="1158851" cy="6811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产品规格定义</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六性需求分析</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BIOS</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需求定义</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BMC</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需求定义</a:t>
              </a:r>
            </a:p>
          </p:txBody>
        </p:sp>
        <p:sp>
          <p:nvSpPr>
            <p:cNvPr id="41" name="TextBox 115">
              <a:extLst>
                <a:ext uri="{FF2B5EF4-FFF2-40B4-BE49-F238E27FC236}">
                  <a16:creationId xmlns:a16="http://schemas.microsoft.com/office/drawing/2014/main" id="{18BED3B8-119E-47EF-99B4-7EFACB8C17F6}"/>
                </a:ext>
              </a:extLst>
            </p:cNvPr>
            <p:cNvSpPr txBox="1"/>
            <p:nvPr/>
          </p:nvSpPr>
          <p:spPr>
            <a:xfrm>
              <a:off x="3183142" y="3354141"/>
              <a:ext cx="1067958" cy="827087"/>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总体方案设计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器件选型</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模型仿真</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DFEMA</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分析</a:t>
              </a:r>
            </a:p>
          </p:txBody>
        </p:sp>
        <p:sp>
          <p:nvSpPr>
            <p:cNvPr id="42" name="TextBox 116">
              <a:extLst>
                <a:ext uri="{FF2B5EF4-FFF2-40B4-BE49-F238E27FC236}">
                  <a16:creationId xmlns:a16="http://schemas.microsoft.com/office/drawing/2014/main" id="{4B440416-9AAE-4478-A6A5-E0A615BDAE09}"/>
                </a:ext>
              </a:extLst>
            </p:cNvPr>
            <p:cNvSpPr txBox="1"/>
            <p:nvPr/>
          </p:nvSpPr>
          <p:spPr>
            <a:xfrm>
              <a:off x="4184353" y="3354141"/>
              <a:ext cx="1067958" cy="6811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结构设计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硬件设计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BIOS</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设计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BMC</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设计</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117">
              <a:extLst>
                <a:ext uri="{FF2B5EF4-FFF2-40B4-BE49-F238E27FC236}">
                  <a16:creationId xmlns:a16="http://schemas.microsoft.com/office/drawing/2014/main" id="{B6CF8608-F59B-43B3-9B98-F43311EAAECE}"/>
                </a:ext>
              </a:extLst>
            </p:cNvPr>
            <p:cNvSpPr txBox="1"/>
            <p:nvPr/>
          </p:nvSpPr>
          <p:spPr>
            <a:xfrm>
              <a:off x="5807059" y="3354141"/>
              <a:ext cx="1385718" cy="827087"/>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结构验证</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硬件功能验证</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产品六性验证</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BIOS</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功能验证</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BMC</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功能验证 </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118">
              <a:extLst>
                <a:ext uri="{FF2B5EF4-FFF2-40B4-BE49-F238E27FC236}">
                  <a16:creationId xmlns:a16="http://schemas.microsoft.com/office/drawing/2014/main" id="{6F8BC93E-E107-4B6F-A1D7-C2C75FD08520}"/>
                </a:ext>
              </a:extLst>
            </p:cNvPr>
            <p:cNvSpPr txBox="1"/>
            <p:nvPr/>
          </p:nvSpPr>
          <p:spPr>
            <a:xfrm>
              <a:off x="7228742" y="3371461"/>
              <a:ext cx="1134706" cy="646331"/>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可生产性验证</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PVT</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测试</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小批量测试</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NPI</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验收</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119">
              <a:extLst>
                <a:ext uri="{FF2B5EF4-FFF2-40B4-BE49-F238E27FC236}">
                  <a16:creationId xmlns:a16="http://schemas.microsoft.com/office/drawing/2014/main" id="{DD7180E3-AB0C-497A-A6AC-944BD89540BD}"/>
                </a:ext>
              </a:extLst>
            </p:cNvPr>
            <p:cNvSpPr txBox="1"/>
            <p:nvPr/>
          </p:nvSpPr>
          <p:spPr>
            <a:xfrm>
              <a:off x="8102033" y="3371461"/>
              <a:ext cx="800938" cy="535174"/>
            </a:xfrm>
            <a:prstGeom prst="rect">
              <a:avLst/>
            </a:prstGeom>
            <a:noFill/>
          </p:spPr>
          <p:txBody>
            <a:bodyPr wrap="square" rtlCol="0">
              <a:spAutoFit/>
            </a:bodyPr>
            <a:lstStyle/>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产品定价</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产品宣传</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等腰三角形 45">
              <a:extLst>
                <a:ext uri="{FF2B5EF4-FFF2-40B4-BE49-F238E27FC236}">
                  <a16:creationId xmlns:a16="http://schemas.microsoft.com/office/drawing/2014/main" id="{6624CD41-6C27-4835-B2C7-8C02F675EBA8}"/>
                </a:ext>
              </a:extLst>
            </p:cNvPr>
            <p:cNvSpPr/>
            <p:nvPr/>
          </p:nvSpPr>
          <p:spPr>
            <a:xfrm rot="10800000">
              <a:off x="3081999" y="2638764"/>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47" name="TextBox 34">
              <a:extLst>
                <a:ext uri="{FF2B5EF4-FFF2-40B4-BE49-F238E27FC236}">
                  <a16:creationId xmlns:a16="http://schemas.microsoft.com/office/drawing/2014/main" id="{D0F837E2-03B8-4C79-9C41-F092263F0F55}"/>
                </a:ext>
              </a:extLst>
            </p:cNvPr>
            <p:cNvSpPr txBox="1"/>
            <p:nvPr/>
          </p:nvSpPr>
          <p:spPr>
            <a:xfrm>
              <a:off x="2846743" y="2278035"/>
              <a:ext cx="800968"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TR1</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需求评审</a:t>
              </a:r>
            </a:p>
          </p:txBody>
        </p:sp>
        <p:sp>
          <p:nvSpPr>
            <p:cNvPr id="48" name="TextBox 34">
              <a:extLst>
                <a:ext uri="{FF2B5EF4-FFF2-40B4-BE49-F238E27FC236}">
                  <a16:creationId xmlns:a16="http://schemas.microsoft.com/office/drawing/2014/main" id="{5D4ED591-7C43-4D9F-AE5C-9462617AC39B}"/>
                </a:ext>
              </a:extLst>
            </p:cNvPr>
            <p:cNvSpPr txBox="1"/>
            <p:nvPr/>
          </p:nvSpPr>
          <p:spPr>
            <a:xfrm>
              <a:off x="2173943" y="2269441"/>
              <a:ext cx="800968" cy="389218"/>
            </a:xfrm>
            <a:prstGeom prst="rect">
              <a:avLst/>
            </a:prstGeom>
            <a:noFill/>
          </p:spPr>
          <p:txBody>
            <a:bodyPr wrap="square" rtlCol="0">
              <a:spAutoFit/>
            </a:bodyPr>
            <a:lstStyle/>
            <a:p>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TR0</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需求评审</a:t>
              </a:r>
            </a:p>
          </p:txBody>
        </p:sp>
        <p:sp>
          <p:nvSpPr>
            <p:cNvPr id="49" name="等腰三角形 48">
              <a:extLst>
                <a:ext uri="{FF2B5EF4-FFF2-40B4-BE49-F238E27FC236}">
                  <a16:creationId xmlns:a16="http://schemas.microsoft.com/office/drawing/2014/main" id="{23FEBA1C-58D6-480A-98F7-CBD13692D57C}"/>
                </a:ext>
              </a:extLst>
            </p:cNvPr>
            <p:cNvSpPr/>
            <p:nvPr/>
          </p:nvSpPr>
          <p:spPr>
            <a:xfrm rot="10800000">
              <a:off x="2437546" y="2587870"/>
              <a:ext cx="266989" cy="112927"/>
            </a:xfrm>
            <a:prstGeom prst="triangle">
              <a:avLst/>
            </a:prstGeom>
            <a:gradFill>
              <a:gsLst>
                <a:gs pos="0">
                  <a:srgbClr val="FF0000"/>
                </a:gs>
                <a:gs pos="80000">
                  <a:srgbClr val="FF6600"/>
                </a:gs>
                <a:gs pos="100000">
                  <a:srgbClr val="FF9966"/>
                </a:gs>
              </a:gsLs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86FDE201-B499-4A5E-A490-3F3E16B2465A}"/>
                </a:ext>
              </a:extLst>
            </p:cNvPr>
            <p:cNvSpPr txBox="1"/>
            <p:nvPr/>
          </p:nvSpPr>
          <p:spPr>
            <a:xfrm>
              <a:off x="930343" y="4159643"/>
              <a:ext cx="7488833" cy="507831"/>
            </a:xfrm>
            <a:prstGeom prst="rect">
              <a:avLst/>
            </a:prstGeom>
            <a:noFill/>
          </p:spPr>
          <p:txBody>
            <a:bodyPr wrap="square" rtlCol="0">
              <a:spAutoFit/>
            </a:bodyPr>
            <a:lstStyle/>
            <a:p>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充分的需求分析</a:t>
              </a:r>
              <a:r>
                <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创新的架构设计</a:t>
              </a:r>
              <a:r>
                <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严格的验证测试</a:t>
              </a:r>
              <a:endPar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准确的产品定义</a:t>
              </a:r>
              <a:r>
                <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严谨的细节设计</a:t>
              </a:r>
              <a:r>
                <a:rPr lang="en-US" altLang="zh-CN" sz="135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350" b="1" dirty="0">
                  <a:solidFill>
                    <a:schemeClr val="tx1">
                      <a:lumMod val="75000"/>
                      <a:lumOff val="25000"/>
                    </a:schemeClr>
                  </a:solidFill>
                  <a:latin typeface="微软雅黑" panose="020B0503020204020204" pitchFamily="34" charset="-122"/>
                  <a:ea typeface="微软雅黑" panose="020B0503020204020204" pitchFamily="34" charset="-122"/>
                </a:rPr>
                <a:t>充分的评审认证</a:t>
              </a:r>
            </a:p>
          </p:txBody>
        </p:sp>
      </p:grpSp>
      <p:sp>
        <p:nvSpPr>
          <p:cNvPr id="68" name="矩形 67">
            <a:extLst>
              <a:ext uri="{FF2B5EF4-FFF2-40B4-BE49-F238E27FC236}">
                <a16:creationId xmlns:a16="http://schemas.microsoft.com/office/drawing/2014/main" id="{92753C42-AE31-4979-8B56-AF8B16BB16E7}"/>
              </a:ext>
            </a:extLst>
          </p:cNvPr>
          <p:cNvSpPr/>
          <p:nvPr/>
        </p:nvSpPr>
        <p:spPr>
          <a:xfrm>
            <a:off x="5269468" y="2761276"/>
            <a:ext cx="2751413" cy="579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023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55" y="163979"/>
            <a:ext cx="274947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海光产品优势应用场景</a:t>
            </a:r>
          </a:p>
        </p:txBody>
      </p:sp>
      <p:sp>
        <p:nvSpPr>
          <p:cNvPr id="5" name="TextBox 48">
            <a:extLst>
              <a:ext uri="{FF2B5EF4-FFF2-40B4-BE49-F238E27FC236}">
                <a16:creationId xmlns:a16="http://schemas.microsoft.com/office/drawing/2014/main" id="{C8801115-6AA8-4305-A6D3-31D3951E1A9F}"/>
              </a:ext>
            </a:extLst>
          </p:cNvPr>
          <p:cNvSpPr txBox="1"/>
          <p:nvPr/>
        </p:nvSpPr>
        <p:spPr>
          <a:xfrm>
            <a:off x="554493" y="2053489"/>
            <a:ext cx="1415772" cy="276999"/>
          </a:xfrm>
          <a:prstGeom prst="rect">
            <a:avLst/>
          </a:prstGeom>
          <a:noFill/>
        </p:spPr>
        <p:txBody>
          <a:bodyPr wrap="none" rtlCol="0">
            <a:spAutoFit/>
          </a:bodyPr>
          <a:lstStyle/>
          <a:p>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云计算（虚拟化）</a:t>
            </a:r>
          </a:p>
        </p:txBody>
      </p:sp>
      <p:sp>
        <p:nvSpPr>
          <p:cNvPr id="6" name="TextBox 49">
            <a:extLst>
              <a:ext uri="{FF2B5EF4-FFF2-40B4-BE49-F238E27FC236}">
                <a16:creationId xmlns:a16="http://schemas.microsoft.com/office/drawing/2014/main" id="{1088946F-9FB9-4339-810F-C6BE93899494}"/>
              </a:ext>
            </a:extLst>
          </p:cNvPr>
          <p:cNvSpPr txBox="1"/>
          <p:nvPr/>
        </p:nvSpPr>
        <p:spPr>
          <a:xfrm>
            <a:off x="3067050" y="2053489"/>
            <a:ext cx="646331" cy="276999"/>
          </a:xfrm>
          <a:prstGeom prst="rect">
            <a:avLst/>
          </a:prstGeom>
          <a:noFill/>
        </p:spPr>
        <p:txBody>
          <a:bodyPr wrap="none" rtlCol="0">
            <a:spAutoFit/>
          </a:bodyPr>
          <a:lstStyle/>
          <a:p>
            <a:pPr algn="ct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大数据</a:t>
            </a:r>
          </a:p>
        </p:txBody>
      </p:sp>
      <p:sp>
        <p:nvSpPr>
          <p:cNvPr id="7" name="TextBox 50">
            <a:extLst>
              <a:ext uri="{FF2B5EF4-FFF2-40B4-BE49-F238E27FC236}">
                <a16:creationId xmlns:a16="http://schemas.microsoft.com/office/drawing/2014/main" id="{C1742427-595B-437F-A864-5B1614387755}"/>
              </a:ext>
            </a:extLst>
          </p:cNvPr>
          <p:cNvSpPr txBox="1"/>
          <p:nvPr/>
        </p:nvSpPr>
        <p:spPr>
          <a:xfrm>
            <a:off x="7436828" y="3282622"/>
            <a:ext cx="800219" cy="276999"/>
          </a:xfrm>
          <a:prstGeom prst="rect">
            <a:avLst/>
          </a:prstGeom>
          <a:noFill/>
        </p:spPr>
        <p:txBody>
          <a:bodyPr wrap="none" rtlCol="0">
            <a:spAutoFit/>
          </a:bodyPr>
          <a:lstStyle/>
          <a:p>
            <a:pPr algn="ct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视频监控</a:t>
            </a:r>
          </a:p>
        </p:txBody>
      </p:sp>
      <p:sp>
        <p:nvSpPr>
          <p:cNvPr id="8" name="TextBox 51">
            <a:extLst>
              <a:ext uri="{FF2B5EF4-FFF2-40B4-BE49-F238E27FC236}">
                <a16:creationId xmlns:a16="http://schemas.microsoft.com/office/drawing/2014/main" id="{C480058C-43D8-4C9A-8F9C-575198A1C8FD}"/>
              </a:ext>
            </a:extLst>
          </p:cNvPr>
          <p:cNvSpPr txBox="1"/>
          <p:nvPr/>
        </p:nvSpPr>
        <p:spPr>
          <a:xfrm>
            <a:off x="7436828" y="2053489"/>
            <a:ext cx="800219" cy="276999"/>
          </a:xfrm>
          <a:prstGeom prst="rect">
            <a:avLst/>
          </a:prstGeom>
          <a:noFill/>
        </p:spPr>
        <p:txBody>
          <a:bodyPr wrap="none" rtlCol="0">
            <a:spAutoFit/>
          </a:bodyPr>
          <a:lstStyle/>
          <a:p>
            <a:pPr algn="ct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人工智能</a:t>
            </a:r>
          </a:p>
        </p:txBody>
      </p:sp>
      <p:sp>
        <p:nvSpPr>
          <p:cNvPr id="9" name="TextBox 52">
            <a:extLst>
              <a:ext uri="{FF2B5EF4-FFF2-40B4-BE49-F238E27FC236}">
                <a16:creationId xmlns:a16="http://schemas.microsoft.com/office/drawing/2014/main" id="{2A7A7A05-72F3-431D-8C03-0A5C9C995522}"/>
              </a:ext>
            </a:extLst>
          </p:cNvPr>
          <p:cNvSpPr txBox="1"/>
          <p:nvPr/>
        </p:nvSpPr>
        <p:spPr>
          <a:xfrm>
            <a:off x="5226786" y="2053489"/>
            <a:ext cx="646332" cy="276999"/>
          </a:xfrm>
          <a:prstGeom prst="rect">
            <a:avLst/>
          </a:prstGeom>
          <a:noFill/>
        </p:spPr>
        <p:txBody>
          <a:bodyPr wrap="none" rtlCol="0">
            <a:spAutoFit/>
          </a:bodyPr>
          <a:lstStyle/>
          <a:p>
            <a:pPr algn="ct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云存储</a:t>
            </a:r>
          </a:p>
        </p:txBody>
      </p:sp>
      <p:sp>
        <p:nvSpPr>
          <p:cNvPr id="10" name="TextBox 54">
            <a:extLst>
              <a:ext uri="{FF2B5EF4-FFF2-40B4-BE49-F238E27FC236}">
                <a16:creationId xmlns:a16="http://schemas.microsoft.com/office/drawing/2014/main" id="{A2B798A4-ED0C-42DB-B90E-B60D1D4750A9}"/>
              </a:ext>
            </a:extLst>
          </p:cNvPr>
          <p:cNvSpPr txBox="1"/>
          <p:nvPr/>
        </p:nvSpPr>
        <p:spPr>
          <a:xfrm>
            <a:off x="4944955" y="3298909"/>
            <a:ext cx="1263006" cy="276999"/>
          </a:xfrm>
          <a:prstGeom prst="rect">
            <a:avLst/>
          </a:prstGeom>
          <a:noFill/>
        </p:spPr>
        <p:txBody>
          <a:bodyPr wrap="square" rtlCol="0">
            <a:spAutoFit/>
          </a:bodyPr>
          <a:lstStyle/>
          <a:p>
            <a:pPr algn="ctr"/>
            <a:r>
              <a:rPr kumimoji="1"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WEB</a:t>
            </a: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应用</a:t>
            </a:r>
          </a:p>
        </p:txBody>
      </p:sp>
      <p:sp>
        <p:nvSpPr>
          <p:cNvPr id="11" name="TextBox 52">
            <a:extLst>
              <a:ext uri="{FF2B5EF4-FFF2-40B4-BE49-F238E27FC236}">
                <a16:creationId xmlns:a16="http://schemas.microsoft.com/office/drawing/2014/main" id="{381F2D4B-F16B-4C2D-AFF1-0BBADE2BE9A0}"/>
              </a:ext>
            </a:extLst>
          </p:cNvPr>
          <p:cNvSpPr txBox="1"/>
          <p:nvPr/>
        </p:nvSpPr>
        <p:spPr>
          <a:xfrm>
            <a:off x="554493" y="3298909"/>
            <a:ext cx="1261884" cy="276999"/>
          </a:xfrm>
          <a:prstGeom prst="rect">
            <a:avLst/>
          </a:prstGeom>
          <a:noFill/>
        </p:spPr>
        <p:txBody>
          <a:bodyPr wrap="none" rtlCol="0">
            <a:spAutoFit/>
          </a:bodyPr>
          <a:lstStyle/>
          <a:p>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网络安全与监控</a:t>
            </a:r>
          </a:p>
        </p:txBody>
      </p:sp>
      <p:sp>
        <p:nvSpPr>
          <p:cNvPr id="12" name="TextBox 52">
            <a:extLst>
              <a:ext uri="{FF2B5EF4-FFF2-40B4-BE49-F238E27FC236}">
                <a16:creationId xmlns:a16="http://schemas.microsoft.com/office/drawing/2014/main" id="{D14C029A-FBAA-42B3-96B5-4A2175FAE171}"/>
              </a:ext>
            </a:extLst>
          </p:cNvPr>
          <p:cNvSpPr txBox="1"/>
          <p:nvPr/>
        </p:nvSpPr>
        <p:spPr>
          <a:xfrm>
            <a:off x="3065407" y="3298909"/>
            <a:ext cx="646332" cy="276999"/>
          </a:xfrm>
          <a:prstGeom prst="rect">
            <a:avLst/>
          </a:prstGeom>
          <a:noFill/>
        </p:spPr>
        <p:txBody>
          <a:bodyPr wrap="none" rtlCol="0">
            <a:spAutoFit/>
          </a:bodyPr>
          <a:lstStyle/>
          <a:p>
            <a:pPr algn="ctr"/>
            <a:r>
              <a:rPr kumimoji="1"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数据库</a:t>
            </a:r>
          </a:p>
        </p:txBody>
      </p:sp>
      <p:grpSp>
        <p:nvGrpSpPr>
          <p:cNvPr id="13" name="组合 12"/>
          <p:cNvGrpSpPr/>
          <p:nvPr/>
        </p:nvGrpSpPr>
        <p:grpSpPr>
          <a:xfrm>
            <a:off x="2583153" y="2456327"/>
            <a:ext cx="1537629" cy="743079"/>
            <a:chOff x="2570105" y="2859777"/>
            <a:chExt cx="1537629" cy="743079"/>
          </a:xfrm>
        </p:grpSpPr>
        <p:sp>
          <p:nvSpPr>
            <p:cNvPr id="14" name="矩形 13"/>
            <p:cNvSpPr/>
            <p:nvPr/>
          </p:nvSpPr>
          <p:spPr>
            <a:xfrm>
              <a:off x="2570105" y="2859777"/>
              <a:ext cx="1537629" cy="743079"/>
            </a:xfrm>
            <a:prstGeom prst="rect">
              <a:avLst/>
            </a:prstGeom>
            <a:solidFill>
              <a:schemeClr val="accent5">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 name="Picture 7" descr="\\psf\Home\Downloads\20140620034250720_easyicon_net_128.png">
              <a:extLst>
                <a:ext uri="{FF2B5EF4-FFF2-40B4-BE49-F238E27FC236}">
                  <a16:creationId xmlns:a16="http://schemas.microsoft.com/office/drawing/2014/main" id="{CD01D5E9-69CC-4369-869D-620BEF77C22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66094" y="2949362"/>
              <a:ext cx="690986" cy="621940"/>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131"/>
          <p:cNvSpPr txBox="1"/>
          <p:nvPr/>
        </p:nvSpPr>
        <p:spPr>
          <a:xfrm>
            <a:off x="3074615" y="693841"/>
            <a:ext cx="3096631" cy="442674"/>
          </a:xfrm>
          <a:prstGeom prst="roundRect">
            <a:avLst/>
          </a:prstGeom>
          <a:solidFill>
            <a:schemeClr val="accent1">
              <a:lumMod val="75000"/>
            </a:schemeClr>
          </a:solidFill>
        </p:spPr>
        <p:txBody>
          <a:bodyPr wrap="square" rtlCol="0" anchor="ctr">
            <a:spAutoFit/>
          </a:bodyPr>
          <a:lstStyle/>
          <a:p>
            <a:pPr algn="ctr" defTabSz="1218694" fontAlgn="base">
              <a:spcBef>
                <a:spcPct val="0"/>
              </a:spcBef>
              <a:spcAft>
                <a:spcPct val="0"/>
              </a:spcAft>
              <a:buFont typeface="Arial" pitchFamily="34" charset="0"/>
              <a:buNone/>
            </a:pPr>
            <a:r>
              <a:rPr lang="zh-CN" altLang="en-US" sz="2000" b="1" dirty="0">
                <a:solidFill>
                  <a:srgbClr val="FFFFFF"/>
                </a:solidFill>
                <a:latin typeface="微软雅黑" panose="020B0503020204020204" pitchFamily="34" charset="-122"/>
                <a:ea typeface="微软雅黑" panose="020B0503020204020204" pitchFamily="34" charset="-122"/>
              </a:rPr>
              <a:t>应用场景</a:t>
            </a:r>
          </a:p>
        </p:txBody>
      </p:sp>
      <p:pic>
        <p:nvPicPr>
          <p:cNvPr id="41" name="图片 40"/>
          <p:cNvPicPr>
            <a:picLocks noChangeAspect="1"/>
          </p:cNvPicPr>
          <p:nvPr/>
        </p:nvPicPr>
        <p:blipFill>
          <a:blip r:embed="rId3"/>
          <a:stretch>
            <a:fillRect/>
          </a:stretch>
        </p:blipFill>
        <p:spPr>
          <a:xfrm>
            <a:off x="2583153" y="1248373"/>
            <a:ext cx="1597488" cy="720198"/>
          </a:xfrm>
          <a:prstGeom prst="rect">
            <a:avLst/>
          </a:prstGeom>
        </p:spPr>
      </p:pic>
      <p:pic>
        <p:nvPicPr>
          <p:cNvPr id="42" name="图片 41"/>
          <p:cNvPicPr>
            <a:picLocks noChangeAspect="1"/>
          </p:cNvPicPr>
          <p:nvPr/>
        </p:nvPicPr>
        <p:blipFill>
          <a:blip r:embed="rId4"/>
          <a:stretch>
            <a:fillRect/>
          </a:stretch>
        </p:blipFill>
        <p:spPr>
          <a:xfrm>
            <a:off x="447866" y="1280310"/>
            <a:ext cx="1597488" cy="701012"/>
          </a:xfrm>
          <a:prstGeom prst="rect">
            <a:avLst/>
          </a:prstGeom>
        </p:spPr>
      </p:pic>
      <p:sp>
        <p:nvSpPr>
          <p:cNvPr id="43" name="矩形 42">
            <a:extLst>
              <a:ext uri="{FF2B5EF4-FFF2-40B4-BE49-F238E27FC236}">
                <a16:creationId xmlns:a16="http://schemas.microsoft.com/office/drawing/2014/main" id="{945C830D-690D-41D4-887C-78379836C9EB}"/>
              </a:ext>
            </a:extLst>
          </p:cNvPr>
          <p:cNvSpPr/>
          <p:nvPr/>
        </p:nvSpPr>
        <p:spPr>
          <a:xfrm>
            <a:off x="893496" y="1681217"/>
            <a:ext cx="868353" cy="307777"/>
          </a:xfrm>
          <a:prstGeom prst="rect">
            <a:avLst/>
          </a:prstGeom>
        </p:spPr>
        <p:txBody>
          <a:bodyPr wrap="square">
            <a:spAutoFit/>
          </a:bodyPr>
          <a:lstStyle/>
          <a:p>
            <a:r>
              <a:rPr kumimoji="1" lang="en-US" altLang="zh-CN"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Cloud</a:t>
            </a:r>
            <a:endParaRPr lang="zh-CN" altLang="en-US" sz="1400" dirty="0">
              <a:solidFill>
                <a:schemeClr val="bg1"/>
              </a:solidFill>
            </a:endParaRPr>
          </a:p>
        </p:txBody>
      </p:sp>
      <p:pic>
        <p:nvPicPr>
          <p:cNvPr id="44" name="图片 43"/>
          <p:cNvPicPr>
            <a:picLocks noChangeAspect="1"/>
          </p:cNvPicPr>
          <p:nvPr/>
        </p:nvPicPr>
        <p:blipFill>
          <a:blip r:embed="rId5"/>
          <a:stretch>
            <a:fillRect/>
          </a:stretch>
        </p:blipFill>
        <p:spPr>
          <a:xfrm>
            <a:off x="7006686" y="1232761"/>
            <a:ext cx="1624119" cy="727671"/>
          </a:xfrm>
          <a:prstGeom prst="rect">
            <a:avLst/>
          </a:prstGeom>
        </p:spPr>
      </p:pic>
      <p:grpSp>
        <p:nvGrpSpPr>
          <p:cNvPr id="45" name="组合 44"/>
          <p:cNvGrpSpPr/>
          <p:nvPr/>
        </p:nvGrpSpPr>
        <p:grpSpPr>
          <a:xfrm>
            <a:off x="4795561" y="1240250"/>
            <a:ext cx="1587446" cy="720182"/>
            <a:chOff x="4782513" y="1643700"/>
            <a:chExt cx="1587446" cy="720182"/>
          </a:xfrm>
        </p:grpSpPr>
        <p:pic>
          <p:nvPicPr>
            <p:cNvPr id="46" name="图片 45"/>
            <p:cNvPicPr>
              <a:picLocks noChangeAspect="1"/>
            </p:cNvPicPr>
            <p:nvPr/>
          </p:nvPicPr>
          <p:blipFill>
            <a:blip r:embed="rId6"/>
            <a:stretch>
              <a:fillRect/>
            </a:stretch>
          </p:blipFill>
          <p:spPr>
            <a:xfrm>
              <a:off x="4782513" y="1643700"/>
              <a:ext cx="1574132" cy="720182"/>
            </a:xfrm>
            <a:prstGeom prst="rect">
              <a:avLst/>
            </a:prstGeom>
          </p:spPr>
        </p:pic>
        <p:pic>
          <p:nvPicPr>
            <p:cNvPr id="47" name="Picture 8" descr="Image result for cloud storage  png">
              <a:extLst>
                <a:ext uri="{FF2B5EF4-FFF2-40B4-BE49-F238E27FC236}">
                  <a16:creationId xmlns:a16="http://schemas.microsoft.com/office/drawing/2014/main" id="{F0B75B20-8C2B-435B-BFDE-2A32A36EAE8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60070" y="1695343"/>
              <a:ext cx="509889" cy="421412"/>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图片 47"/>
          <p:cNvPicPr>
            <a:picLocks noChangeAspect="1"/>
          </p:cNvPicPr>
          <p:nvPr/>
        </p:nvPicPr>
        <p:blipFill>
          <a:blip r:embed="rId8"/>
          <a:stretch>
            <a:fillRect/>
          </a:stretch>
        </p:blipFill>
        <p:spPr>
          <a:xfrm>
            <a:off x="438071" y="2456327"/>
            <a:ext cx="1597488" cy="743079"/>
          </a:xfrm>
          <a:prstGeom prst="rect">
            <a:avLst/>
          </a:prstGeom>
        </p:spPr>
      </p:pic>
      <p:pic>
        <p:nvPicPr>
          <p:cNvPr id="49" name="图片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7476" y="2398345"/>
            <a:ext cx="1688826" cy="863565"/>
          </a:xfrm>
          <a:prstGeom prst="rect">
            <a:avLst/>
          </a:prstGeom>
        </p:spPr>
      </p:pic>
      <p:grpSp>
        <p:nvGrpSpPr>
          <p:cNvPr id="50" name="组合 49"/>
          <p:cNvGrpSpPr/>
          <p:nvPr/>
        </p:nvGrpSpPr>
        <p:grpSpPr>
          <a:xfrm>
            <a:off x="7038385" y="2454403"/>
            <a:ext cx="1592420" cy="743079"/>
            <a:chOff x="7025337" y="2857853"/>
            <a:chExt cx="1592420" cy="743079"/>
          </a:xfrm>
        </p:grpSpPr>
        <p:sp>
          <p:nvSpPr>
            <p:cNvPr id="51" name="矩形 50"/>
            <p:cNvSpPr/>
            <p:nvPr/>
          </p:nvSpPr>
          <p:spPr>
            <a:xfrm>
              <a:off x="7025337" y="2857853"/>
              <a:ext cx="1592420" cy="743079"/>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52" name="Picture 2" descr="IMG_0319000">
              <a:extLst>
                <a:ext uri="{FF2B5EF4-FFF2-40B4-BE49-F238E27FC236}">
                  <a16:creationId xmlns:a16="http://schemas.microsoft.com/office/drawing/2014/main" id="{F71080A5-47CD-4020-8EC3-BDB9EF054A7F}"/>
                </a:ext>
              </a:extLst>
            </p:cNvPr>
            <p:cNvPicPr>
              <a:picLocks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515051" y="2968581"/>
              <a:ext cx="685097" cy="574492"/>
            </a:xfrm>
            <a:prstGeom prst="rect">
              <a:avLst/>
            </a:prstGeom>
            <a:ln w="19050" cmpd="sng">
              <a:noFill/>
              <a:prstDash val="sysDash"/>
            </a:ln>
          </p:spPr>
        </p:pic>
        <p:sp>
          <p:nvSpPr>
            <p:cNvPr id="53" name="文本框 52"/>
            <p:cNvSpPr txBox="1"/>
            <p:nvPr/>
          </p:nvSpPr>
          <p:spPr>
            <a:xfrm>
              <a:off x="7456138" y="2882444"/>
              <a:ext cx="492443" cy="276999"/>
            </a:xfrm>
            <a:prstGeom prst="rect">
              <a:avLst/>
            </a:prstGeom>
            <a:solidFill>
              <a:schemeClr val="accent3">
                <a:lumMod val="20000"/>
                <a:lumOff val="8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监控</a:t>
              </a:r>
            </a:p>
          </p:txBody>
        </p:sp>
      </p:grpSp>
      <p:grpSp>
        <p:nvGrpSpPr>
          <p:cNvPr id="55" name="组合 54"/>
          <p:cNvGrpSpPr/>
          <p:nvPr/>
        </p:nvGrpSpPr>
        <p:grpSpPr>
          <a:xfrm>
            <a:off x="447866" y="3685238"/>
            <a:ext cx="8192734" cy="911062"/>
            <a:chOff x="447866" y="3685238"/>
            <a:chExt cx="8192734" cy="911062"/>
          </a:xfrm>
        </p:grpSpPr>
        <p:grpSp>
          <p:nvGrpSpPr>
            <p:cNvPr id="16" name="组合 15"/>
            <p:cNvGrpSpPr/>
            <p:nvPr/>
          </p:nvGrpSpPr>
          <p:grpSpPr>
            <a:xfrm>
              <a:off x="447866" y="3685238"/>
              <a:ext cx="8192734" cy="911062"/>
              <a:chOff x="538489" y="4026334"/>
              <a:chExt cx="7930462" cy="859428"/>
            </a:xfrm>
          </p:grpSpPr>
          <p:sp>
            <p:nvSpPr>
              <p:cNvPr id="17" name="圆角矩形 118">
                <a:extLst>
                  <a:ext uri="{FF2B5EF4-FFF2-40B4-BE49-F238E27FC236}">
                    <a16:creationId xmlns:a16="http://schemas.microsoft.com/office/drawing/2014/main" id="{4A9524C6-8A26-4A8B-806A-993A92300871}"/>
                  </a:ext>
                </a:extLst>
              </p:cNvPr>
              <p:cNvSpPr/>
              <p:nvPr/>
            </p:nvSpPr>
            <p:spPr>
              <a:xfrm>
                <a:off x="1579751" y="4026334"/>
                <a:ext cx="6889200" cy="802661"/>
              </a:xfrm>
              <a:prstGeom prst="roundRect">
                <a:avLst>
                  <a:gd name="adj" fmla="val 0"/>
                </a:avLst>
              </a:prstGeom>
              <a:solidFill>
                <a:schemeClr val="bg1">
                  <a:alpha val="67000"/>
                </a:schemeClr>
              </a:solidFill>
              <a:ln w="12700" cap="flat" cmpd="sng" algn="ctr">
                <a:solidFill>
                  <a:srgbClr val="00B0F0"/>
                </a:solidFill>
                <a:prstDash val="solid"/>
                <a:miter lim="800000"/>
              </a:ln>
              <a:effectLst/>
            </p:spPr>
            <p:txBody>
              <a:bodyPr rtlCol="0" anchor="t" anchorCtr="0"/>
              <a:lstStyle/>
              <a:p>
                <a:pPr defTabSz="685737">
                  <a:defRPr/>
                </a:pPr>
                <a:endParaRPr lang="zh-CN" altLang="en-US" sz="1100" kern="0" dirty="0">
                  <a:solidFill>
                    <a:prstClr val="black"/>
                  </a:solidFill>
                  <a:latin typeface="等线"/>
                  <a:ea typeface="等线" panose="02010600030101010101" pitchFamily="2" charset="-122"/>
                  <a:sym typeface="Wingdings" pitchFamily="2" charset="2"/>
                </a:endParaRPr>
              </a:p>
            </p:txBody>
          </p:sp>
          <p:sp>
            <p:nvSpPr>
              <p:cNvPr id="18" name="圆角矩形 125">
                <a:extLst>
                  <a:ext uri="{FF2B5EF4-FFF2-40B4-BE49-F238E27FC236}">
                    <a16:creationId xmlns:a16="http://schemas.microsoft.com/office/drawing/2014/main" id="{B9D492E2-CAD0-47D7-9892-F26CB9D10F1B}"/>
                  </a:ext>
                </a:extLst>
              </p:cNvPr>
              <p:cNvSpPr/>
              <p:nvPr/>
            </p:nvSpPr>
            <p:spPr>
              <a:xfrm>
                <a:off x="538489" y="4026586"/>
                <a:ext cx="985140" cy="802408"/>
              </a:xfrm>
              <a:prstGeom prst="roundRect">
                <a:avLst>
                  <a:gd name="adj" fmla="val 0"/>
                </a:avLst>
              </a:prstGeom>
              <a:solidFill>
                <a:srgbClr val="4472C4">
                  <a:lumMod val="60000"/>
                  <a:lumOff val="40000"/>
                  <a:alpha val="67000"/>
                </a:srgbClr>
              </a:solidFill>
              <a:ln w="12700" cap="flat" cmpd="sng" algn="ctr">
                <a:noFill/>
                <a:prstDash val="solid"/>
                <a:miter lim="800000"/>
              </a:ln>
              <a:effectLst/>
            </p:spPr>
            <p:txBody>
              <a:bodyPr rtlCol="0" anchor="t" anchorCtr="0"/>
              <a:lstStyle/>
              <a:p>
                <a:pPr defTabSz="685737">
                  <a:defRPr/>
                </a:pPr>
                <a:endParaRPr lang="zh-CN" altLang="en-US" sz="1000" kern="0" dirty="0">
                  <a:solidFill>
                    <a:prstClr val="black"/>
                  </a:solidFill>
                  <a:latin typeface="等线"/>
                  <a:ea typeface="等线" panose="02010600030101010101" pitchFamily="2" charset="-122"/>
                  <a:sym typeface="Wingdings" pitchFamily="2" charset="2"/>
                </a:endParaRPr>
              </a:p>
            </p:txBody>
          </p:sp>
          <p:sp>
            <p:nvSpPr>
              <p:cNvPr id="19" name="副标题 1">
                <a:extLst>
                  <a:ext uri="{FF2B5EF4-FFF2-40B4-BE49-F238E27FC236}">
                    <a16:creationId xmlns:a16="http://schemas.microsoft.com/office/drawing/2014/main" id="{6D692570-26A7-46B4-9043-FAC659144AC6}"/>
                  </a:ext>
                </a:extLst>
              </p:cNvPr>
              <p:cNvSpPr txBox="1">
                <a:spLocks/>
              </p:cNvSpPr>
              <p:nvPr/>
            </p:nvSpPr>
            <p:spPr>
              <a:xfrm>
                <a:off x="5352606" y="4100169"/>
                <a:ext cx="2182940" cy="188717"/>
              </a:xfrm>
              <a:prstGeom prst="rect">
                <a:avLst/>
              </a:prstGeom>
            </p:spPr>
            <p:txBody>
              <a:bodyPr wrap="square">
                <a:spAutoFit/>
              </a:bodyPr>
              <a:lstStyle/>
              <a:p>
                <a:pPr algn="ctr" defTabSz="685737">
                  <a:spcBef>
                    <a:spcPct val="20000"/>
                  </a:spcBef>
                </a:pPr>
                <a:r>
                  <a:rPr lang="zh-CN" altLang="en-US" sz="700" b="1" dirty="0">
                    <a:solidFill>
                      <a:prstClr val="black">
                        <a:lumMod val="75000"/>
                        <a:lumOff val="25000"/>
                      </a:prstClr>
                    </a:solidFill>
                    <a:latin typeface="微软雅黑" panose="020B0503020204020204" pitchFamily="34" charset="-122"/>
                    <a:ea typeface="微软雅黑" panose="020B0503020204020204" pitchFamily="34" charset="-122"/>
                  </a:rPr>
                  <a:t>海光服务器产品</a:t>
                </a:r>
                <a:r>
                  <a:rPr lang="en-US" altLang="zh-CN" sz="700" b="1"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700" b="1" dirty="0">
                    <a:solidFill>
                      <a:prstClr val="black">
                        <a:lumMod val="75000"/>
                        <a:lumOff val="25000"/>
                      </a:prstClr>
                    </a:solidFill>
                    <a:latin typeface="微软雅黑" panose="020B0503020204020204" pitchFamily="34" charset="-122"/>
                    <a:ea typeface="微软雅黑" panose="020B0503020204020204" pitchFamily="34" charset="-122"/>
                  </a:rPr>
                  <a:t>分布式云存储</a:t>
                </a:r>
              </a:p>
            </p:txBody>
          </p:sp>
          <p:sp>
            <p:nvSpPr>
              <p:cNvPr id="20" name="圆角矩形 155">
                <a:extLst>
                  <a:ext uri="{FF2B5EF4-FFF2-40B4-BE49-F238E27FC236}">
                    <a16:creationId xmlns:a16="http://schemas.microsoft.com/office/drawing/2014/main" id="{55A6B563-81AB-4F2A-AF73-FE6B8FFE540C}"/>
                  </a:ext>
                </a:extLst>
              </p:cNvPr>
              <p:cNvSpPr/>
              <p:nvPr/>
            </p:nvSpPr>
            <p:spPr>
              <a:xfrm>
                <a:off x="4489777" y="4106649"/>
                <a:ext cx="3880837" cy="659601"/>
              </a:xfrm>
              <a:prstGeom prst="roundRect">
                <a:avLst>
                  <a:gd name="adj" fmla="val 0"/>
                </a:avLst>
              </a:prstGeom>
              <a:noFill/>
              <a:ln w="12700" cap="flat" cmpd="sng" algn="ctr">
                <a:solidFill>
                  <a:srgbClr val="4472C4">
                    <a:shade val="50000"/>
                  </a:srgbClr>
                </a:solidFill>
                <a:prstDash val="dash"/>
                <a:miter lim="800000"/>
              </a:ln>
              <a:effectLst/>
            </p:spPr>
            <p:txBody>
              <a:bodyPr rtlCol="0" anchor="ctr"/>
              <a:lstStyle/>
              <a:p>
                <a:pPr algn="ctr" defTabSz="914378">
                  <a:defRPr/>
                </a:pPr>
                <a:endParaRPr lang="zh-CN" altLang="en-US" sz="1400" kern="0">
                  <a:solidFill>
                    <a:prstClr val="white"/>
                  </a:solidFill>
                  <a:latin typeface="等线"/>
                  <a:ea typeface="等线" panose="02010600030101010101" pitchFamily="2" charset="-122"/>
                </a:endParaRPr>
              </a:p>
            </p:txBody>
          </p:sp>
          <p:sp>
            <p:nvSpPr>
              <p:cNvPr id="22" name="文本框 21">
                <a:extLst>
                  <a:ext uri="{FF2B5EF4-FFF2-40B4-BE49-F238E27FC236}">
                    <a16:creationId xmlns:a16="http://schemas.microsoft.com/office/drawing/2014/main" id="{6BB1C358-0C86-4C31-BA23-E265F038FEED}"/>
                  </a:ext>
                </a:extLst>
              </p:cNvPr>
              <p:cNvSpPr txBox="1"/>
              <p:nvPr/>
            </p:nvSpPr>
            <p:spPr>
              <a:xfrm>
                <a:off x="6242017" y="4584492"/>
                <a:ext cx="977085" cy="169277"/>
              </a:xfrm>
              <a:prstGeom prst="rect">
                <a:avLst/>
              </a:prstGeom>
              <a:noFill/>
            </p:spPr>
            <p:txBody>
              <a:bodyPr wrap="square" rtlCol="0">
                <a:spAutoFit/>
              </a:bodyPr>
              <a:lstStyle/>
              <a:p>
                <a:pPr algn="ctr"/>
                <a:r>
                  <a:rPr lang="en-US" altLang="zh-CN" sz="500" b="1" dirty="0">
                    <a:solidFill>
                      <a:prstClr val="black"/>
                    </a:solidFill>
                    <a:latin typeface="微软雅黑" panose="020B0503020204020204" pitchFamily="34" charset="-122"/>
                    <a:ea typeface="微软雅黑" panose="020B0503020204020204" pitchFamily="34" charset="-122"/>
                  </a:rPr>
                  <a:t>4U</a:t>
                </a:r>
                <a:r>
                  <a:rPr lang="zh-CN" altLang="en-US" sz="500" b="1" dirty="0">
                    <a:solidFill>
                      <a:prstClr val="black"/>
                    </a:solidFill>
                    <a:latin typeface="微软雅黑" panose="020B0503020204020204" pitchFamily="34" charset="-122"/>
                    <a:ea typeface="微软雅黑" panose="020B0503020204020204" pitchFamily="34" charset="-122"/>
                  </a:rPr>
                  <a:t>存储型服务器</a:t>
                </a:r>
              </a:p>
            </p:txBody>
          </p:sp>
          <p:sp>
            <p:nvSpPr>
              <p:cNvPr id="24" name="文本框 23">
                <a:extLst>
                  <a:ext uri="{FF2B5EF4-FFF2-40B4-BE49-F238E27FC236}">
                    <a16:creationId xmlns:a16="http://schemas.microsoft.com/office/drawing/2014/main" id="{42850EEE-4196-452F-9EC6-4B6DD34F9DA6}"/>
                  </a:ext>
                </a:extLst>
              </p:cNvPr>
              <p:cNvSpPr txBox="1"/>
              <p:nvPr/>
            </p:nvSpPr>
            <p:spPr>
              <a:xfrm>
                <a:off x="5430530" y="4592014"/>
                <a:ext cx="880169" cy="169277"/>
              </a:xfrm>
              <a:prstGeom prst="rect">
                <a:avLst/>
              </a:prstGeom>
              <a:noFill/>
            </p:spPr>
            <p:txBody>
              <a:bodyPr wrap="square" rtlCol="0">
                <a:spAutoFit/>
              </a:bodyPr>
              <a:lstStyle/>
              <a:p>
                <a:pPr algn="ctr"/>
                <a:r>
                  <a:rPr lang="zh-CN" altLang="en-US" sz="500" b="1" dirty="0">
                    <a:solidFill>
                      <a:prstClr val="black"/>
                    </a:solidFill>
                    <a:latin typeface="微软雅黑" panose="020B0503020204020204" pitchFamily="34" charset="-122"/>
                    <a:ea typeface="微软雅黑" panose="020B0503020204020204" pitchFamily="34" charset="-122"/>
                  </a:rPr>
                  <a:t>海光工作站</a:t>
                </a:r>
              </a:p>
            </p:txBody>
          </p:sp>
          <p:sp>
            <p:nvSpPr>
              <p:cNvPr id="26" name="文本框 25">
                <a:extLst>
                  <a:ext uri="{FF2B5EF4-FFF2-40B4-BE49-F238E27FC236}">
                    <a16:creationId xmlns:a16="http://schemas.microsoft.com/office/drawing/2014/main" id="{1DF9D41B-2FF6-4EA8-A7A5-4F1A5C4D61CB}"/>
                  </a:ext>
                </a:extLst>
              </p:cNvPr>
              <p:cNvSpPr txBox="1"/>
              <p:nvPr/>
            </p:nvSpPr>
            <p:spPr>
              <a:xfrm>
                <a:off x="4657259" y="4593278"/>
                <a:ext cx="880169" cy="169277"/>
              </a:xfrm>
              <a:prstGeom prst="rect">
                <a:avLst/>
              </a:prstGeom>
              <a:noFill/>
            </p:spPr>
            <p:txBody>
              <a:bodyPr wrap="square" rtlCol="0">
                <a:spAutoFit/>
              </a:bodyPr>
              <a:lstStyle/>
              <a:p>
                <a:pPr algn="ctr"/>
                <a:r>
                  <a:rPr lang="zh-CN" altLang="en-US" sz="500" b="1" dirty="0">
                    <a:solidFill>
                      <a:prstClr val="black"/>
                    </a:solidFill>
                    <a:latin typeface="微软雅黑" panose="020B0503020204020204" pitchFamily="34" charset="-122"/>
                    <a:ea typeface="微软雅黑" panose="020B0503020204020204" pitchFamily="34" charset="-122"/>
                  </a:rPr>
                  <a:t>单路服务器</a:t>
                </a:r>
              </a:p>
            </p:txBody>
          </p:sp>
          <p:sp>
            <p:nvSpPr>
              <p:cNvPr id="28" name="文本框 27">
                <a:extLst>
                  <a:ext uri="{FF2B5EF4-FFF2-40B4-BE49-F238E27FC236}">
                    <a16:creationId xmlns:a16="http://schemas.microsoft.com/office/drawing/2014/main" id="{932259E1-69C2-4511-BD69-DC14CF3DD043}"/>
                  </a:ext>
                </a:extLst>
              </p:cNvPr>
              <p:cNvSpPr txBox="1"/>
              <p:nvPr/>
            </p:nvSpPr>
            <p:spPr>
              <a:xfrm>
                <a:off x="4670980" y="4357420"/>
                <a:ext cx="880169" cy="169277"/>
              </a:xfrm>
              <a:prstGeom prst="rect">
                <a:avLst/>
              </a:prstGeom>
              <a:noFill/>
            </p:spPr>
            <p:txBody>
              <a:bodyPr wrap="square" rtlCol="0">
                <a:spAutoFit/>
              </a:bodyPr>
              <a:lstStyle/>
              <a:p>
                <a:pPr algn="ctr"/>
                <a:r>
                  <a:rPr lang="zh-CN" altLang="en-US" sz="500" b="1" dirty="0">
                    <a:solidFill>
                      <a:prstClr val="black"/>
                    </a:solidFill>
                    <a:latin typeface="微软雅黑" panose="020B0503020204020204" pitchFamily="34" charset="-122"/>
                    <a:ea typeface="微软雅黑" panose="020B0503020204020204" pitchFamily="34" charset="-122"/>
                  </a:rPr>
                  <a:t>双路服务器</a:t>
                </a:r>
              </a:p>
            </p:txBody>
          </p:sp>
          <p:sp>
            <p:nvSpPr>
              <p:cNvPr id="29" name="圆角矩形 164">
                <a:extLst>
                  <a:ext uri="{FF2B5EF4-FFF2-40B4-BE49-F238E27FC236}">
                    <a16:creationId xmlns:a16="http://schemas.microsoft.com/office/drawing/2014/main" id="{DD12140E-FDDC-4FA1-AAA6-71EB8B58F903}"/>
                  </a:ext>
                </a:extLst>
              </p:cNvPr>
              <p:cNvSpPr/>
              <p:nvPr/>
            </p:nvSpPr>
            <p:spPr>
              <a:xfrm>
                <a:off x="1666946" y="4110464"/>
                <a:ext cx="2659332" cy="659601"/>
              </a:xfrm>
              <a:prstGeom prst="roundRect">
                <a:avLst>
                  <a:gd name="adj" fmla="val 0"/>
                </a:avLst>
              </a:prstGeom>
              <a:noFill/>
              <a:ln w="12700" cap="flat" cmpd="sng" algn="ctr">
                <a:solidFill>
                  <a:srgbClr val="4472C4">
                    <a:shade val="50000"/>
                  </a:srgbClr>
                </a:solidFill>
                <a:prstDash val="dash"/>
                <a:miter lim="800000"/>
              </a:ln>
              <a:effectLst/>
            </p:spPr>
            <p:txBody>
              <a:bodyPr rtlCol="0" anchor="ctr"/>
              <a:lstStyle/>
              <a:p>
                <a:pPr algn="ctr" defTabSz="914378">
                  <a:defRPr/>
                </a:pPr>
                <a:endParaRPr lang="zh-CN" altLang="en-US" sz="1400" kern="0">
                  <a:solidFill>
                    <a:prstClr val="white"/>
                  </a:solidFill>
                  <a:latin typeface="等线"/>
                  <a:ea typeface="等线" panose="02010600030101010101" pitchFamily="2" charset="-122"/>
                </a:endParaRPr>
              </a:p>
            </p:txBody>
          </p:sp>
          <p:sp>
            <p:nvSpPr>
              <p:cNvPr id="30" name="矩形 29">
                <a:extLst>
                  <a:ext uri="{FF2B5EF4-FFF2-40B4-BE49-F238E27FC236}">
                    <a16:creationId xmlns:a16="http://schemas.microsoft.com/office/drawing/2014/main" id="{3D410D3F-1543-45B9-9B80-FCFCE5378B7F}"/>
                  </a:ext>
                </a:extLst>
              </p:cNvPr>
              <p:cNvSpPr/>
              <p:nvPr/>
            </p:nvSpPr>
            <p:spPr>
              <a:xfrm>
                <a:off x="1949439" y="4579454"/>
                <a:ext cx="530915" cy="184666"/>
              </a:xfrm>
              <a:prstGeom prst="rect">
                <a:avLst/>
              </a:prstGeom>
            </p:spPr>
            <p:txBody>
              <a:bodyPr wrap="none">
                <a:spAutoFit/>
              </a:bodyPr>
              <a:lstStyle/>
              <a:p>
                <a:r>
                  <a:rPr lang="en-US" altLang="zh-CN" sz="600" b="1" dirty="0">
                    <a:solidFill>
                      <a:prstClr val="black"/>
                    </a:solidFill>
                    <a:latin typeface="微软雅黑" panose="020B0503020204020204" pitchFamily="34" charset="-122"/>
                    <a:ea typeface="微软雅黑" panose="020B0503020204020204" pitchFamily="34" charset="-122"/>
                  </a:rPr>
                  <a:t>7000</a:t>
                </a:r>
                <a:r>
                  <a:rPr lang="zh-CN" altLang="en-US" sz="600" b="1" dirty="0">
                    <a:solidFill>
                      <a:prstClr val="black"/>
                    </a:solidFill>
                    <a:latin typeface="微软雅黑" panose="020B0503020204020204" pitchFamily="34" charset="-122"/>
                    <a:ea typeface="微软雅黑" panose="020B0503020204020204" pitchFamily="34" charset="-122"/>
                  </a:rPr>
                  <a:t>系列</a:t>
                </a:r>
                <a:endParaRPr lang="en-US" altLang="zh-CN" sz="600" b="1" dirty="0">
                  <a:solidFill>
                    <a:prstClr val="black"/>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F7B7654F-9AFF-43A5-A3DD-7064473F9D43}"/>
                  </a:ext>
                </a:extLst>
              </p:cNvPr>
              <p:cNvSpPr/>
              <p:nvPr/>
            </p:nvSpPr>
            <p:spPr>
              <a:xfrm>
                <a:off x="3527790" y="4586794"/>
                <a:ext cx="530915" cy="184666"/>
              </a:xfrm>
              <a:prstGeom prst="rect">
                <a:avLst/>
              </a:prstGeom>
            </p:spPr>
            <p:txBody>
              <a:bodyPr wrap="none">
                <a:spAutoFit/>
              </a:bodyPr>
              <a:lstStyle/>
              <a:p>
                <a:r>
                  <a:rPr lang="en-US" altLang="zh-CN" sz="600" b="1" dirty="0">
                    <a:solidFill>
                      <a:prstClr val="black"/>
                    </a:solidFill>
                    <a:latin typeface="微软雅黑" panose="020B0503020204020204" pitchFamily="34" charset="-122"/>
                    <a:ea typeface="微软雅黑" panose="020B0503020204020204" pitchFamily="34" charset="-122"/>
                  </a:rPr>
                  <a:t>3000</a:t>
                </a:r>
                <a:r>
                  <a:rPr lang="zh-CN" altLang="en-US" sz="600" b="1" dirty="0">
                    <a:solidFill>
                      <a:prstClr val="black"/>
                    </a:solidFill>
                    <a:latin typeface="微软雅黑" panose="020B0503020204020204" pitchFamily="34" charset="-122"/>
                    <a:ea typeface="微软雅黑" panose="020B0503020204020204" pitchFamily="34" charset="-122"/>
                  </a:rPr>
                  <a:t>系列</a:t>
                </a:r>
                <a:endParaRPr lang="en-US" altLang="zh-CN" sz="600" b="1" dirty="0">
                  <a:solidFill>
                    <a:prstClr val="black"/>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2643B25-C884-4140-8923-194F4FE7A05B}"/>
                  </a:ext>
                </a:extLst>
              </p:cNvPr>
              <p:cNvSpPr/>
              <p:nvPr/>
            </p:nvSpPr>
            <p:spPr>
              <a:xfrm>
                <a:off x="2729304" y="4597621"/>
                <a:ext cx="530915" cy="184666"/>
              </a:xfrm>
              <a:prstGeom prst="rect">
                <a:avLst/>
              </a:prstGeom>
            </p:spPr>
            <p:txBody>
              <a:bodyPr wrap="none">
                <a:spAutoFit/>
              </a:bodyPr>
              <a:lstStyle/>
              <a:p>
                <a:r>
                  <a:rPr lang="en-US" altLang="zh-CN" sz="600" b="1" dirty="0">
                    <a:solidFill>
                      <a:prstClr val="black"/>
                    </a:solidFill>
                    <a:latin typeface="微软雅黑" panose="020B0503020204020204" pitchFamily="34" charset="-122"/>
                    <a:ea typeface="微软雅黑" panose="020B0503020204020204" pitchFamily="34" charset="-122"/>
                  </a:rPr>
                  <a:t>5000</a:t>
                </a:r>
                <a:r>
                  <a:rPr lang="zh-CN" altLang="en-US" sz="600" b="1" dirty="0">
                    <a:solidFill>
                      <a:prstClr val="black"/>
                    </a:solidFill>
                    <a:latin typeface="微软雅黑" panose="020B0503020204020204" pitchFamily="34" charset="-122"/>
                    <a:ea typeface="微软雅黑" panose="020B0503020204020204" pitchFamily="34" charset="-122"/>
                  </a:rPr>
                  <a:t>系列</a:t>
                </a:r>
                <a:endParaRPr lang="en-US" altLang="zh-CN" sz="600" b="1" dirty="0">
                  <a:solidFill>
                    <a:prstClr val="black"/>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859CC412-9541-4657-97A5-D77BD53B440D}"/>
                  </a:ext>
                </a:extLst>
              </p:cNvPr>
              <p:cNvPicPr>
                <a:picLocks noChangeAspect="1"/>
              </p:cNvPicPr>
              <p:nvPr/>
            </p:nvPicPr>
            <p:blipFill>
              <a:blip r:embed="rId11"/>
              <a:stretch>
                <a:fillRect/>
              </a:stretch>
            </p:blipFill>
            <p:spPr>
              <a:xfrm>
                <a:off x="3606677" y="4336753"/>
                <a:ext cx="259468" cy="232318"/>
              </a:xfrm>
              <a:prstGeom prst="rect">
                <a:avLst/>
              </a:prstGeom>
            </p:spPr>
          </p:pic>
          <p:pic>
            <p:nvPicPr>
              <p:cNvPr id="34" name="图片 33">
                <a:extLst>
                  <a:ext uri="{FF2B5EF4-FFF2-40B4-BE49-F238E27FC236}">
                    <a16:creationId xmlns:a16="http://schemas.microsoft.com/office/drawing/2014/main" id="{FD136178-BFED-4E10-BDFD-E3D42A76DBF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967623" y="4298478"/>
                <a:ext cx="412591" cy="287497"/>
              </a:xfrm>
              <a:prstGeom prst="rect">
                <a:avLst/>
              </a:prstGeom>
            </p:spPr>
          </p:pic>
          <p:sp>
            <p:nvSpPr>
              <p:cNvPr id="35" name="副标题 1">
                <a:extLst>
                  <a:ext uri="{FF2B5EF4-FFF2-40B4-BE49-F238E27FC236}">
                    <a16:creationId xmlns:a16="http://schemas.microsoft.com/office/drawing/2014/main" id="{9D72134A-BA5A-4D8E-829B-BC260570BA4D}"/>
                  </a:ext>
                </a:extLst>
              </p:cNvPr>
              <p:cNvSpPr txBox="1">
                <a:spLocks/>
              </p:cNvSpPr>
              <p:nvPr/>
            </p:nvSpPr>
            <p:spPr>
              <a:xfrm>
                <a:off x="2580596" y="4121849"/>
                <a:ext cx="1142090" cy="200055"/>
              </a:xfrm>
              <a:prstGeom prst="rect">
                <a:avLst/>
              </a:prstGeom>
            </p:spPr>
            <p:txBody>
              <a:bodyPr wrap="square">
                <a:spAutoFit/>
              </a:bodyPr>
              <a:lstStyle/>
              <a:p>
                <a:pPr algn="ctr" defTabSz="685737">
                  <a:spcBef>
                    <a:spcPct val="20000"/>
                  </a:spcBef>
                </a:pPr>
                <a:r>
                  <a:rPr lang="zh-CN" altLang="en-US" sz="700" b="1" dirty="0">
                    <a:solidFill>
                      <a:prstClr val="black">
                        <a:lumMod val="75000"/>
                        <a:lumOff val="25000"/>
                      </a:prstClr>
                    </a:solidFill>
                    <a:latin typeface="微软雅黑" panose="020B0503020204020204" pitchFamily="34" charset="-122"/>
                    <a:ea typeface="微软雅黑" panose="020B0503020204020204" pitchFamily="34" charset="-122"/>
                  </a:rPr>
                  <a:t>海光芯片</a:t>
                </a:r>
              </a:p>
            </p:txBody>
          </p:sp>
          <p:pic>
            <p:nvPicPr>
              <p:cNvPr id="36" name="Picture 19" descr="F:\ParaStor王云\CP0420-创新大会-事业部\单页+视频\整排机柜无背景图片.png">
                <a:extLst>
                  <a:ext uri="{FF2B5EF4-FFF2-40B4-BE49-F238E27FC236}">
                    <a16:creationId xmlns:a16="http://schemas.microsoft.com/office/drawing/2014/main" id="{26D6936F-CF62-42E9-9647-B5A57A921CA7}"/>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7499824" y="4308732"/>
                <a:ext cx="711676" cy="31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36">
                <a:extLst>
                  <a:ext uri="{FF2B5EF4-FFF2-40B4-BE49-F238E27FC236}">
                    <a16:creationId xmlns:a16="http://schemas.microsoft.com/office/drawing/2014/main" id="{429947B5-3A55-48F4-A2FE-B614EAC1A24C}"/>
                  </a:ext>
                </a:extLst>
              </p:cNvPr>
              <p:cNvSpPr txBox="1"/>
              <p:nvPr/>
            </p:nvSpPr>
            <p:spPr>
              <a:xfrm>
                <a:off x="7380390" y="4598529"/>
                <a:ext cx="977085" cy="169277"/>
              </a:xfrm>
              <a:prstGeom prst="rect">
                <a:avLst/>
              </a:prstGeom>
              <a:noFill/>
            </p:spPr>
            <p:txBody>
              <a:bodyPr wrap="square" rtlCol="0">
                <a:spAutoFit/>
              </a:bodyPr>
              <a:lstStyle/>
              <a:p>
                <a:pPr algn="ctr"/>
                <a:r>
                  <a:rPr lang="zh-CN" altLang="en-US" sz="500" b="1" dirty="0">
                    <a:solidFill>
                      <a:prstClr val="black"/>
                    </a:solidFill>
                    <a:latin typeface="微软雅黑" panose="020B0503020204020204" pitchFamily="34" charset="-122"/>
                    <a:ea typeface="微软雅黑" panose="020B0503020204020204" pitchFamily="34" charset="-122"/>
                  </a:rPr>
                  <a:t>分布式云存储</a:t>
                </a:r>
              </a:p>
            </p:txBody>
          </p:sp>
          <p:pic>
            <p:nvPicPr>
              <p:cNvPr id="38" name="Picture 3">
                <a:extLst>
                  <a:ext uri="{FF2B5EF4-FFF2-40B4-BE49-F238E27FC236}">
                    <a16:creationId xmlns:a16="http://schemas.microsoft.com/office/drawing/2014/main" id="{8CAABC35-CDCC-4A6F-8A4C-76AA5E8E1AF7}"/>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rot="1108688">
                <a:off x="846366" y="4482269"/>
                <a:ext cx="391459" cy="403493"/>
              </a:xfrm>
              <a:prstGeom prst="rect">
                <a:avLst/>
              </a:prstGeom>
            </p:spPr>
          </p:pic>
          <p:pic>
            <p:nvPicPr>
              <p:cNvPr id="39" name="图片 38">
                <a:extLst>
                  <a:ext uri="{FF2B5EF4-FFF2-40B4-BE49-F238E27FC236}">
                    <a16:creationId xmlns:a16="http://schemas.microsoft.com/office/drawing/2014/main" id="{D4138F94-8004-4D68-9DA1-5BB378163B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9864" y="4194488"/>
                <a:ext cx="679725" cy="231242"/>
              </a:xfrm>
              <a:prstGeom prst="rect">
                <a:avLst/>
              </a:prstGeom>
            </p:spPr>
          </p:pic>
        </p:grpSp>
        <p:pic>
          <p:nvPicPr>
            <p:cNvPr id="54" name="图片 5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91999" y="3993900"/>
              <a:ext cx="403879" cy="312419"/>
            </a:xfrm>
            <a:prstGeom prst="rect">
              <a:avLst/>
            </a:prstGeom>
          </p:spPr>
        </p:pic>
      </p:grpSp>
      <p:pic>
        <p:nvPicPr>
          <p:cNvPr id="56" name="图片 55"/>
          <p:cNvPicPr>
            <a:picLocks noChangeAspect="1"/>
          </p:cNvPicPr>
          <p:nvPr/>
        </p:nvPicPr>
        <p:blipFill rotWithShape="1">
          <a:blip r:embed="rId17" cstate="print">
            <a:extLst>
              <a:ext uri="{28A0092B-C50C-407E-A947-70E740481C1C}">
                <a14:useLocalDpi xmlns:a14="http://schemas.microsoft.com/office/drawing/2010/main" val="0"/>
              </a:ext>
            </a:extLst>
          </a:blip>
          <a:srcRect l="4917" t="18370" r="7499" b="19704"/>
          <a:stretch/>
        </p:blipFill>
        <p:spPr>
          <a:xfrm>
            <a:off x="6518026" y="3979016"/>
            <a:ext cx="747621" cy="297341"/>
          </a:xfrm>
          <a:prstGeom prst="rect">
            <a:avLst/>
          </a:prstGeom>
        </p:spPr>
      </p:pic>
      <p:pic>
        <p:nvPicPr>
          <p:cNvPr id="57" name="图片 56"/>
          <p:cNvPicPr>
            <a:picLocks noChangeAspect="1"/>
          </p:cNvPicPr>
          <p:nvPr/>
        </p:nvPicPr>
        <p:blipFill rotWithShape="1">
          <a:blip r:embed="rId18" cstate="print">
            <a:extLst>
              <a:ext uri="{28A0092B-C50C-407E-A947-70E740481C1C}">
                <a14:useLocalDpi xmlns:a14="http://schemas.microsoft.com/office/drawing/2010/main" val="0"/>
              </a:ext>
            </a:extLst>
          </a:blip>
          <a:srcRect l="29525" t="8000" r="31888" b="8000"/>
          <a:stretch/>
        </p:blipFill>
        <p:spPr>
          <a:xfrm>
            <a:off x="5827473" y="3964708"/>
            <a:ext cx="277537" cy="339841"/>
          </a:xfrm>
          <a:prstGeom prst="rect">
            <a:avLst/>
          </a:prstGeom>
        </p:spPr>
      </p:pic>
      <p:pic>
        <p:nvPicPr>
          <p:cNvPr id="58" name="图片 57"/>
          <p:cNvPicPr>
            <a:picLocks noChangeAspect="1"/>
          </p:cNvPicPr>
          <p:nvPr/>
        </p:nvPicPr>
        <p:blipFill rotWithShape="1">
          <a:blip r:embed="rId19" cstate="print">
            <a:extLst>
              <a:ext uri="{28A0092B-C50C-407E-A947-70E740481C1C}">
                <a14:useLocalDpi xmlns:a14="http://schemas.microsoft.com/office/drawing/2010/main" val="0"/>
              </a:ext>
            </a:extLst>
          </a:blip>
          <a:srcRect l="9051" t="38800" r="5113" b="29001"/>
          <a:stretch/>
        </p:blipFill>
        <p:spPr>
          <a:xfrm>
            <a:off x="4775553" y="4154616"/>
            <a:ext cx="807434" cy="170376"/>
          </a:xfrm>
          <a:prstGeom prst="rect">
            <a:avLst/>
          </a:prstGeom>
        </p:spPr>
      </p:pic>
      <p:pic>
        <p:nvPicPr>
          <p:cNvPr id="59" name="图片 58"/>
          <p:cNvPicPr>
            <a:picLocks noChangeAspect="1"/>
          </p:cNvPicPr>
          <p:nvPr/>
        </p:nvPicPr>
        <p:blipFill rotWithShape="1">
          <a:blip r:embed="rId20" cstate="print">
            <a:extLst>
              <a:ext uri="{28A0092B-C50C-407E-A947-70E740481C1C}">
                <a14:useLocalDpi xmlns:a14="http://schemas.microsoft.com/office/drawing/2010/main" val="0"/>
              </a:ext>
            </a:extLst>
          </a:blip>
          <a:srcRect l="9051" t="38800" r="5113" b="29001"/>
          <a:stretch/>
        </p:blipFill>
        <p:spPr>
          <a:xfrm>
            <a:off x="4786613" y="3898966"/>
            <a:ext cx="825514" cy="174191"/>
          </a:xfrm>
          <a:prstGeom prst="rect">
            <a:avLst/>
          </a:prstGeom>
        </p:spPr>
      </p:pic>
    </p:spTree>
    <p:extLst>
      <p:ext uri="{BB962C8B-B14F-4D97-AF65-F5344CB8AC3E}">
        <p14:creationId xmlns:p14="http://schemas.microsoft.com/office/powerpoint/2010/main" val="3610400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a:spLocks/>
          </p:cNvSpPr>
          <p:nvPr/>
        </p:nvSpPr>
        <p:spPr bwMode="auto">
          <a:xfrm>
            <a:off x="1842357" y="893460"/>
            <a:ext cx="4462099" cy="3935693"/>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headEnd/>
            <a:tailEnd/>
          </a:ln>
        </p:spPr>
        <p:txBody>
          <a:bodyPr wrap="none" lIns="62873" tIns="31437" rIns="62873" bIns="31437" anchor="ctr"/>
          <a:lstStyle/>
          <a:p>
            <a:pPr algn="ctr" fontAlgn="base">
              <a:spcBef>
                <a:spcPct val="0"/>
              </a:spcBef>
              <a:spcAft>
                <a:spcPct val="0"/>
              </a:spcAft>
              <a:defRPr/>
            </a:pPr>
            <a:endParaRPr lang="zh-CN" altLang="en-US" sz="1300" b="1" kern="0">
              <a:solidFill>
                <a:srgbClr val="0000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990111" y="3477885"/>
            <a:ext cx="1591779" cy="294716"/>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zh-CN" altLang="en-US" sz="1300" dirty="0">
                <a:latin typeface="微软雅黑" panose="020B0503020204020204" pitchFamily="34" charset="-122"/>
                <a:ea typeface="微软雅黑" panose="020B0503020204020204" pitchFamily="34" charset="-122"/>
              </a:rPr>
              <a:t>保留</a:t>
            </a:r>
          </a:p>
        </p:txBody>
      </p:sp>
      <p:sp>
        <p:nvSpPr>
          <p:cNvPr id="6" name="圆角矩形 5"/>
          <p:cNvSpPr/>
          <p:nvPr/>
        </p:nvSpPr>
        <p:spPr>
          <a:xfrm>
            <a:off x="3657629" y="2842932"/>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zh-CN" altLang="en-US" sz="1300" dirty="0">
                <a:latin typeface="微软雅黑" panose="020B0503020204020204" pitchFamily="34" charset="-122"/>
                <a:ea typeface="微软雅黑" panose="020B0503020204020204" pitchFamily="34" charset="-122"/>
              </a:rPr>
              <a:t>优化</a:t>
            </a:r>
          </a:p>
        </p:txBody>
      </p:sp>
      <p:sp>
        <p:nvSpPr>
          <p:cNvPr id="7" name="圆角矩形 6"/>
          <p:cNvSpPr/>
          <p:nvPr/>
        </p:nvSpPr>
        <p:spPr>
          <a:xfrm>
            <a:off x="4155060" y="2230346"/>
            <a:ext cx="1591779" cy="294716"/>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zh-CN" altLang="en-US" sz="1300" dirty="0">
                <a:latin typeface="微软雅黑" panose="020B0503020204020204" pitchFamily="34" charset="-122"/>
                <a:ea typeface="微软雅黑" panose="020B0503020204020204" pitchFamily="34" charset="-122"/>
              </a:rPr>
              <a:t>创新</a:t>
            </a:r>
          </a:p>
        </p:txBody>
      </p:sp>
      <p:sp>
        <p:nvSpPr>
          <p:cNvPr id="8" name="圆角矩形 7"/>
          <p:cNvSpPr/>
          <p:nvPr/>
        </p:nvSpPr>
        <p:spPr>
          <a:xfrm>
            <a:off x="4712678" y="1652099"/>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zh-CN" altLang="en-US" sz="1300" dirty="0">
                <a:latin typeface="微软雅黑" panose="020B0503020204020204" pitchFamily="34" charset="-122"/>
                <a:ea typeface="微软雅黑" panose="020B0503020204020204" pitchFamily="34" charset="-122"/>
              </a:rPr>
              <a:t>海光</a:t>
            </a:r>
          </a:p>
        </p:txBody>
      </p:sp>
      <p:sp>
        <p:nvSpPr>
          <p:cNvPr id="9" name="圆角矩形 8"/>
          <p:cNvSpPr/>
          <p:nvPr/>
        </p:nvSpPr>
        <p:spPr>
          <a:xfrm>
            <a:off x="2358503" y="4059217"/>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en-US" altLang="zh-CN" sz="1300" dirty="0">
                <a:latin typeface="微软雅黑" panose="020B0503020204020204" pitchFamily="34" charset="-122"/>
                <a:ea typeface="微软雅黑" panose="020B0503020204020204" pitchFamily="34" charset="-122"/>
              </a:rPr>
              <a:t>AMD EPYC</a:t>
            </a:r>
            <a:endParaRPr lang="zh-CN" altLang="en-US" sz="1300" dirty="0">
              <a:latin typeface="微软雅黑" panose="020B0503020204020204" pitchFamily="34" charset="-122"/>
              <a:ea typeface="微软雅黑" panose="020B0503020204020204" pitchFamily="34" charset="-122"/>
            </a:endParaRPr>
          </a:p>
        </p:txBody>
      </p:sp>
      <p:sp>
        <p:nvSpPr>
          <p:cNvPr id="10" name="矩形 9"/>
          <p:cNvSpPr/>
          <p:nvPr/>
        </p:nvSpPr>
        <p:spPr>
          <a:xfrm>
            <a:off x="4712678" y="4039585"/>
            <a:ext cx="1579168" cy="432820"/>
          </a:xfrm>
          <a:prstGeom prst="rect">
            <a:avLst/>
          </a:prstGeom>
          <a:ln>
            <a:solidFill>
              <a:srgbClr val="01458E"/>
            </a:solidFill>
            <a:prstDash val="dash"/>
          </a:ln>
        </p:spPr>
        <p:txBody>
          <a:bodyPr wrap="square" lIns="62873" tIns="31437" rIns="62873" bIns="31437">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X86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架构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高性能、通用</a:t>
            </a:r>
          </a:p>
        </p:txBody>
      </p:sp>
      <p:sp>
        <p:nvSpPr>
          <p:cNvPr id="11" name="矩形 10"/>
          <p:cNvSpPr/>
          <p:nvPr/>
        </p:nvSpPr>
        <p:spPr>
          <a:xfrm>
            <a:off x="5133353" y="3415816"/>
            <a:ext cx="1579168" cy="432820"/>
          </a:xfrm>
          <a:prstGeom prst="rect">
            <a:avLst/>
          </a:prstGeom>
          <a:ln>
            <a:solidFill>
              <a:srgbClr val="01458E"/>
            </a:solidFill>
            <a:prstDash val="dash"/>
          </a:ln>
        </p:spPr>
        <p:txBody>
          <a:bodyPr wrap="square" lIns="62873" tIns="31437" rIns="62873" bIns="31437">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保留</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运算模块</a:t>
            </a:r>
          </a:p>
        </p:txBody>
      </p:sp>
      <p:sp>
        <p:nvSpPr>
          <p:cNvPr id="12" name="矩形 11"/>
          <p:cNvSpPr/>
          <p:nvPr/>
        </p:nvSpPr>
        <p:spPr>
          <a:xfrm>
            <a:off x="5541562" y="2792046"/>
            <a:ext cx="1579168" cy="432820"/>
          </a:xfrm>
          <a:prstGeom prst="rect">
            <a:avLst/>
          </a:prstGeom>
          <a:ln>
            <a:solidFill>
              <a:srgbClr val="01458E"/>
            </a:solidFill>
            <a:prstDash val="dash"/>
          </a:ln>
        </p:spPr>
        <p:txBody>
          <a:bodyPr wrap="square" lIns="62873" tIns="31437" rIns="62873" bIns="31437">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控制固件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控制寄存器</a:t>
            </a:r>
          </a:p>
        </p:txBody>
      </p:sp>
      <p:sp>
        <p:nvSpPr>
          <p:cNvPr id="13" name="矩形 12"/>
          <p:cNvSpPr/>
          <p:nvPr/>
        </p:nvSpPr>
        <p:spPr>
          <a:xfrm>
            <a:off x="5922937" y="2168277"/>
            <a:ext cx="1579168" cy="432820"/>
          </a:xfrm>
          <a:prstGeom prst="rect">
            <a:avLst/>
          </a:prstGeom>
          <a:ln>
            <a:solidFill>
              <a:srgbClr val="01458E"/>
            </a:solidFill>
            <a:prstDash val="dash"/>
          </a:ln>
        </p:spPr>
        <p:txBody>
          <a:bodyPr wrap="square" lIns="62873" tIns="31437" rIns="62873" bIns="31437">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安全启动机制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安全可控固件</a:t>
            </a:r>
          </a:p>
        </p:txBody>
      </p:sp>
      <p:sp>
        <p:nvSpPr>
          <p:cNvPr id="14" name="矩形 13"/>
          <p:cNvSpPr/>
          <p:nvPr/>
        </p:nvSpPr>
        <p:spPr>
          <a:xfrm>
            <a:off x="6381621" y="1329854"/>
            <a:ext cx="1579168" cy="617486"/>
          </a:xfrm>
          <a:prstGeom prst="rect">
            <a:avLst/>
          </a:prstGeom>
          <a:ln>
            <a:solidFill>
              <a:srgbClr val="01458E"/>
            </a:solidFill>
            <a:prstDash val="dash"/>
          </a:ln>
        </p:spPr>
        <p:txBody>
          <a:bodyPr wrap="square" lIns="62873" tIns="31437" rIns="62873" bIns="31437">
            <a:spAutoFit/>
          </a:bodyPr>
          <a:lstStyle/>
          <a:p>
            <a:pPr algn="ctr"/>
            <a:r>
              <a:rPr lang="zh-CN" altLang="en-US" sz="1200" dirty="0">
                <a:solidFill>
                  <a:srgbClr val="FF0000"/>
                </a:solidFill>
                <a:latin typeface="微软雅黑" panose="020B0503020204020204" pitchFamily="34" charset="-122"/>
                <a:ea typeface="微软雅黑" panose="020B0503020204020204" pitchFamily="34" charset="-122"/>
              </a:rPr>
              <a:t>国产路线</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zh-CN" altLang="en-US" sz="1200" dirty="0">
                <a:solidFill>
                  <a:srgbClr val="FF0000"/>
                </a:solidFill>
                <a:latin typeface="微软雅黑" panose="020B0503020204020204" pitchFamily="34" charset="-122"/>
                <a:ea typeface="微软雅黑" panose="020B0503020204020204" pitchFamily="34" charset="-122"/>
              </a:rPr>
              <a:t>更安全</a:t>
            </a:r>
            <a:endParaRPr lang="en-US" altLang="zh-CN" sz="1200" dirty="0">
              <a:solidFill>
                <a:srgbClr val="FF0000"/>
              </a:solidFill>
              <a:latin typeface="微软雅黑" panose="020B0503020204020204" pitchFamily="34" charset="-122"/>
              <a:ea typeface="微软雅黑" panose="020B0503020204020204" pitchFamily="34" charset="-122"/>
            </a:endParaRPr>
          </a:p>
          <a:p>
            <a:pPr algn="ctr"/>
            <a:r>
              <a:rPr lang="zh-CN" altLang="en-US" sz="1200" dirty="0">
                <a:solidFill>
                  <a:srgbClr val="FF0000"/>
                </a:solidFill>
                <a:latin typeface="微软雅黑" panose="020B0503020204020204" pitchFamily="34" charset="-122"/>
                <a:ea typeface="微软雅黑" panose="020B0503020204020204" pitchFamily="34" charset="-122"/>
              </a:rPr>
              <a:t>通用市场</a:t>
            </a:r>
          </a:p>
        </p:txBody>
      </p:sp>
      <p:sp>
        <p:nvSpPr>
          <p:cNvPr id="15" name="Content Placeholder 2"/>
          <p:cNvSpPr txBox="1">
            <a:spLocks/>
          </p:cNvSpPr>
          <p:nvPr/>
        </p:nvSpPr>
        <p:spPr>
          <a:xfrm>
            <a:off x="586249" y="1262263"/>
            <a:ext cx="2757562" cy="90500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solidFill>
                  <a:schemeClr val="tx1">
                    <a:lumMod val="75000"/>
                    <a:lumOff val="25000"/>
                  </a:schemeClr>
                </a:solidFill>
                <a:latin typeface="微软雅黑" pitchFamily="34" charset="-122"/>
                <a:ea typeface="微软雅黑" pitchFamily="34" charset="-122"/>
              </a:rPr>
              <a:t>基于</a:t>
            </a:r>
            <a:r>
              <a:rPr lang="en-US" altLang="zh-CN" sz="1200" dirty="0">
                <a:solidFill>
                  <a:schemeClr val="tx1">
                    <a:lumMod val="75000"/>
                    <a:lumOff val="25000"/>
                  </a:schemeClr>
                </a:solidFill>
                <a:latin typeface="微软雅黑" pitchFamily="34" charset="-122"/>
                <a:ea typeface="微软雅黑" pitchFamily="34" charset="-122"/>
              </a:rPr>
              <a:t>EPYC x86</a:t>
            </a:r>
            <a:r>
              <a:rPr lang="zh-CN" altLang="en-US" sz="1200" dirty="0">
                <a:solidFill>
                  <a:schemeClr val="tx1">
                    <a:lumMod val="75000"/>
                    <a:lumOff val="25000"/>
                  </a:schemeClr>
                </a:solidFill>
                <a:latin typeface="微软雅黑" pitchFamily="34" charset="-122"/>
                <a:ea typeface="微软雅黑" pitchFamily="34" charset="-122"/>
              </a:rPr>
              <a:t>架构，采用引进、消化、吸收、创新的步骤发展海光处理器</a:t>
            </a:r>
            <a:endParaRPr lang="en-US" sz="1200" dirty="0">
              <a:solidFill>
                <a:schemeClr val="tx1">
                  <a:lumMod val="75000"/>
                  <a:lumOff val="25000"/>
                </a:schemeClr>
              </a:solidFill>
              <a:latin typeface="微软雅黑" pitchFamily="34" charset="-122"/>
              <a:ea typeface="微软雅黑" pitchFamily="34" charset="-122"/>
            </a:endParaRPr>
          </a:p>
        </p:txBody>
      </p:sp>
      <p:sp>
        <p:nvSpPr>
          <p:cNvPr id="16" name="Title 13"/>
          <p:cNvSpPr txBox="1">
            <a:spLocks/>
          </p:cNvSpPr>
          <p:nvPr/>
        </p:nvSpPr>
        <p:spPr>
          <a:xfrm>
            <a:off x="567317" y="823127"/>
            <a:ext cx="2664908" cy="439136"/>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b="1" dirty="0">
                <a:solidFill>
                  <a:schemeClr val="accent1"/>
                </a:solidFill>
                <a:latin typeface="微软雅黑" pitchFamily="34" charset="-122"/>
                <a:ea typeface="微软雅黑" pitchFamily="34" charset="-122"/>
              </a:rPr>
              <a:t>引进、消化、吸收、创新</a:t>
            </a:r>
            <a:endParaRPr lang="en-US" sz="1800" b="1" dirty="0">
              <a:solidFill>
                <a:schemeClr val="accent1"/>
              </a:solidFill>
              <a:latin typeface="微软雅黑" pitchFamily="34" charset="-122"/>
              <a:ea typeface="微软雅黑" pitchFamily="34" charset="-122"/>
            </a:endParaRPr>
          </a:p>
        </p:txBody>
      </p:sp>
      <p:sp>
        <p:nvSpPr>
          <p:cNvPr id="17" name="文本框 16"/>
          <p:cNvSpPr txBox="1"/>
          <p:nvPr/>
        </p:nvSpPr>
        <p:spPr>
          <a:xfrm>
            <a:off x="103914" y="136972"/>
            <a:ext cx="3262432"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海光处理器国产化技术路线</a:t>
            </a:r>
          </a:p>
        </p:txBody>
      </p:sp>
      <p:grpSp>
        <p:nvGrpSpPr>
          <p:cNvPr id="18" name="组合 17"/>
          <p:cNvGrpSpPr/>
          <p:nvPr/>
        </p:nvGrpSpPr>
        <p:grpSpPr>
          <a:xfrm>
            <a:off x="625920" y="1965235"/>
            <a:ext cx="1986978" cy="1520935"/>
            <a:chOff x="658325" y="2219643"/>
            <a:chExt cx="1986978" cy="1520935"/>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25" y="2219643"/>
              <a:ext cx="1664045" cy="1283325"/>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314" y="2575589"/>
              <a:ext cx="1164989" cy="1164989"/>
            </a:xfrm>
            <a:prstGeom prst="rect">
              <a:avLst/>
            </a:prstGeom>
          </p:spPr>
        </p:pic>
      </p:grpSp>
    </p:spTree>
    <p:extLst>
      <p:ext uri="{BB962C8B-B14F-4D97-AF65-F5344CB8AC3E}">
        <p14:creationId xmlns:p14="http://schemas.microsoft.com/office/powerpoint/2010/main" val="341922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2">
            <a:extLst>
              <a:ext uri="{FF2B5EF4-FFF2-40B4-BE49-F238E27FC236}">
                <a16:creationId xmlns:a16="http://schemas.microsoft.com/office/drawing/2014/main" id="{51625AE7-F8A2-4545-8EDF-F451FEE895C9}"/>
              </a:ext>
            </a:extLst>
          </p:cNvPr>
          <p:cNvSpPr txBox="1"/>
          <p:nvPr/>
        </p:nvSpPr>
        <p:spPr>
          <a:xfrm>
            <a:off x="6955734" y="2729162"/>
            <a:ext cx="1857808" cy="738664"/>
          </a:xfrm>
          <a:prstGeom prst="rect">
            <a:avLst/>
          </a:prstGeom>
          <a:noFill/>
        </p:spPr>
        <p:txBody>
          <a:bodyPr wrap="square" rtlCol="0">
            <a:spAutoFit/>
          </a:bodyPr>
          <a:lstStyle/>
          <a:p>
            <a:pPr marL="15875" lvl="4" algn="just"/>
            <a:r>
              <a:rPr lang="zh-CN" altLang="en-US" sz="1050" dirty="0">
                <a:latin typeface="微软雅黑" pitchFamily="34" charset="-122"/>
                <a:ea typeface="微软雅黑" pitchFamily="34" charset="-122"/>
              </a:rPr>
              <a:t>单处理器</a:t>
            </a:r>
            <a:r>
              <a:rPr lang="en-US" altLang="zh-CN" sz="1050" dirty="0">
                <a:latin typeface="微软雅黑" pitchFamily="34" charset="-122"/>
                <a:ea typeface="微软雅黑" pitchFamily="34" charset="-122"/>
              </a:rPr>
              <a:t>32</a:t>
            </a:r>
            <a:r>
              <a:rPr lang="zh-CN" altLang="en-US" sz="1050" dirty="0">
                <a:latin typeface="微软雅黑" pitchFamily="34" charset="-122"/>
                <a:ea typeface="微软雅黑" pitchFamily="34" charset="-122"/>
              </a:rPr>
              <a:t>核心，更多虚拟机，有效减低虚拟机成本</a:t>
            </a:r>
            <a:r>
              <a:rPr lang="en-US" altLang="zh-CN" sz="1050" dirty="0">
                <a:latin typeface="微软雅黑" pitchFamily="34" charset="-122"/>
                <a:ea typeface="微软雅黑" pitchFamily="34" charset="-122"/>
              </a:rPr>
              <a:t>30%</a:t>
            </a:r>
            <a:r>
              <a:rPr lang="zh-CN" altLang="en-US" sz="1050" dirty="0">
                <a:latin typeface="微软雅黑" pitchFamily="34" charset="-122"/>
                <a:ea typeface="微软雅黑" pitchFamily="34" charset="-122"/>
              </a:rPr>
              <a:t>。</a:t>
            </a:r>
            <a:endParaRPr lang="zh-CN" altLang="en-US" sz="1050" dirty="0"/>
          </a:p>
          <a:p>
            <a:pPr marL="15875" lvl="4" algn="just"/>
            <a:endParaRPr lang="zh-CN" altLang="en-US" sz="1050" dirty="0"/>
          </a:p>
        </p:txBody>
      </p:sp>
      <p:sp>
        <p:nvSpPr>
          <p:cNvPr id="5" name="TextBox 125">
            <a:extLst>
              <a:ext uri="{FF2B5EF4-FFF2-40B4-BE49-F238E27FC236}">
                <a16:creationId xmlns:a16="http://schemas.microsoft.com/office/drawing/2014/main" id="{A58E5EBB-7597-4CB7-80E1-8048B97F6F0F}"/>
              </a:ext>
            </a:extLst>
          </p:cNvPr>
          <p:cNvSpPr txBox="1"/>
          <p:nvPr/>
        </p:nvSpPr>
        <p:spPr>
          <a:xfrm>
            <a:off x="7363612" y="3546083"/>
            <a:ext cx="800219" cy="276999"/>
          </a:xfrm>
          <a:prstGeom prst="rect">
            <a:avLst/>
          </a:prstGeom>
          <a:noFill/>
        </p:spPr>
        <p:txBody>
          <a:bodyPr wrap="none" rtlCol="0">
            <a:spAutoFit/>
          </a:bodyPr>
          <a:lstStyle/>
          <a:p>
            <a:r>
              <a:rPr lang="zh-CN" altLang="en-US" sz="1200" b="1" dirty="0">
                <a:solidFill>
                  <a:srgbClr val="0070C0"/>
                </a:solidFill>
                <a:latin typeface="微软雅黑" pitchFamily="34" charset="-122"/>
                <a:ea typeface="微软雅黑" pitchFamily="34" charset="-122"/>
              </a:rPr>
              <a:t>更大容量</a:t>
            </a:r>
          </a:p>
        </p:txBody>
      </p:sp>
      <p:sp>
        <p:nvSpPr>
          <p:cNvPr id="6" name="TextBox 129">
            <a:extLst>
              <a:ext uri="{FF2B5EF4-FFF2-40B4-BE49-F238E27FC236}">
                <a16:creationId xmlns:a16="http://schemas.microsoft.com/office/drawing/2014/main" id="{5EB58820-1FE3-4C05-9A52-FCA385414C57}"/>
              </a:ext>
            </a:extLst>
          </p:cNvPr>
          <p:cNvSpPr txBox="1"/>
          <p:nvPr/>
        </p:nvSpPr>
        <p:spPr>
          <a:xfrm>
            <a:off x="6955735" y="1519102"/>
            <a:ext cx="2016224" cy="738664"/>
          </a:xfrm>
          <a:prstGeom prst="rect">
            <a:avLst/>
          </a:prstGeom>
          <a:noFill/>
        </p:spPr>
        <p:txBody>
          <a:bodyPr wrap="square" rtlCol="0">
            <a:spAutoFit/>
          </a:bodyPr>
          <a:lstStyle/>
          <a:p>
            <a:pPr algn="just"/>
            <a:r>
              <a:rPr lang="zh-CN" altLang="en-US" sz="1050" dirty="0">
                <a:latin typeface="微软雅黑" pitchFamily="34" charset="-122"/>
                <a:ea typeface="微软雅黑" pitchFamily="34" charset="-122"/>
              </a:rPr>
              <a:t>通过内嵌专用安全处理器、国密算法、虚拟机加密技术，构建更加安全的云计算和虚拟化平台。</a:t>
            </a:r>
          </a:p>
        </p:txBody>
      </p:sp>
      <p:sp>
        <p:nvSpPr>
          <p:cNvPr id="7" name="TextBox 41">
            <a:extLst>
              <a:ext uri="{FF2B5EF4-FFF2-40B4-BE49-F238E27FC236}">
                <a16:creationId xmlns:a16="http://schemas.microsoft.com/office/drawing/2014/main" id="{C25E4C7C-5FF5-411A-A1F4-39BBE7E80C7B}"/>
              </a:ext>
            </a:extLst>
          </p:cNvPr>
          <p:cNvSpPr txBox="1"/>
          <p:nvPr/>
        </p:nvSpPr>
        <p:spPr>
          <a:xfrm>
            <a:off x="6955735" y="3939221"/>
            <a:ext cx="2102775" cy="984885"/>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42U</a:t>
            </a:r>
            <a:r>
              <a:rPr lang="zh-CN" altLang="en-US" sz="1050" dirty="0">
                <a:latin typeface="微软雅黑" panose="020B0503020204020204" pitchFamily="34" charset="-122"/>
                <a:ea typeface="微软雅黑" panose="020B0503020204020204" pitchFamily="34" charset="-122"/>
              </a:rPr>
              <a:t>的机柜内最多</a:t>
            </a:r>
            <a:r>
              <a:rPr lang="en-US" altLang="zh-CN" sz="1050" dirty="0">
                <a:latin typeface="微软雅黑" panose="020B0503020204020204" pitchFamily="34" charset="-122"/>
                <a:ea typeface="微软雅黑" panose="020B0503020204020204" pitchFamily="34" charset="-122"/>
              </a:rPr>
              <a:t>1344</a:t>
            </a:r>
            <a:r>
              <a:rPr lang="zh-CN" altLang="en-US" sz="1050" dirty="0">
                <a:latin typeface="微软雅黑" panose="020B0503020204020204" pitchFamily="34" charset="-122"/>
                <a:ea typeface="微软雅黑" panose="020B0503020204020204" pitchFamily="34" charset="-122"/>
              </a:rPr>
              <a:t>个核心，</a:t>
            </a:r>
            <a:r>
              <a:rPr lang="en-US" altLang="zh-CN" sz="1050" dirty="0">
                <a:latin typeface="微软雅黑" panose="020B0503020204020204" pitchFamily="34" charset="-122"/>
                <a:ea typeface="微软雅黑" panose="020B0503020204020204" pitchFamily="34" charset="-122"/>
              </a:rPr>
              <a:t>84T</a:t>
            </a:r>
            <a:r>
              <a:rPr lang="zh-CN" altLang="en-US" sz="1050" dirty="0">
                <a:latin typeface="微软雅黑" panose="020B0503020204020204" pitchFamily="34" charset="-122"/>
                <a:ea typeface="微软雅黑" panose="020B0503020204020204" pitchFamily="34" charset="-122"/>
              </a:rPr>
              <a:t>内存，更高虚机密度更强的云扩展能力，全面提升虚拟机性能。</a:t>
            </a:r>
            <a:endParaRPr lang="zh-CN" altLang="en-US" sz="1050" dirty="0"/>
          </a:p>
          <a:p>
            <a:endParaRPr lang="zh-CN" altLang="en-US" sz="1600" dirty="0"/>
          </a:p>
        </p:txBody>
      </p:sp>
      <p:sp>
        <p:nvSpPr>
          <p:cNvPr id="8" name="矩形 7">
            <a:extLst>
              <a:ext uri="{FF2B5EF4-FFF2-40B4-BE49-F238E27FC236}">
                <a16:creationId xmlns:a16="http://schemas.microsoft.com/office/drawing/2014/main" id="{BB7E93F5-E179-4A38-BE6D-02F2F4E5A2DB}"/>
              </a:ext>
            </a:extLst>
          </p:cNvPr>
          <p:cNvSpPr/>
          <p:nvPr/>
        </p:nvSpPr>
        <p:spPr>
          <a:xfrm>
            <a:off x="7315775" y="2327311"/>
            <a:ext cx="800219" cy="276999"/>
          </a:xfrm>
          <a:prstGeom prst="rect">
            <a:avLst/>
          </a:prstGeom>
        </p:spPr>
        <p:txBody>
          <a:bodyPr wrap="none">
            <a:spAutoFit/>
          </a:bodyPr>
          <a:lstStyle/>
          <a:p>
            <a:r>
              <a:rPr lang="zh-CN" altLang="en-US" sz="1200" b="1" dirty="0">
                <a:solidFill>
                  <a:srgbClr val="0070C0"/>
                </a:solidFill>
                <a:latin typeface="微软雅黑" pitchFamily="34" charset="-122"/>
                <a:ea typeface="微软雅黑" pitchFamily="34" charset="-122"/>
              </a:rPr>
              <a:t>更低成本</a:t>
            </a:r>
          </a:p>
        </p:txBody>
      </p:sp>
      <p:sp>
        <p:nvSpPr>
          <p:cNvPr id="9" name="TextBox 43">
            <a:extLst>
              <a:ext uri="{FF2B5EF4-FFF2-40B4-BE49-F238E27FC236}">
                <a16:creationId xmlns:a16="http://schemas.microsoft.com/office/drawing/2014/main" id="{99C93B26-9086-4236-AEF2-09D22223C70E}"/>
              </a:ext>
            </a:extLst>
          </p:cNvPr>
          <p:cNvSpPr txBox="1"/>
          <p:nvPr/>
        </p:nvSpPr>
        <p:spPr>
          <a:xfrm>
            <a:off x="7238345" y="1117251"/>
            <a:ext cx="800219" cy="276999"/>
          </a:xfrm>
          <a:prstGeom prst="rect">
            <a:avLst/>
          </a:prstGeom>
          <a:noFill/>
        </p:spPr>
        <p:txBody>
          <a:bodyPr wrap="none" rtlCol="0">
            <a:spAutoFit/>
          </a:bodyPr>
          <a:lstStyle/>
          <a:p>
            <a:r>
              <a:rPr lang="zh-CN" altLang="en-US" sz="1200" b="1" dirty="0">
                <a:solidFill>
                  <a:srgbClr val="0070C0"/>
                </a:solidFill>
                <a:latin typeface="微软雅黑" pitchFamily="34" charset="-122"/>
                <a:ea typeface="微软雅黑" pitchFamily="34" charset="-122"/>
              </a:rPr>
              <a:t>更加安全</a:t>
            </a:r>
          </a:p>
        </p:txBody>
      </p:sp>
      <p:sp>
        <p:nvSpPr>
          <p:cNvPr id="10" name="Freeform 35">
            <a:extLst>
              <a:ext uri="{FF2B5EF4-FFF2-40B4-BE49-F238E27FC236}">
                <a16:creationId xmlns:a16="http://schemas.microsoft.com/office/drawing/2014/main" id="{98CFE8F8-518B-4B82-936E-3B468864DB2E}"/>
              </a:ext>
            </a:extLst>
          </p:cNvPr>
          <p:cNvSpPr>
            <a:spLocks noEditPoints="1"/>
          </p:cNvSpPr>
          <p:nvPr/>
        </p:nvSpPr>
        <p:spPr bwMode="auto">
          <a:xfrm>
            <a:off x="7061037" y="1064988"/>
            <a:ext cx="216023" cy="288031"/>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11" name="Freeform 26">
            <a:extLst>
              <a:ext uri="{FF2B5EF4-FFF2-40B4-BE49-F238E27FC236}">
                <a16:creationId xmlns:a16="http://schemas.microsoft.com/office/drawing/2014/main" id="{8C0B7CF7-5F6B-4889-8483-728E4BADB71C}"/>
              </a:ext>
            </a:extLst>
          </p:cNvPr>
          <p:cNvSpPr>
            <a:spLocks noEditPoints="1"/>
          </p:cNvSpPr>
          <p:nvPr/>
        </p:nvSpPr>
        <p:spPr bwMode="auto">
          <a:xfrm>
            <a:off x="7042286" y="3546082"/>
            <a:ext cx="346894" cy="274310"/>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12" name="TextBox 65">
            <a:extLst>
              <a:ext uri="{FF2B5EF4-FFF2-40B4-BE49-F238E27FC236}">
                <a16:creationId xmlns:a16="http://schemas.microsoft.com/office/drawing/2014/main" id="{19EA1C9B-72C5-4DA0-8817-0741579524F6}"/>
              </a:ext>
            </a:extLst>
          </p:cNvPr>
          <p:cNvSpPr txBox="1"/>
          <p:nvPr/>
        </p:nvSpPr>
        <p:spPr>
          <a:xfrm>
            <a:off x="6955734" y="2245430"/>
            <a:ext cx="441146" cy="400110"/>
          </a:xfrm>
          <a:prstGeom prst="rect">
            <a:avLst/>
          </a:prstGeom>
          <a:noFill/>
        </p:spPr>
        <p:txBody>
          <a:bodyPr wrap="none" rtlCol="0">
            <a:spAutoFit/>
          </a:bodyPr>
          <a:lstStyle/>
          <a:p>
            <a:r>
              <a:rPr lang="zh-CN" altLang="en-US" sz="2000" b="1" dirty="0">
                <a:solidFill>
                  <a:srgbClr val="0070C0"/>
                </a:solidFill>
                <a:latin typeface="微软雅黑" pitchFamily="34" charset="-122"/>
                <a:ea typeface="微软雅黑" pitchFamily="34" charset="-122"/>
              </a:rPr>
              <a:t>￥</a:t>
            </a:r>
            <a:endParaRPr lang="zh-CN" altLang="en-US" sz="2000" dirty="0"/>
          </a:p>
        </p:txBody>
      </p:sp>
      <p:sp>
        <p:nvSpPr>
          <p:cNvPr id="13" name="TextBox 55">
            <a:extLst>
              <a:ext uri="{FF2B5EF4-FFF2-40B4-BE49-F238E27FC236}">
                <a16:creationId xmlns:a16="http://schemas.microsoft.com/office/drawing/2014/main" id="{4852A161-3349-4CAA-9654-A01F052CBE05}"/>
              </a:ext>
            </a:extLst>
          </p:cNvPr>
          <p:cNvSpPr txBox="1"/>
          <p:nvPr/>
        </p:nvSpPr>
        <p:spPr>
          <a:xfrm>
            <a:off x="212829" y="1493128"/>
            <a:ext cx="2398413" cy="307777"/>
          </a:xfrm>
          <a:prstGeom prst="rect">
            <a:avLst/>
          </a:prstGeom>
          <a:noFill/>
        </p:spPr>
        <p:txBody>
          <a:bodyPr wrap="none" rtlCol="0">
            <a:spAutoFit/>
          </a:bodyPr>
          <a:lstStyle/>
          <a:p>
            <a:pPr>
              <a:buFont typeface="Wingdings" pitchFamily="2" charset="2"/>
              <a:buChar char="p"/>
            </a:pPr>
            <a:r>
              <a:rPr lang="zh-CN" altLang="en-US" sz="1400" b="1" dirty="0">
                <a:solidFill>
                  <a:srgbClr val="C00000"/>
                </a:solidFill>
                <a:latin typeface="微软雅黑" pitchFamily="34" charset="-122"/>
                <a:ea typeface="微软雅黑" pitchFamily="34" charset="-122"/>
              </a:rPr>
              <a:t>生态完善</a:t>
            </a:r>
            <a:r>
              <a:rPr lang="en-US" altLang="zh-CN" sz="1400" b="1" dirty="0">
                <a:solidFill>
                  <a:srgbClr val="C00000"/>
                </a:solidFill>
                <a:latin typeface="微软雅黑" pitchFamily="34" charset="-122"/>
                <a:ea typeface="微软雅黑" pitchFamily="34" charset="-122"/>
              </a:rPr>
              <a:t>-</a:t>
            </a:r>
            <a:r>
              <a:rPr lang="zh-CN" altLang="en-US" sz="1400" b="1" dirty="0">
                <a:solidFill>
                  <a:srgbClr val="C00000"/>
                </a:solidFill>
                <a:latin typeface="微软雅黑" pitchFamily="34" charset="-122"/>
                <a:ea typeface="微软雅黑" pitchFamily="34" charset="-122"/>
              </a:rPr>
              <a:t>支持多种云平台</a:t>
            </a:r>
          </a:p>
        </p:txBody>
      </p:sp>
      <p:pic>
        <p:nvPicPr>
          <p:cNvPr id="14" name="Picture 5" descr="C:\Users\heqh\Pictures\h.jpg">
            <a:extLst>
              <a:ext uri="{FF2B5EF4-FFF2-40B4-BE49-F238E27FC236}">
                <a16:creationId xmlns:a16="http://schemas.microsoft.com/office/drawing/2014/main" id="{A038F64E-BCDA-42EA-BBD2-74571319A3E6}"/>
              </a:ext>
            </a:extLst>
          </p:cNvPr>
          <p:cNvPicPr>
            <a:picLocks noChangeAspect="1" noChangeArrowheads="1"/>
          </p:cNvPicPr>
          <p:nvPr/>
        </p:nvPicPr>
        <p:blipFill>
          <a:blip r:embed="rId2" cstate="print"/>
          <a:srcRect/>
          <a:stretch>
            <a:fillRect/>
          </a:stretch>
        </p:blipFill>
        <p:spPr bwMode="auto">
          <a:xfrm>
            <a:off x="1438915" y="2649592"/>
            <a:ext cx="726476" cy="355704"/>
          </a:xfrm>
          <a:prstGeom prst="rect">
            <a:avLst/>
          </a:prstGeom>
          <a:noFill/>
        </p:spPr>
      </p:pic>
      <p:pic>
        <p:nvPicPr>
          <p:cNvPr id="15" name="Picture 6">
            <a:extLst>
              <a:ext uri="{FF2B5EF4-FFF2-40B4-BE49-F238E27FC236}">
                <a16:creationId xmlns:a16="http://schemas.microsoft.com/office/drawing/2014/main" id="{5BC6C465-9531-4F5D-B8BB-BCEF26CFFF64}"/>
              </a:ext>
            </a:extLst>
          </p:cNvPr>
          <p:cNvPicPr>
            <a:picLocks noChangeAspect="1" noChangeArrowheads="1"/>
          </p:cNvPicPr>
          <p:nvPr/>
        </p:nvPicPr>
        <p:blipFill>
          <a:blip r:embed="rId3" cstate="print"/>
          <a:srcRect/>
          <a:stretch>
            <a:fillRect/>
          </a:stretch>
        </p:blipFill>
        <p:spPr bwMode="auto">
          <a:xfrm>
            <a:off x="4869674" y="2715707"/>
            <a:ext cx="670593" cy="240279"/>
          </a:xfrm>
          <a:prstGeom prst="rect">
            <a:avLst/>
          </a:prstGeom>
          <a:noFill/>
          <a:ln w="9525">
            <a:noFill/>
            <a:miter lim="800000"/>
            <a:headEnd/>
            <a:tailEnd/>
          </a:ln>
        </p:spPr>
      </p:pic>
      <p:pic>
        <p:nvPicPr>
          <p:cNvPr id="16" name="Picture 7">
            <a:extLst>
              <a:ext uri="{FF2B5EF4-FFF2-40B4-BE49-F238E27FC236}">
                <a16:creationId xmlns:a16="http://schemas.microsoft.com/office/drawing/2014/main" id="{3481782C-2C2F-49FD-9A58-17242D9AE733}"/>
              </a:ext>
            </a:extLst>
          </p:cNvPr>
          <p:cNvPicPr>
            <a:picLocks noChangeAspect="1" noChangeArrowheads="1"/>
          </p:cNvPicPr>
          <p:nvPr/>
        </p:nvPicPr>
        <p:blipFill>
          <a:blip r:embed="rId4" cstate="print"/>
          <a:srcRect/>
          <a:stretch>
            <a:fillRect/>
          </a:stretch>
        </p:blipFill>
        <p:spPr bwMode="auto">
          <a:xfrm>
            <a:off x="273022" y="2667527"/>
            <a:ext cx="782357" cy="288333"/>
          </a:xfrm>
          <a:prstGeom prst="rect">
            <a:avLst/>
          </a:prstGeom>
          <a:noFill/>
          <a:ln w="9525">
            <a:noFill/>
            <a:miter lim="800000"/>
            <a:headEnd/>
            <a:tailEnd/>
          </a:ln>
        </p:spPr>
      </p:pic>
      <p:pic>
        <p:nvPicPr>
          <p:cNvPr id="17" name="Picture 10">
            <a:extLst>
              <a:ext uri="{FF2B5EF4-FFF2-40B4-BE49-F238E27FC236}">
                <a16:creationId xmlns:a16="http://schemas.microsoft.com/office/drawing/2014/main" id="{F25A5B4B-36B2-4BF8-B4EF-A9920FF7BF2A}"/>
              </a:ext>
            </a:extLst>
          </p:cNvPr>
          <p:cNvPicPr>
            <a:picLocks noChangeAspect="1" noChangeArrowheads="1"/>
          </p:cNvPicPr>
          <p:nvPr/>
        </p:nvPicPr>
        <p:blipFill>
          <a:blip r:embed="rId5" cstate="print"/>
          <a:srcRect/>
          <a:stretch>
            <a:fillRect/>
          </a:stretch>
        </p:blipFill>
        <p:spPr bwMode="auto">
          <a:xfrm>
            <a:off x="3733760" y="2713788"/>
            <a:ext cx="838241" cy="258244"/>
          </a:xfrm>
          <a:prstGeom prst="rect">
            <a:avLst/>
          </a:prstGeom>
          <a:noFill/>
          <a:ln w="9525">
            <a:noFill/>
            <a:miter lim="800000"/>
            <a:headEnd/>
            <a:tailEnd/>
          </a:ln>
        </p:spPr>
      </p:pic>
      <p:pic>
        <p:nvPicPr>
          <p:cNvPr id="18" name="Picture 12">
            <a:extLst>
              <a:ext uri="{FF2B5EF4-FFF2-40B4-BE49-F238E27FC236}">
                <a16:creationId xmlns:a16="http://schemas.microsoft.com/office/drawing/2014/main" id="{2D0EE0B2-4CA1-4F81-87F1-652C0E120249}"/>
              </a:ext>
            </a:extLst>
          </p:cNvPr>
          <p:cNvPicPr>
            <a:picLocks noChangeAspect="1" noChangeArrowheads="1"/>
          </p:cNvPicPr>
          <p:nvPr/>
        </p:nvPicPr>
        <p:blipFill>
          <a:blip r:embed="rId6" cstate="print"/>
          <a:srcRect/>
          <a:stretch>
            <a:fillRect/>
          </a:stretch>
        </p:blipFill>
        <p:spPr bwMode="auto">
          <a:xfrm>
            <a:off x="3773518" y="2306556"/>
            <a:ext cx="726474" cy="285832"/>
          </a:xfrm>
          <a:prstGeom prst="rect">
            <a:avLst/>
          </a:prstGeom>
          <a:noFill/>
          <a:ln w="9525">
            <a:noFill/>
            <a:miter lim="800000"/>
            <a:headEnd/>
            <a:tailEnd/>
          </a:ln>
        </p:spPr>
      </p:pic>
      <p:pic>
        <p:nvPicPr>
          <p:cNvPr id="19" name="Picture 13">
            <a:extLst>
              <a:ext uri="{FF2B5EF4-FFF2-40B4-BE49-F238E27FC236}">
                <a16:creationId xmlns:a16="http://schemas.microsoft.com/office/drawing/2014/main" id="{F556BE69-2CC5-452B-BE33-DF4AF8C647B3}"/>
              </a:ext>
            </a:extLst>
          </p:cNvPr>
          <p:cNvPicPr>
            <a:picLocks noChangeAspect="1" noChangeArrowheads="1"/>
          </p:cNvPicPr>
          <p:nvPr/>
        </p:nvPicPr>
        <p:blipFill>
          <a:blip r:embed="rId7" cstate="print"/>
          <a:srcRect/>
          <a:stretch>
            <a:fillRect/>
          </a:stretch>
        </p:blipFill>
        <p:spPr bwMode="auto">
          <a:xfrm>
            <a:off x="5917631" y="2678372"/>
            <a:ext cx="670593" cy="297933"/>
          </a:xfrm>
          <a:prstGeom prst="rect">
            <a:avLst/>
          </a:prstGeom>
          <a:noFill/>
          <a:ln w="9525">
            <a:noFill/>
            <a:miter lim="800000"/>
            <a:headEnd/>
            <a:tailEnd/>
          </a:ln>
        </p:spPr>
      </p:pic>
      <p:pic>
        <p:nvPicPr>
          <p:cNvPr id="20" name="Picture 14">
            <a:extLst>
              <a:ext uri="{FF2B5EF4-FFF2-40B4-BE49-F238E27FC236}">
                <a16:creationId xmlns:a16="http://schemas.microsoft.com/office/drawing/2014/main" id="{A3F5B731-1776-4BF4-ADFA-F3DEA5BF215F}"/>
              </a:ext>
            </a:extLst>
          </p:cNvPr>
          <p:cNvPicPr>
            <a:picLocks noChangeAspect="1" noChangeArrowheads="1"/>
          </p:cNvPicPr>
          <p:nvPr/>
        </p:nvPicPr>
        <p:blipFill>
          <a:blip r:embed="rId8" cstate="print"/>
          <a:srcRect/>
          <a:stretch>
            <a:fillRect/>
          </a:stretch>
        </p:blipFill>
        <p:spPr bwMode="auto">
          <a:xfrm>
            <a:off x="2746815" y="2658705"/>
            <a:ext cx="502944" cy="346592"/>
          </a:xfrm>
          <a:prstGeom prst="rect">
            <a:avLst/>
          </a:prstGeom>
          <a:noFill/>
          <a:ln w="9525">
            <a:noFill/>
            <a:miter lim="800000"/>
            <a:headEnd/>
            <a:tailEnd/>
          </a:ln>
        </p:spPr>
      </p:pic>
      <p:pic>
        <p:nvPicPr>
          <p:cNvPr id="21" name="Picture 16">
            <a:extLst>
              <a:ext uri="{FF2B5EF4-FFF2-40B4-BE49-F238E27FC236}">
                <a16:creationId xmlns:a16="http://schemas.microsoft.com/office/drawing/2014/main" id="{A508B84C-425F-4AB3-AD49-952C3421A251}"/>
              </a:ext>
            </a:extLst>
          </p:cNvPr>
          <p:cNvPicPr>
            <a:picLocks noChangeAspect="1" noChangeArrowheads="1"/>
          </p:cNvPicPr>
          <p:nvPr/>
        </p:nvPicPr>
        <p:blipFill>
          <a:blip r:embed="rId9" cstate="print"/>
          <a:srcRect/>
          <a:stretch>
            <a:fillRect/>
          </a:stretch>
        </p:blipFill>
        <p:spPr bwMode="auto">
          <a:xfrm>
            <a:off x="273022" y="2363561"/>
            <a:ext cx="782360" cy="206267"/>
          </a:xfrm>
          <a:prstGeom prst="rect">
            <a:avLst/>
          </a:prstGeom>
          <a:noFill/>
          <a:ln w="9525">
            <a:noFill/>
            <a:miter lim="800000"/>
            <a:headEnd/>
            <a:tailEnd/>
          </a:ln>
        </p:spPr>
      </p:pic>
      <p:pic>
        <p:nvPicPr>
          <p:cNvPr id="22" name="Picture 2">
            <a:extLst>
              <a:ext uri="{FF2B5EF4-FFF2-40B4-BE49-F238E27FC236}">
                <a16:creationId xmlns:a16="http://schemas.microsoft.com/office/drawing/2014/main" id="{527078FB-C9F5-40E0-9908-E6C5D89FB7A0}"/>
              </a:ext>
            </a:extLst>
          </p:cNvPr>
          <p:cNvPicPr>
            <a:picLocks noChangeAspect="1" noChangeArrowheads="1"/>
          </p:cNvPicPr>
          <p:nvPr/>
        </p:nvPicPr>
        <p:blipFill>
          <a:blip r:embed="rId10" cstate="print"/>
          <a:srcRect/>
          <a:stretch>
            <a:fillRect/>
          </a:stretch>
        </p:blipFill>
        <p:spPr bwMode="auto">
          <a:xfrm>
            <a:off x="2607671" y="1938815"/>
            <a:ext cx="670593" cy="259545"/>
          </a:xfrm>
          <a:prstGeom prst="rect">
            <a:avLst/>
          </a:prstGeom>
          <a:noFill/>
          <a:ln w="9525">
            <a:noFill/>
            <a:miter lim="800000"/>
            <a:headEnd/>
            <a:tailEnd/>
          </a:ln>
        </p:spPr>
      </p:pic>
      <p:pic>
        <p:nvPicPr>
          <p:cNvPr id="23" name="Picture 3">
            <a:extLst>
              <a:ext uri="{FF2B5EF4-FFF2-40B4-BE49-F238E27FC236}">
                <a16:creationId xmlns:a16="http://schemas.microsoft.com/office/drawing/2014/main" id="{509A19C0-8386-4285-9ED4-5A8B9508B1AB}"/>
              </a:ext>
            </a:extLst>
          </p:cNvPr>
          <p:cNvPicPr>
            <a:picLocks noChangeAspect="1" noChangeArrowheads="1"/>
          </p:cNvPicPr>
          <p:nvPr/>
        </p:nvPicPr>
        <p:blipFill>
          <a:blip r:embed="rId11" cstate="print"/>
          <a:srcRect/>
          <a:stretch>
            <a:fillRect/>
          </a:stretch>
        </p:blipFill>
        <p:spPr bwMode="auto">
          <a:xfrm>
            <a:off x="4903058" y="1931226"/>
            <a:ext cx="633339" cy="218040"/>
          </a:xfrm>
          <a:prstGeom prst="rect">
            <a:avLst/>
          </a:prstGeom>
          <a:noFill/>
          <a:ln w="9525">
            <a:noFill/>
            <a:miter lim="800000"/>
            <a:headEnd/>
            <a:tailEnd/>
          </a:ln>
        </p:spPr>
      </p:pic>
      <p:pic>
        <p:nvPicPr>
          <p:cNvPr id="24" name="Picture 3">
            <a:extLst>
              <a:ext uri="{FF2B5EF4-FFF2-40B4-BE49-F238E27FC236}">
                <a16:creationId xmlns:a16="http://schemas.microsoft.com/office/drawing/2014/main" id="{12CE20ED-4518-42D5-8A7B-6C07E95D33D3}"/>
              </a:ext>
            </a:extLst>
          </p:cNvPr>
          <p:cNvPicPr>
            <a:picLocks noChangeAspect="1" noChangeArrowheads="1"/>
          </p:cNvPicPr>
          <p:nvPr/>
        </p:nvPicPr>
        <p:blipFill>
          <a:blip r:embed="rId12" cstate="print"/>
          <a:srcRect/>
          <a:stretch>
            <a:fillRect/>
          </a:stretch>
        </p:blipFill>
        <p:spPr bwMode="auto">
          <a:xfrm>
            <a:off x="4707960" y="2271614"/>
            <a:ext cx="872153" cy="321744"/>
          </a:xfrm>
          <a:prstGeom prst="rect">
            <a:avLst/>
          </a:prstGeom>
          <a:noFill/>
          <a:ln w="9525">
            <a:noFill/>
            <a:miter lim="800000"/>
            <a:headEnd/>
            <a:tailEnd/>
          </a:ln>
        </p:spPr>
      </p:pic>
      <p:pic>
        <p:nvPicPr>
          <p:cNvPr id="25" name="图片 24">
            <a:extLst>
              <a:ext uri="{FF2B5EF4-FFF2-40B4-BE49-F238E27FC236}">
                <a16:creationId xmlns:a16="http://schemas.microsoft.com/office/drawing/2014/main" id="{CE9A618D-6E08-42F5-AC1C-5E5E29EEBEC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45575" y="1925345"/>
            <a:ext cx="614709" cy="223605"/>
          </a:xfrm>
          <a:prstGeom prst="rect">
            <a:avLst/>
          </a:prstGeom>
        </p:spPr>
      </p:pic>
      <p:pic>
        <p:nvPicPr>
          <p:cNvPr id="26" name="图片 25">
            <a:extLst>
              <a:ext uri="{FF2B5EF4-FFF2-40B4-BE49-F238E27FC236}">
                <a16:creationId xmlns:a16="http://schemas.microsoft.com/office/drawing/2014/main" id="{E8F82FFA-F6BE-428C-958B-C8E0C5E27CA0}"/>
              </a:ext>
            </a:extLst>
          </p:cNvPr>
          <p:cNvPicPr>
            <a:picLocks noChangeAspect="1"/>
          </p:cNvPicPr>
          <p:nvPr/>
        </p:nvPicPr>
        <p:blipFill>
          <a:blip r:embed="rId14" cstate="print"/>
          <a:stretch>
            <a:fillRect/>
          </a:stretch>
        </p:blipFill>
        <p:spPr>
          <a:xfrm>
            <a:off x="3942926" y="1895290"/>
            <a:ext cx="389419" cy="346592"/>
          </a:xfrm>
          <a:prstGeom prst="rect">
            <a:avLst/>
          </a:prstGeom>
        </p:spPr>
      </p:pic>
      <p:pic>
        <p:nvPicPr>
          <p:cNvPr id="27" name="图片 26">
            <a:extLst>
              <a:ext uri="{FF2B5EF4-FFF2-40B4-BE49-F238E27FC236}">
                <a16:creationId xmlns:a16="http://schemas.microsoft.com/office/drawing/2014/main" id="{7C94819F-AFD1-480B-9325-AD72290A90C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0747" y="1938816"/>
            <a:ext cx="701165" cy="247580"/>
          </a:xfrm>
          <a:prstGeom prst="rect">
            <a:avLst/>
          </a:prstGeom>
        </p:spPr>
      </p:pic>
      <p:pic>
        <p:nvPicPr>
          <p:cNvPr id="28" name="图片 27">
            <a:extLst>
              <a:ext uri="{FF2B5EF4-FFF2-40B4-BE49-F238E27FC236}">
                <a16:creationId xmlns:a16="http://schemas.microsoft.com/office/drawing/2014/main" id="{A03EF3BF-3E07-45DC-89C7-45A592451001}"/>
              </a:ext>
            </a:extLst>
          </p:cNvPr>
          <p:cNvPicPr>
            <a:picLocks noChangeAspect="1"/>
          </p:cNvPicPr>
          <p:nvPr/>
        </p:nvPicPr>
        <p:blipFill>
          <a:blip r:embed="rId16" cstate="print"/>
          <a:stretch>
            <a:fillRect/>
          </a:stretch>
        </p:blipFill>
        <p:spPr>
          <a:xfrm>
            <a:off x="1469260" y="2355588"/>
            <a:ext cx="726477" cy="178984"/>
          </a:xfrm>
          <a:prstGeom prst="rect">
            <a:avLst/>
          </a:prstGeom>
        </p:spPr>
      </p:pic>
      <p:pic>
        <p:nvPicPr>
          <p:cNvPr id="29" name="图片 28">
            <a:extLst>
              <a:ext uri="{FF2B5EF4-FFF2-40B4-BE49-F238E27FC236}">
                <a16:creationId xmlns:a16="http://schemas.microsoft.com/office/drawing/2014/main" id="{1C2416FD-34A8-4340-BCD8-156CDC5E3543}"/>
              </a:ext>
            </a:extLst>
          </p:cNvPr>
          <p:cNvPicPr>
            <a:picLocks noChangeAspect="1"/>
          </p:cNvPicPr>
          <p:nvPr/>
        </p:nvPicPr>
        <p:blipFill>
          <a:blip r:embed="rId17" cstate="print"/>
          <a:stretch>
            <a:fillRect/>
          </a:stretch>
        </p:blipFill>
        <p:spPr>
          <a:xfrm>
            <a:off x="2610212" y="2318677"/>
            <a:ext cx="737653" cy="215895"/>
          </a:xfrm>
          <a:prstGeom prst="rect">
            <a:avLst/>
          </a:prstGeom>
        </p:spPr>
      </p:pic>
      <p:pic>
        <p:nvPicPr>
          <p:cNvPr id="30" name="图片 29">
            <a:extLst>
              <a:ext uri="{FF2B5EF4-FFF2-40B4-BE49-F238E27FC236}">
                <a16:creationId xmlns:a16="http://schemas.microsoft.com/office/drawing/2014/main" id="{DBC6C6A6-0A7E-4227-A328-758F46F20E59}"/>
              </a:ext>
            </a:extLst>
          </p:cNvPr>
          <p:cNvPicPr>
            <a:picLocks noChangeAspect="1"/>
          </p:cNvPicPr>
          <p:nvPr/>
        </p:nvPicPr>
        <p:blipFill>
          <a:blip r:embed="rId18" cstate="print"/>
          <a:stretch>
            <a:fillRect/>
          </a:stretch>
        </p:blipFill>
        <p:spPr>
          <a:xfrm>
            <a:off x="5917631" y="2316513"/>
            <a:ext cx="670593" cy="223870"/>
          </a:xfrm>
          <a:prstGeom prst="rect">
            <a:avLst/>
          </a:prstGeom>
        </p:spPr>
      </p:pic>
      <p:pic>
        <p:nvPicPr>
          <p:cNvPr id="31" name="Picture 2" descr="C:\Users\heqh\Pictures\xen.jpg">
            <a:extLst>
              <a:ext uri="{FF2B5EF4-FFF2-40B4-BE49-F238E27FC236}">
                <a16:creationId xmlns:a16="http://schemas.microsoft.com/office/drawing/2014/main" id="{0BF6F9F4-E782-483A-9C85-2756BBEFC6AD}"/>
              </a:ext>
            </a:extLst>
          </p:cNvPr>
          <p:cNvPicPr>
            <a:picLocks noChangeAspect="1" noChangeArrowheads="1"/>
          </p:cNvPicPr>
          <p:nvPr/>
        </p:nvPicPr>
        <p:blipFill>
          <a:blip r:embed="rId19" cstate="print"/>
          <a:srcRect/>
          <a:stretch>
            <a:fillRect/>
          </a:stretch>
        </p:blipFill>
        <p:spPr bwMode="auto">
          <a:xfrm>
            <a:off x="1522741" y="1934802"/>
            <a:ext cx="558827" cy="256517"/>
          </a:xfrm>
          <a:prstGeom prst="rect">
            <a:avLst/>
          </a:prstGeom>
          <a:noFill/>
        </p:spPr>
      </p:pic>
      <p:graphicFrame>
        <p:nvGraphicFramePr>
          <p:cNvPr id="32" name="表格 31">
            <a:extLst>
              <a:ext uri="{FF2B5EF4-FFF2-40B4-BE49-F238E27FC236}">
                <a16:creationId xmlns:a16="http://schemas.microsoft.com/office/drawing/2014/main" id="{E34F69C8-B9FB-4181-983E-3FB594B51248}"/>
              </a:ext>
            </a:extLst>
          </p:cNvPr>
          <p:cNvGraphicFramePr>
            <a:graphicFrameLocks noGrp="1"/>
          </p:cNvGraphicFramePr>
          <p:nvPr>
            <p:extLst>
              <p:ext uri="{D42A27DB-BD31-4B8C-83A1-F6EECF244321}">
                <p14:modId xmlns:p14="http://schemas.microsoft.com/office/powerpoint/2010/main" val="3865695343"/>
              </p:ext>
            </p:extLst>
          </p:nvPr>
        </p:nvGraphicFramePr>
        <p:xfrm>
          <a:off x="273022" y="3341612"/>
          <a:ext cx="4320480" cy="1440159"/>
        </p:xfrm>
        <a:graphic>
          <a:graphicData uri="http://schemas.openxmlformats.org/drawingml/2006/table">
            <a:tbl>
              <a:tblPr/>
              <a:tblGrid>
                <a:gridCol w="439371">
                  <a:extLst>
                    <a:ext uri="{9D8B030D-6E8A-4147-A177-3AD203B41FA5}">
                      <a16:colId xmlns:a16="http://schemas.microsoft.com/office/drawing/2014/main" val="20000"/>
                    </a:ext>
                  </a:extLst>
                </a:gridCol>
                <a:gridCol w="1098427">
                  <a:extLst>
                    <a:ext uri="{9D8B030D-6E8A-4147-A177-3AD203B41FA5}">
                      <a16:colId xmlns:a16="http://schemas.microsoft.com/office/drawing/2014/main" val="20001"/>
                    </a:ext>
                  </a:extLst>
                </a:gridCol>
                <a:gridCol w="1244884">
                  <a:extLst>
                    <a:ext uri="{9D8B030D-6E8A-4147-A177-3AD203B41FA5}">
                      <a16:colId xmlns:a16="http://schemas.microsoft.com/office/drawing/2014/main" val="20002"/>
                    </a:ext>
                  </a:extLst>
                </a:gridCol>
                <a:gridCol w="1537798">
                  <a:extLst>
                    <a:ext uri="{9D8B030D-6E8A-4147-A177-3AD203B41FA5}">
                      <a16:colId xmlns:a16="http://schemas.microsoft.com/office/drawing/2014/main" val="20003"/>
                    </a:ext>
                  </a:extLst>
                </a:gridCol>
              </a:tblGrid>
              <a:tr h="239596">
                <a:tc>
                  <a:txBody>
                    <a:bodyPr/>
                    <a:lstStyle/>
                    <a:p>
                      <a:pPr algn="ctr" rtl="0" fontAlgn="ctr"/>
                      <a:r>
                        <a:rPr lang="zh-CN" altLang="en-US" sz="700" b="1" i="0" u="none" strike="noStrike" dirty="0">
                          <a:solidFill>
                            <a:srgbClr val="000000"/>
                          </a:solidFill>
                          <a:latin typeface="微软雅黑" pitchFamily="34" charset="-122"/>
                          <a:ea typeface="微软雅黑" pitchFamily="34" charset="-122"/>
                        </a:rPr>
                        <a:t>应用场景</a:t>
                      </a:r>
                      <a:r>
                        <a:rPr lang="zh-CN" altLang="en-US" sz="700" b="1" i="0" u="none" strike="noStrike" dirty="0">
                          <a:solidFill>
                            <a:srgbClr val="595959"/>
                          </a:solidFill>
                          <a:latin typeface="微软雅黑" pitchFamily="34" charset="-122"/>
                          <a:ea typeface="微软雅黑" pitchFamily="34" charset="-122"/>
                        </a:rPr>
                        <a:t> </a:t>
                      </a:r>
                      <a:endParaRPr lang="zh-CN" altLang="en-US" sz="700" b="1" i="0" u="none" strike="noStrike" dirty="0">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700" b="1" i="0" u="none" strike="noStrike">
                          <a:solidFill>
                            <a:srgbClr val="000000"/>
                          </a:solidFill>
                          <a:latin typeface="微软雅黑" pitchFamily="34" charset="-122"/>
                          <a:ea typeface="微软雅黑" pitchFamily="34" charset="-122"/>
                        </a:rPr>
                        <a:t>小规模</a:t>
                      </a:r>
                      <a:r>
                        <a:rPr lang="zh-CN" altLang="en-US" sz="700" b="1" i="0" u="none" strike="noStrike">
                          <a:solidFill>
                            <a:srgbClr val="595959"/>
                          </a:solidFill>
                          <a:latin typeface="微软雅黑" pitchFamily="34" charset="-122"/>
                          <a:ea typeface="微软雅黑" pitchFamily="34" charset="-122"/>
                        </a:rPr>
                        <a:t> </a:t>
                      </a:r>
                      <a:endParaRPr lang="zh-CN" altLang="en-US" sz="700" b="1" i="0" u="none" strike="noStrike">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700" b="1" i="0" u="none" strike="noStrike">
                          <a:solidFill>
                            <a:srgbClr val="000000"/>
                          </a:solidFill>
                          <a:latin typeface="微软雅黑" pitchFamily="34" charset="-122"/>
                          <a:ea typeface="微软雅黑" pitchFamily="34" charset="-122"/>
                        </a:rPr>
                        <a:t>大规模</a:t>
                      </a:r>
                      <a:r>
                        <a:rPr lang="zh-CN" altLang="en-US" sz="700" b="1" i="0" u="none" strike="noStrike">
                          <a:solidFill>
                            <a:srgbClr val="595959"/>
                          </a:solidFill>
                          <a:latin typeface="微软雅黑" pitchFamily="34" charset="-122"/>
                          <a:ea typeface="微软雅黑" pitchFamily="34" charset="-122"/>
                        </a:rPr>
                        <a:t> </a:t>
                      </a:r>
                      <a:endParaRPr lang="zh-CN" altLang="en-US" sz="700" b="1" i="0" u="none" strike="noStrike">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700" b="1" i="0" u="none" strike="noStrike">
                          <a:solidFill>
                            <a:srgbClr val="000000"/>
                          </a:solidFill>
                          <a:latin typeface="微软雅黑" pitchFamily="34" charset="-122"/>
                          <a:ea typeface="微软雅黑" pitchFamily="34" charset="-122"/>
                        </a:rPr>
                        <a:t>超融合</a:t>
                      </a:r>
                      <a:br>
                        <a:rPr lang="zh-CN" altLang="en-US" sz="700" b="1" i="0" u="none" strike="noStrike">
                          <a:solidFill>
                            <a:srgbClr val="000000"/>
                          </a:solidFill>
                          <a:latin typeface="微软雅黑" pitchFamily="34" charset="-122"/>
                          <a:ea typeface="微软雅黑" pitchFamily="34" charset="-122"/>
                        </a:rPr>
                      </a:br>
                      <a:r>
                        <a:rPr lang="zh-CN" altLang="en-US" sz="700" b="1" i="0" u="none" strike="noStrike">
                          <a:solidFill>
                            <a:srgbClr val="000000"/>
                          </a:solidFill>
                          <a:latin typeface="微软雅黑" pitchFamily="34" charset="-122"/>
                          <a:ea typeface="微软雅黑" pitchFamily="34" charset="-122"/>
                        </a:rPr>
                        <a:t>（</a:t>
                      </a:r>
                      <a:r>
                        <a:rPr lang="en-US" altLang="zh-CN" sz="700" b="1" i="0" u="none" strike="noStrike">
                          <a:solidFill>
                            <a:srgbClr val="000000"/>
                          </a:solidFill>
                          <a:latin typeface="微软雅黑" pitchFamily="34" charset="-122"/>
                          <a:ea typeface="微软雅黑" pitchFamily="34" charset="-122"/>
                        </a:rPr>
                        <a:t>1</a:t>
                      </a:r>
                      <a:r>
                        <a:rPr lang="zh-CN" altLang="en-US" sz="700" b="1" i="0" u="none" strike="noStrike">
                          <a:solidFill>
                            <a:srgbClr val="000000"/>
                          </a:solidFill>
                          <a:latin typeface="微软雅黑" pitchFamily="34" charset="-122"/>
                          <a:ea typeface="微软雅黑" pitchFamily="34" charset="-122"/>
                        </a:rPr>
                        <a:t>节点配置，</a:t>
                      </a:r>
                      <a:r>
                        <a:rPr lang="en-US" altLang="zh-CN" sz="700" b="1" i="0" u="none" strike="noStrike">
                          <a:solidFill>
                            <a:srgbClr val="000000"/>
                          </a:solidFill>
                          <a:latin typeface="微软雅黑" pitchFamily="34" charset="-122"/>
                          <a:ea typeface="微软雅黑" pitchFamily="34" charset="-122"/>
                        </a:rPr>
                        <a:t>3</a:t>
                      </a:r>
                      <a:r>
                        <a:rPr lang="zh-CN" altLang="en-US" sz="700" b="1" i="0" u="none" strike="noStrike">
                          <a:solidFill>
                            <a:srgbClr val="000000"/>
                          </a:solidFill>
                          <a:latin typeface="微软雅黑" pitchFamily="34" charset="-122"/>
                          <a:ea typeface="微软雅黑" pitchFamily="34" charset="-122"/>
                        </a:rPr>
                        <a:t>节点起）</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5066">
                <a:tc>
                  <a:txBody>
                    <a:bodyPr/>
                    <a:lstStyle/>
                    <a:p>
                      <a:pPr algn="ctr" rtl="0" fontAlgn="ctr"/>
                      <a:r>
                        <a:rPr lang="zh-CN" altLang="en-US" sz="700" b="1" i="0" u="none" strike="noStrike" dirty="0">
                          <a:solidFill>
                            <a:srgbClr val="000000"/>
                          </a:solidFill>
                          <a:latin typeface="微软雅黑" pitchFamily="34" charset="-122"/>
                          <a:ea typeface="微软雅黑" pitchFamily="34" charset="-122"/>
                        </a:rPr>
                        <a:t>服务器</a:t>
                      </a:r>
                      <a:r>
                        <a:rPr lang="zh-CN" altLang="en-US" sz="700" b="1" i="0" u="none" strike="noStrike" dirty="0">
                          <a:solidFill>
                            <a:srgbClr val="595959"/>
                          </a:solidFill>
                          <a:latin typeface="微软雅黑" pitchFamily="34" charset="-122"/>
                          <a:ea typeface="微软雅黑" pitchFamily="34" charset="-122"/>
                        </a:rPr>
                        <a:t> </a:t>
                      </a:r>
                      <a:endParaRPr lang="zh-CN" altLang="en-US" sz="700" b="1" i="0" u="none" strike="noStrike" dirty="0">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700" b="0" i="0" u="none" strike="noStrike" dirty="0">
                          <a:solidFill>
                            <a:srgbClr val="000000"/>
                          </a:solidFill>
                          <a:latin typeface="微软雅黑" pitchFamily="34" charset="-122"/>
                          <a:ea typeface="微软雅黑" pitchFamily="34" charset="-122"/>
                        </a:rPr>
                        <a:t> H</a:t>
                      </a:r>
                      <a:r>
                        <a:rPr lang="en-US" altLang="zh-CN" sz="700" b="0" i="0" u="none" strike="noStrike" dirty="0">
                          <a:solidFill>
                            <a:srgbClr val="000000"/>
                          </a:solidFill>
                          <a:latin typeface="微软雅黑" pitchFamily="34" charset="-122"/>
                          <a:ea typeface="微软雅黑" pitchFamily="34" charset="-122"/>
                        </a:rPr>
                        <a:t>32</a:t>
                      </a:r>
                      <a:r>
                        <a:rPr lang="en-US" sz="700" b="0" i="0" u="none" strike="noStrike" dirty="0">
                          <a:solidFill>
                            <a:srgbClr val="000000"/>
                          </a:solidFill>
                          <a:latin typeface="微软雅黑" pitchFamily="34" charset="-122"/>
                          <a:ea typeface="微软雅黑" pitchFamily="34" charset="-122"/>
                        </a:rPr>
                        <a:t>0-G30</a:t>
                      </a:r>
                      <a:r>
                        <a:rPr lang="en-US" sz="700" b="1" i="0" u="none" strike="noStrike" dirty="0">
                          <a:solidFill>
                            <a:srgbClr val="595959"/>
                          </a:solidFill>
                          <a:latin typeface="微软雅黑" pitchFamily="34" charset="-122"/>
                          <a:ea typeface="微软雅黑" pitchFamily="34" charset="-122"/>
                        </a:rPr>
                        <a:t> </a:t>
                      </a:r>
                      <a:endParaRPr lang="en-US" sz="700" b="0" i="0" u="none" strike="noStrike" dirty="0">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700" b="0" i="0" u="none" strike="noStrike" dirty="0">
                          <a:solidFill>
                            <a:srgbClr val="000000"/>
                          </a:solidFill>
                          <a:latin typeface="微软雅黑" pitchFamily="34" charset="-122"/>
                          <a:ea typeface="微软雅黑" pitchFamily="34" charset="-122"/>
                        </a:rPr>
                        <a:t>H620-G30</a:t>
                      </a:r>
                      <a:r>
                        <a:rPr lang="en-US" sz="700" b="1" i="0" u="none" strike="noStrike" dirty="0">
                          <a:solidFill>
                            <a:srgbClr val="595959"/>
                          </a:solidFill>
                          <a:latin typeface="微软雅黑" pitchFamily="34" charset="-122"/>
                          <a:ea typeface="微软雅黑" pitchFamily="34" charset="-122"/>
                        </a:rPr>
                        <a:t> </a:t>
                      </a:r>
                      <a:endParaRPr lang="en-US" sz="700" b="0" i="0" u="none" strike="noStrike" dirty="0">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err="1">
                          <a:solidFill>
                            <a:srgbClr val="000000"/>
                          </a:solidFill>
                          <a:latin typeface="微软雅黑" pitchFamily="34" charset="-122"/>
                          <a:ea typeface="微软雅黑" pitchFamily="34" charset="-122"/>
                          <a:cs typeface="+mn-cs"/>
                        </a:rPr>
                        <a:t>Stackcube</a:t>
                      </a:r>
                      <a:endParaRPr lang="en-US" sz="700" b="0" i="0" u="none" strike="noStrike" kern="1200" dirty="0">
                        <a:solidFill>
                          <a:srgbClr val="000000"/>
                        </a:solidFill>
                        <a:latin typeface="微软雅黑" pitchFamily="34" charset="-122"/>
                        <a:ea typeface="微软雅黑" pitchFamily="34" charset="-122"/>
                        <a:cs typeface="+mn-cs"/>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596">
                <a:tc>
                  <a:txBody>
                    <a:bodyPr/>
                    <a:lstStyle/>
                    <a:p>
                      <a:pPr algn="ctr" rtl="0" fontAlgn="ctr"/>
                      <a:r>
                        <a:rPr lang="zh-CN" altLang="en-US" sz="700" b="1" i="0" u="none" strike="noStrike" dirty="0">
                          <a:solidFill>
                            <a:srgbClr val="000000"/>
                          </a:solidFill>
                          <a:latin typeface="微软雅黑" pitchFamily="34" charset="-122"/>
                          <a:ea typeface="微软雅黑" pitchFamily="34" charset="-122"/>
                        </a:rPr>
                        <a:t>处理器</a:t>
                      </a:r>
                      <a:r>
                        <a:rPr lang="zh-CN" altLang="en-US" sz="700" b="1" i="0" u="none" strike="noStrike" dirty="0">
                          <a:solidFill>
                            <a:srgbClr val="595959"/>
                          </a:solidFill>
                          <a:latin typeface="微软雅黑" pitchFamily="34" charset="-122"/>
                          <a:ea typeface="微软雅黑" pitchFamily="34" charset="-122"/>
                        </a:rPr>
                        <a:t> </a:t>
                      </a:r>
                      <a:endParaRPr lang="zh-CN" altLang="en-US" sz="700" b="1" i="0" u="none" strike="noStrike" dirty="0">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HYGON 32-Core Processor 2.0GHz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2*HYGON 32-Core Processor 2.0GHz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HYGON 32-Core Processor 2.0GHz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5579">
                <a:tc>
                  <a:txBody>
                    <a:bodyPr/>
                    <a:lstStyle/>
                    <a:p>
                      <a:pPr algn="ctr" rtl="0" fontAlgn="ctr"/>
                      <a:r>
                        <a:rPr lang="zh-CN" altLang="en-US" sz="700" b="1" i="0" u="none" strike="noStrike">
                          <a:solidFill>
                            <a:srgbClr val="000000"/>
                          </a:solidFill>
                          <a:latin typeface="微软雅黑" pitchFamily="34" charset="-122"/>
                          <a:ea typeface="微软雅黑" pitchFamily="34" charset="-122"/>
                        </a:rPr>
                        <a:t>内存</a:t>
                      </a:r>
                      <a:r>
                        <a:rPr lang="zh-CN" altLang="en-US" sz="700" b="1" i="0" u="none" strike="noStrike">
                          <a:solidFill>
                            <a:srgbClr val="595959"/>
                          </a:solidFill>
                          <a:latin typeface="微软雅黑" pitchFamily="34" charset="-122"/>
                          <a:ea typeface="微软雅黑" pitchFamily="34" charset="-122"/>
                        </a:rPr>
                        <a:t> </a:t>
                      </a:r>
                      <a:endParaRPr lang="zh-CN" altLang="en-US" sz="700" b="1" i="0" u="none" strike="noStrike">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4*32GB DDR4 2666MHz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8*32GB DDR4 2666MHz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4*16G DDR4\32G DDR4</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9596">
                <a:tc>
                  <a:txBody>
                    <a:bodyPr/>
                    <a:lstStyle/>
                    <a:p>
                      <a:pPr algn="ctr" rtl="0" fontAlgn="ctr"/>
                      <a:r>
                        <a:rPr lang="zh-CN" altLang="en-US" sz="700" b="1" i="0" u="none" strike="noStrike">
                          <a:solidFill>
                            <a:srgbClr val="000000"/>
                          </a:solidFill>
                          <a:latin typeface="微软雅黑" pitchFamily="34" charset="-122"/>
                          <a:ea typeface="微软雅黑" pitchFamily="34" charset="-122"/>
                        </a:rPr>
                        <a:t>硬盘</a:t>
                      </a:r>
                      <a:r>
                        <a:rPr lang="zh-CN" altLang="en-US" sz="700" b="1" i="0" u="none" strike="noStrike">
                          <a:solidFill>
                            <a:srgbClr val="595959"/>
                          </a:solidFill>
                          <a:latin typeface="微软雅黑" pitchFamily="34" charset="-122"/>
                          <a:ea typeface="微软雅黑" pitchFamily="34" charset="-122"/>
                        </a:rPr>
                        <a:t> </a:t>
                      </a:r>
                      <a:endParaRPr lang="zh-CN" altLang="en-US" sz="700" b="1" i="0" u="none" strike="noStrike">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2*480GB SSD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2*960GB SSD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240G m.2,2*480GB SSD,4*2TB 12GbSAS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0726">
                <a:tc>
                  <a:txBody>
                    <a:bodyPr/>
                    <a:lstStyle/>
                    <a:p>
                      <a:pPr algn="ctr" rtl="0" fontAlgn="ctr"/>
                      <a:r>
                        <a:rPr lang="zh-CN" altLang="en-US" sz="700" b="1" i="0" u="none" strike="noStrike">
                          <a:solidFill>
                            <a:srgbClr val="000000"/>
                          </a:solidFill>
                          <a:latin typeface="微软雅黑" pitchFamily="34" charset="-122"/>
                          <a:ea typeface="微软雅黑" pitchFamily="34" charset="-122"/>
                        </a:rPr>
                        <a:t>网络</a:t>
                      </a:r>
                      <a:r>
                        <a:rPr lang="zh-CN" altLang="en-US" sz="700" b="1" i="0" u="none" strike="noStrike">
                          <a:solidFill>
                            <a:srgbClr val="595959"/>
                          </a:solidFill>
                          <a:latin typeface="微软雅黑" pitchFamily="34" charset="-122"/>
                          <a:ea typeface="微软雅黑" pitchFamily="34" charset="-122"/>
                        </a:rPr>
                        <a:t> </a:t>
                      </a:r>
                      <a:endParaRPr lang="zh-CN" altLang="en-US" sz="700" b="1" i="0" u="none" strike="noStrike">
                        <a:solidFill>
                          <a:srgbClr val="000000"/>
                        </a:solidFill>
                        <a:latin typeface="微软雅黑" pitchFamily="34" charset="-122"/>
                        <a:ea typeface="微软雅黑" pitchFamily="34" charset="-122"/>
                      </a:endParaRP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2-Port 10Gb SFP+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sz="700" b="0" i="0" u="none" strike="noStrike" kern="1200" dirty="0">
                          <a:solidFill>
                            <a:srgbClr val="000000"/>
                          </a:solidFill>
                          <a:latin typeface="微软雅黑" pitchFamily="34" charset="-122"/>
                          <a:ea typeface="微软雅黑" pitchFamily="34" charset="-122"/>
                          <a:cs typeface="+mn-cs"/>
                        </a:rPr>
                        <a:t>2-Port 10Gb SFP+ </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en-US" altLang="zh-CN" sz="700" b="0" i="0" u="none" strike="noStrike" kern="1200" dirty="0">
                          <a:solidFill>
                            <a:srgbClr val="000000"/>
                          </a:solidFill>
                          <a:latin typeface="微软雅黑" pitchFamily="34" charset="-122"/>
                          <a:ea typeface="微软雅黑" pitchFamily="34" charset="-122"/>
                          <a:cs typeface="+mn-cs"/>
                        </a:rPr>
                        <a:t>2*</a:t>
                      </a:r>
                      <a:r>
                        <a:rPr lang="zh-CN" altLang="en-US" sz="700" b="0" i="0" u="none" strike="noStrike" kern="1200" dirty="0">
                          <a:solidFill>
                            <a:srgbClr val="000000"/>
                          </a:solidFill>
                          <a:latin typeface="微软雅黑" pitchFamily="34" charset="-122"/>
                          <a:ea typeface="微软雅黑" pitchFamily="34" charset="-122"/>
                          <a:cs typeface="+mn-cs"/>
                        </a:rPr>
                        <a:t>双口</a:t>
                      </a:r>
                      <a:r>
                        <a:rPr lang="en-US" altLang="zh-CN" sz="700" b="0" i="0" u="none" strike="noStrike" kern="1200" dirty="0">
                          <a:solidFill>
                            <a:srgbClr val="000000"/>
                          </a:solidFill>
                          <a:latin typeface="微软雅黑" pitchFamily="34" charset="-122"/>
                          <a:ea typeface="微软雅黑" pitchFamily="34" charset="-122"/>
                          <a:cs typeface="+mn-cs"/>
                        </a:rPr>
                        <a:t>1G RJ45</a:t>
                      </a:r>
                      <a:r>
                        <a:rPr lang="zh-CN" altLang="en-US" sz="700" b="0" i="0" u="none" strike="noStrike" kern="1200" dirty="0">
                          <a:solidFill>
                            <a:srgbClr val="000000"/>
                          </a:solidFill>
                          <a:latin typeface="微软雅黑" pitchFamily="34" charset="-122"/>
                          <a:ea typeface="微软雅黑" pitchFamily="34" charset="-122"/>
                          <a:cs typeface="+mn-cs"/>
                        </a:rPr>
                        <a:t>网卡（</a:t>
                      </a:r>
                      <a:r>
                        <a:rPr lang="en-US" altLang="zh-CN" sz="700" b="0" i="0" u="none" strike="noStrike" kern="1200" dirty="0">
                          <a:solidFill>
                            <a:srgbClr val="000000"/>
                          </a:solidFill>
                          <a:latin typeface="微软雅黑" pitchFamily="34" charset="-122"/>
                          <a:ea typeface="微软雅黑" pitchFamily="34" charset="-122"/>
                          <a:cs typeface="+mn-cs"/>
                        </a:rPr>
                        <a:t>I350</a:t>
                      </a:r>
                      <a:r>
                        <a:rPr lang="zh-CN" altLang="en-US" sz="700" b="0" i="0" u="none" strike="noStrike" kern="1200" dirty="0">
                          <a:solidFill>
                            <a:srgbClr val="000000"/>
                          </a:solidFill>
                          <a:latin typeface="微软雅黑" pitchFamily="34" charset="-122"/>
                          <a:ea typeface="微软雅黑" pitchFamily="34" charset="-122"/>
                          <a:cs typeface="+mn-cs"/>
                        </a:rPr>
                        <a:t>芯片）</a:t>
                      </a:r>
                      <a:r>
                        <a:rPr lang="en-US" altLang="zh-CN" sz="700" b="0" i="0" u="none" strike="noStrike" kern="1200" dirty="0">
                          <a:solidFill>
                            <a:srgbClr val="000000"/>
                          </a:solidFill>
                          <a:latin typeface="微软雅黑" pitchFamily="34" charset="-122"/>
                          <a:ea typeface="微软雅黑" pitchFamily="34" charset="-122"/>
                          <a:cs typeface="+mn-cs"/>
                        </a:rPr>
                        <a:t>,PCI-E</a:t>
                      </a:r>
                      <a:r>
                        <a:rPr lang="zh-CN" altLang="en-US" sz="700" b="0" i="0" u="none" strike="noStrike" kern="1200" dirty="0">
                          <a:solidFill>
                            <a:srgbClr val="000000"/>
                          </a:solidFill>
                          <a:latin typeface="微软雅黑" pitchFamily="34" charset="-122"/>
                          <a:ea typeface="微软雅黑" pitchFamily="34" charset="-122"/>
                          <a:cs typeface="+mn-cs"/>
                        </a:rPr>
                        <a:t>双口</a:t>
                      </a:r>
                      <a:r>
                        <a:rPr lang="en-US" altLang="zh-CN" sz="700" b="0" i="0" u="none" strike="noStrike" kern="1200" dirty="0">
                          <a:solidFill>
                            <a:srgbClr val="000000"/>
                          </a:solidFill>
                          <a:latin typeface="微软雅黑" pitchFamily="34" charset="-122"/>
                          <a:ea typeface="微软雅黑" pitchFamily="34" charset="-122"/>
                          <a:cs typeface="+mn-cs"/>
                        </a:rPr>
                        <a:t>10G</a:t>
                      </a:r>
                      <a:r>
                        <a:rPr lang="zh-CN" altLang="en-US" sz="700" b="0" i="0" u="none" strike="noStrike" kern="1200" dirty="0">
                          <a:solidFill>
                            <a:srgbClr val="000000"/>
                          </a:solidFill>
                          <a:latin typeface="微软雅黑" pitchFamily="34" charset="-122"/>
                          <a:ea typeface="微软雅黑" pitchFamily="34" charset="-122"/>
                          <a:cs typeface="+mn-cs"/>
                        </a:rPr>
                        <a:t>多模光纤网卡</a:t>
                      </a:r>
                    </a:p>
                  </a:txBody>
                  <a:tcPr marL="8747" marR="8747" marT="874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3" name="TextBox 56">
            <a:extLst>
              <a:ext uri="{FF2B5EF4-FFF2-40B4-BE49-F238E27FC236}">
                <a16:creationId xmlns:a16="http://schemas.microsoft.com/office/drawing/2014/main" id="{395E0200-6AE1-4008-8CCD-5473DF9CE32B}"/>
              </a:ext>
            </a:extLst>
          </p:cNvPr>
          <p:cNvSpPr txBox="1"/>
          <p:nvPr/>
        </p:nvSpPr>
        <p:spPr>
          <a:xfrm>
            <a:off x="273021" y="3005296"/>
            <a:ext cx="1063112" cy="307777"/>
          </a:xfrm>
          <a:prstGeom prst="rect">
            <a:avLst/>
          </a:prstGeom>
          <a:noFill/>
        </p:spPr>
        <p:txBody>
          <a:bodyPr wrap="none" rtlCol="0">
            <a:spAutoFit/>
          </a:bodyPr>
          <a:lstStyle/>
          <a:p>
            <a:pPr>
              <a:buFont typeface="Wingdings" pitchFamily="2" charset="2"/>
              <a:buChar char="p"/>
            </a:pPr>
            <a:r>
              <a:rPr lang="zh-CN" altLang="en-US" sz="1400" b="1" dirty="0">
                <a:solidFill>
                  <a:srgbClr val="C00000"/>
                </a:solidFill>
                <a:latin typeface="微软雅黑" pitchFamily="34" charset="-122"/>
                <a:ea typeface="微软雅黑" pitchFamily="34" charset="-122"/>
              </a:rPr>
              <a:t>推荐产品</a:t>
            </a:r>
          </a:p>
        </p:txBody>
      </p:sp>
      <p:sp>
        <p:nvSpPr>
          <p:cNvPr id="34" name="矩形 33">
            <a:extLst>
              <a:ext uri="{FF2B5EF4-FFF2-40B4-BE49-F238E27FC236}">
                <a16:creationId xmlns:a16="http://schemas.microsoft.com/office/drawing/2014/main" id="{F0E812DC-0A8B-49CE-945A-99DB9C45ECCC}"/>
              </a:ext>
            </a:extLst>
          </p:cNvPr>
          <p:cNvSpPr/>
          <p:nvPr/>
        </p:nvSpPr>
        <p:spPr>
          <a:xfrm>
            <a:off x="212829" y="633190"/>
            <a:ext cx="6602909" cy="717420"/>
          </a:xfrm>
          <a:prstGeom prst="rect">
            <a:avLst/>
          </a:prstGeom>
        </p:spPr>
        <p:txBody>
          <a:bodyPr wrap="square" lIns="86404" tIns="43202" rIns="86404" bIns="43202">
            <a:spAutoFit/>
          </a:bodyPr>
          <a:lstStyle/>
          <a:p>
            <a:pPr>
              <a:lnSpc>
                <a:spcPct val="130000"/>
              </a:lnSpc>
              <a:defRPr/>
            </a:pP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        基于国产</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HYGON</a:t>
            </a:r>
            <a:r>
              <a:rPr lang="en-US" altLang="zh-CN" sz="1050" baseline="3000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 </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处理器系列的服务器，通过其高性能、大内存、多</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I/O</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、高安全、虚拟机加密等技术，为云计算和虚拟化提供更高性能、更低成本、更大内存容量、更加安全可靠的解决方案。基于 </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X86 </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架构的处理器，具备良好的兼容性和应用生态，支持</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KVM</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XEN</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en-US" altLang="zh-CN" sz="1050" dirty="0" err="1">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Vmware</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a:t>
            </a:r>
            <a:r>
              <a:rPr lang="en-US" altLang="zh-CN" sz="1050" dirty="0" err="1">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OpenStack</a:t>
            </a:r>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rPr>
              <a:t>等多种国内外主流云平台。</a:t>
            </a:r>
            <a:endPar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cs typeface="Arial" pitchFamily="34" charset="0"/>
            </a:endParaRPr>
          </a:p>
        </p:txBody>
      </p:sp>
      <p:sp>
        <p:nvSpPr>
          <p:cNvPr id="35" name="TextBox 54">
            <a:extLst>
              <a:ext uri="{FF2B5EF4-FFF2-40B4-BE49-F238E27FC236}">
                <a16:creationId xmlns:a16="http://schemas.microsoft.com/office/drawing/2014/main" id="{F3601A88-9A98-47C3-81A0-EA4AE0D7A9DA}"/>
              </a:ext>
            </a:extLst>
          </p:cNvPr>
          <p:cNvSpPr txBox="1"/>
          <p:nvPr/>
        </p:nvSpPr>
        <p:spPr>
          <a:xfrm>
            <a:off x="6985073" y="677212"/>
            <a:ext cx="1063112" cy="307777"/>
          </a:xfrm>
          <a:prstGeom prst="rect">
            <a:avLst/>
          </a:prstGeom>
          <a:noFill/>
        </p:spPr>
        <p:txBody>
          <a:bodyPr wrap="none" rtlCol="0">
            <a:spAutoFit/>
          </a:bodyPr>
          <a:lstStyle/>
          <a:p>
            <a:pPr>
              <a:buFont typeface="Wingdings" pitchFamily="2" charset="2"/>
              <a:buChar char="p"/>
            </a:pPr>
            <a:r>
              <a:rPr lang="zh-CN" altLang="en-US" sz="1400" b="1" dirty="0">
                <a:solidFill>
                  <a:srgbClr val="C00000"/>
                </a:solidFill>
                <a:latin typeface="微软雅黑" pitchFamily="34" charset="-122"/>
                <a:ea typeface="微软雅黑" pitchFamily="34" charset="-122"/>
              </a:rPr>
              <a:t>方案优势</a:t>
            </a:r>
          </a:p>
        </p:txBody>
      </p:sp>
      <p:sp>
        <p:nvSpPr>
          <p:cNvPr id="37" name="矩形 36">
            <a:extLst>
              <a:ext uri="{FF2B5EF4-FFF2-40B4-BE49-F238E27FC236}">
                <a16:creationId xmlns:a16="http://schemas.microsoft.com/office/drawing/2014/main" id="{34CED070-7F2D-4FC1-A108-CD9EBB8562AE}"/>
              </a:ext>
            </a:extLst>
          </p:cNvPr>
          <p:cNvSpPr/>
          <p:nvPr/>
        </p:nvSpPr>
        <p:spPr>
          <a:xfrm>
            <a:off x="5323504" y="4500147"/>
            <a:ext cx="933269" cy="276999"/>
          </a:xfrm>
          <a:prstGeom prst="rect">
            <a:avLst/>
          </a:prstGeom>
        </p:spPr>
        <p:txBody>
          <a:bodyPr wrap="none">
            <a:spAutoFit/>
          </a:bodyPr>
          <a:lstStyle/>
          <a:p>
            <a:pPr algn="ctr" fontAlgn="ctr"/>
            <a:r>
              <a:rPr lang="en-US" altLang="zh-CN" sz="1200" dirty="0">
                <a:latin typeface="微软雅黑" panose="020B0503020204020204" pitchFamily="34" charset="-122"/>
                <a:ea typeface="微软雅黑" panose="020B0503020204020204" pitchFamily="34" charset="-122"/>
              </a:rPr>
              <a:t>H620-G30</a:t>
            </a:r>
          </a:p>
        </p:txBody>
      </p:sp>
      <p:sp>
        <p:nvSpPr>
          <p:cNvPr id="38" name="矩形 37">
            <a:extLst>
              <a:ext uri="{FF2B5EF4-FFF2-40B4-BE49-F238E27FC236}">
                <a16:creationId xmlns:a16="http://schemas.microsoft.com/office/drawing/2014/main" id="{628655CE-8315-4EF3-95E8-6A0C2F72F40D}"/>
              </a:ext>
            </a:extLst>
          </p:cNvPr>
          <p:cNvSpPr/>
          <p:nvPr/>
        </p:nvSpPr>
        <p:spPr>
          <a:xfrm>
            <a:off x="5313582" y="3697026"/>
            <a:ext cx="933269" cy="276999"/>
          </a:xfrm>
          <a:prstGeom prst="rect">
            <a:avLst/>
          </a:prstGeom>
        </p:spPr>
        <p:txBody>
          <a:bodyPr wrap="none">
            <a:spAutoFit/>
          </a:bodyPr>
          <a:lstStyle/>
          <a:p>
            <a:pPr algn="ctr" fontAlgn="ctr"/>
            <a:r>
              <a:rPr lang="en-US" altLang="zh-CN" sz="1200" dirty="0">
                <a:latin typeface="微软雅黑" panose="020B0503020204020204" pitchFamily="34" charset="-122"/>
                <a:ea typeface="微软雅黑" panose="020B0503020204020204" pitchFamily="34" charset="-122"/>
              </a:rPr>
              <a:t>H320-G30</a:t>
            </a:r>
          </a:p>
        </p:txBody>
      </p:sp>
      <p:sp>
        <p:nvSpPr>
          <p:cNvPr id="40" name="文本框 39"/>
          <p:cNvSpPr txBox="1"/>
          <p:nvPr/>
        </p:nvSpPr>
        <p:spPr>
          <a:xfrm>
            <a:off x="212829" y="171525"/>
            <a:ext cx="1980029"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云计算解决方案</a:t>
            </a:r>
          </a:p>
        </p:txBody>
      </p:sp>
      <p:pic>
        <p:nvPicPr>
          <p:cNvPr id="41" name="图片 40"/>
          <p:cNvPicPr>
            <a:picLocks noChangeAspect="1"/>
          </p:cNvPicPr>
          <p:nvPr/>
        </p:nvPicPr>
        <p:blipFill rotWithShape="1">
          <a:blip r:embed="rId20" cstate="print">
            <a:extLst>
              <a:ext uri="{28A0092B-C50C-407E-A947-70E740481C1C}">
                <a14:useLocalDpi xmlns:a14="http://schemas.microsoft.com/office/drawing/2010/main" val="0"/>
              </a:ext>
            </a:extLst>
          </a:blip>
          <a:srcRect l="9051" t="38800" r="5113" b="29001"/>
          <a:stretch/>
        </p:blipFill>
        <p:spPr>
          <a:xfrm>
            <a:off x="5057440" y="4096237"/>
            <a:ext cx="1637516" cy="345531"/>
          </a:xfrm>
          <a:prstGeom prst="rect">
            <a:avLst/>
          </a:prstGeom>
        </p:spPr>
      </p:pic>
      <p:pic>
        <p:nvPicPr>
          <p:cNvPr id="42" name="图片 41"/>
          <p:cNvPicPr>
            <a:picLocks noChangeAspect="1"/>
          </p:cNvPicPr>
          <p:nvPr/>
        </p:nvPicPr>
        <p:blipFill rotWithShape="1">
          <a:blip r:embed="rId21" cstate="print">
            <a:extLst>
              <a:ext uri="{28A0092B-C50C-407E-A947-70E740481C1C}">
                <a14:useLocalDpi xmlns:a14="http://schemas.microsoft.com/office/drawing/2010/main" val="0"/>
              </a:ext>
            </a:extLst>
          </a:blip>
          <a:srcRect l="9051" t="38800" r="5113" b="29001"/>
          <a:stretch/>
        </p:blipFill>
        <p:spPr>
          <a:xfrm>
            <a:off x="5107829" y="3319975"/>
            <a:ext cx="1536739" cy="324266"/>
          </a:xfrm>
          <a:prstGeom prst="rect">
            <a:avLst/>
          </a:prstGeom>
        </p:spPr>
      </p:pic>
    </p:spTree>
    <p:extLst>
      <p:ext uri="{BB962C8B-B14F-4D97-AF65-F5344CB8AC3E}">
        <p14:creationId xmlns:p14="http://schemas.microsoft.com/office/powerpoint/2010/main" val="3074989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8430059-5A0E-4187-A04E-55105A669AA0}"/>
              </a:ext>
            </a:extLst>
          </p:cNvPr>
          <p:cNvGrpSpPr/>
          <p:nvPr/>
        </p:nvGrpSpPr>
        <p:grpSpPr>
          <a:xfrm>
            <a:off x="7989208" y="3952150"/>
            <a:ext cx="561981" cy="517727"/>
            <a:chOff x="702608" y="-1899592"/>
            <a:chExt cx="1054012" cy="1078364"/>
          </a:xfrm>
        </p:grpSpPr>
        <p:sp>
          <p:nvSpPr>
            <p:cNvPr id="5" name="Oval 5">
              <a:extLst>
                <a:ext uri="{FF2B5EF4-FFF2-40B4-BE49-F238E27FC236}">
                  <a16:creationId xmlns:a16="http://schemas.microsoft.com/office/drawing/2014/main" id="{3DF8C5EF-60A1-477D-8E7E-C8E5528D0CFE}"/>
                </a:ext>
              </a:extLst>
            </p:cNvPr>
            <p:cNvSpPr>
              <a:spLocks noChangeArrowheads="1"/>
            </p:cNvSpPr>
            <p:nvPr/>
          </p:nvSpPr>
          <p:spPr bwMode="auto">
            <a:xfrm>
              <a:off x="702608" y="-1899592"/>
              <a:ext cx="1054012" cy="1078364"/>
            </a:xfrm>
            <a:prstGeom prst="ellipse">
              <a:avLst/>
            </a:prstGeom>
            <a:solidFill>
              <a:srgbClr val="0070C0"/>
            </a:solidFill>
            <a:ln>
              <a:noFill/>
            </a:ln>
          </p:spPr>
          <p:txBody>
            <a:bodyPr vert="horz" wrap="square" lIns="91440" tIns="45720" rIns="91440" bIns="45720" numCol="1" anchor="t" anchorCtr="0" compatLnSpc="1"/>
            <a:lstStyle/>
            <a:p>
              <a:endParaRPr lang="zh-CN" altLang="en-US" sz="1200"/>
            </a:p>
          </p:txBody>
        </p:sp>
        <p:sp>
          <p:nvSpPr>
            <p:cNvPr id="6" name="Freeform 9">
              <a:extLst>
                <a:ext uri="{FF2B5EF4-FFF2-40B4-BE49-F238E27FC236}">
                  <a16:creationId xmlns:a16="http://schemas.microsoft.com/office/drawing/2014/main" id="{1E1DDF3C-7323-4273-9970-ADF9AAFA93D5}"/>
                </a:ext>
              </a:extLst>
            </p:cNvPr>
            <p:cNvSpPr>
              <a:spLocks noEditPoints="1"/>
            </p:cNvSpPr>
            <p:nvPr/>
          </p:nvSpPr>
          <p:spPr bwMode="auto">
            <a:xfrm>
              <a:off x="904366" y="-1555211"/>
              <a:ext cx="650496" cy="445260"/>
            </a:xfrm>
            <a:custGeom>
              <a:avLst/>
              <a:gdLst>
                <a:gd name="T0" fmla="*/ 380 w 394"/>
                <a:gd name="T1" fmla="*/ 19 h 263"/>
                <a:gd name="T2" fmla="*/ 380 w 394"/>
                <a:gd name="T3" fmla="*/ 216 h 263"/>
                <a:gd name="T4" fmla="*/ 374 w 394"/>
                <a:gd name="T5" fmla="*/ 216 h 263"/>
                <a:gd name="T6" fmla="*/ 362 w 394"/>
                <a:gd name="T7" fmla="*/ 215 h 263"/>
                <a:gd name="T8" fmla="*/ 199 w 394"/>
                <a:gd name="T9" fmla="*/ 256 h 263"/>
                <a:gd name="T10" fmla="*/ 197 w 394"/>
                <a:gd name="T11" fmla="*/ 257 h 263"/>
                <a:gd name="T12" fmla="*/ 195 w 394"/>
                <a:gd name="T13" fmla="*/ 256 h 263"/>
                <a:gd name="T14" fmla="*/ 33 w 394"/>
                <a:gd name="T15" fmla="*/ 215 h 263"/>
                <a:gd name="T16" fmla="*/ 20 w 394"/>
                <a:gd name="T17" fmla="*/ 216 h 263"/>
                <a:gd name="T18" fmla="*/ 14 w 394"/>
                <a:gd name="T19" fmla="*/ 216 h 263"/>
                <a:gd name="T20" fmla="*/ 14 w 394"/>
                <a:gd name="T21" fmla="*/ 19 h 263"/>
                <a:gd name="T22" fmla="*/ 0 w 394"/>
                <a:gd name="T23" fmla="*/ 19 h 263"/>
                <a:gd name="T24" fmla="*/ 0 w 394"/>
                <a:gd name="T25" fmla="*/ 223 h 263"/>
                <a:gd name="T26" fmla="*/ 197 w 394"/>
                <a:gd name="T27" fmla="*/ 263 h 263"/>
                <a:gd name="T28" fmla="*/ 394 w 394"/>
                <a:gd name="T29" fmla="*/ 223 h 263"/>
                <a:gd name="T30" fmla="*/ 394 w 394"/>
                <a:gd name="T31" fmla="*/ 19 h 263"/>
                <a:gd name="T32" fmla="*/ 380 w 394"/>
                <a:gd name="T33" fmla="*/ 19 h 263"/>
                <a:gd name="T34" fmla="*/ 191 w 394"/>
                <a:gd name="T35" fmla="*/ 223 h 263"/>
                <a:gd name="T36" fmla="*/ 191 w 394"/>
                <a:gd name="T37" fmla="*/ 44 h 263"/>
                <a:gd name="T38" fmla="*/ 54 w 394"/>
                <a:gd name="T39" fmla="*/ 2 h 263"/>
                <a:gd name="T40" fmla="*/ 54 w 394"/>
                <a:gd name="T41" fmla="*/ 188 h 263"/>
                <a:gd name="T42" fmla="*/ 59 w 394"/>
                <a:gd name="T43" fmla="*/ 188 h 263"/>
                <a:gd name="T44" fmla="*/ 191 w 394"/>
                <a:gd name="T45" fmla="*/ 223 h 263"/>
                <a:gd name="T46" fmla="*/ 340 w 394"/>
                <a:gd name="T47" fmla="*/ 188 h 263"/>
                <a:gd name="T48" fmla="*/ 340 w 394"/>
                <a:gd name="T49" fmla="*/ 2 h 263"/>
                <a:gd name="T50" fmla="*/ 204 w 394"/>
                <a:gd name="T51" fmla="*/ 44 h 263"/>
                <a:gd name="T52" fmla="*/ 204 w 394"/>
                <a:gd name="T53" fmla="*/ 223 h 263"/>
                <a:gd name="T54" fmla="*/ 335 w 394"/>
                <a:gd name="T55" fmla="*/ 188 h 263"/>
                <a:gd name="T56" fmla="*/ 340 w 394"/>
                <a:gd name="T57" fmla="*/ 188 h 263"/>
                <a:gd name="T58" fmla="*/ 197 w 394"/>
                <a:gd name="T59" fmla="*/ 252 h 263"/>
                <a:gd name="T60" fmla="*/ 371 w 394"/>
                <a:gd name="T61" fmla="*/ 211 h 263"/>
                <a:gd name="T62" fmla="*/ 371 w 394"/>
                <a:gd name="T63" fmla="*/ 4 h 263"/>
                <a:gd name="T64" fmla="*/ 350 w 394"/>
                <a:gd name="T65" fmla="*/ 4 h 263"/>
                <a:gd name="T66" fmla="*/ 350 w 394"/>
                <a:gd name="T67" fmla="*/ 198 h 263"/>
                <a:gd name="T68" fmla="*/ 344 w 394"/>
                <a:gd name="T69" fmla="*/ 197 h 263"/>
                <a:gd name="T70" fmla="*/ 334 w 394"/>
                <a:gd name="T71" fmla="*/ 197 h 263"/>
                <a:gd name="T72" fmla="*/ 201 w 394"/>
                <a:gd name="T73" fmla="*/ 235 h 263"/>
                <a:gd name="T74" fmla="*/ 197 w 394"/>
                <a:gd name="T75" fmla="*/ 237 h 263"/>
                <a:gd name="T76" fmla="*/ 194 w 394"/>
                <a:gd name="T77" fmla="*/ 235 h 263"/>
                <a:gd name="T78" fmla="*/ 60 w 394"/>
                <a:gd name="T79" fmla="*/ 197 h 263"/>
                <a:gd name="T80" fmla="*/ 50 w 394"/>
                <a:gd name="T81" fmla="*/ 197 h 263"/>
                <a:gd name="T82" fmla="*/ 45 w 394"/>
                <a:gd name="T83" fmla="*/ 198 h 263"/>
                <a:gd name="T84" fmla="*/ 45 w 394"/>
                <a:gd name="T85" fmla="*/ 4 h 263"/>
                <a:gd name="T86" fmla="*/ 24 w 394"/>
                <a:gd name="T87" fmla="*/ 4 h 263"/>
                <a:gd name="T88" fmla="*/ 24 w 394"/>
                <a:gd name="T89" fmla="*/ 211 h 263"/>
                <a:gd name="T90" fmla="*/ 197 w 394"/>
                <a:gd name="T91" fmla="*/ 25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4" h="263">
                  <a:moveTo>
                    <a:pt x="380" y="19"/>
                  </a:moveTo>
                  <a:lnTo>
                    <a:pt x="380" y="216"/>
                  </a:lnTo>
                  <a:lnTo>
                    <a:pt x="374" y="216"/>
                  </a:lnTo>
                  <a:cubicBezTo>
                    <a:pt x="370" y="215"/>
                    <a:pt x="366" y="215"/>
                    <a:pt x="362" y="215"/>
                  </a:cubicBezTo>
                  <a:cubicBezTo>
                    <a:pt x="307" y="215"/>
                    <a:pt x="250" y="230"/>
                    <a:pt x="199" y="256"/>
                  </a:cubicBezTo>
                  <a:lnTo>
                    <a:pt x="197" y="257"/>
                  </a:lnTo>
                  <a:lnTo>
                    <a:pt x="195" y="256"/>
                  </a:lnTo>
                  <a:cubicBezTo>
                    <a:pt x="145" y="230"/>
                    <a:pt x="87" y="215"/>
                    <a:pt x="33" y="215"/>
                  </a:cubicBezTo>
                  <a:cubicBezTo>
                    <a:pt x="28" y="215"/>
                    <a:pt x="24" y="215"/>
                    <a:pt x="20" y="216"/>
                  </a:cubicBezTo>
                  <a:lnTo>
                    <a:pt x="14" y="216"/>
                  </a:lnTo>
                  <a:lnTo>
                    <a:pt x="14" y="19"/>
                  </a:lnTo>
                  <a:cubicBezTo>
                    <a:pt x="10" y="19"/>
                    <a:pt x="5" y="19"/>
                    <a:pt x="0" y="19"/>
                  </a:cubicBezTo>
                  <a:lnTo>
                    <a:pt x="0" y="223"/>
                  </a:lnTo>
                  <a:cubicBezTo>
                    <a:pt x="66" y="222"/>
                    <a:pt x="136" y="236"/>
                    <a:pt x="197" y="263"/>
                  </a:cubicBezTo>
                  <a:cubicBezTo>
                    <a:pt x="259" y="236"/>
                    <a:pt x="328" y="222"/>
                    <a:pt x="394" y="223"/>
                  </a:cubicBezTo>
                  <a:lnTo>
                    <a:pt x="394" y="19"/>
                  </a:lnTo>
                  <a:cubicBezTo>
                    <a:pt x="389" y="19"/>
                    <a:pt x="385" y="19"/>
                    <a:pt x="380" y="19"/>
                  </a:cubicBezTo>
                  <a:close/>
                  <a:moveTo>
                    <a:pt x="191" y="223"/>
                  </a:moveTo>
                  <a:lnTo>
                    <a:pt x="191" y="44"/>
                  </a:lnTo>
                  <a:cubicBezTo>
                    <a:pt x="148" y="16"/>
                    <a:pt x="100" y="0"/>
                    <a:pt x="54" y="2"/>
                  </a:cubicBezTo>
                  <a:lnTo>
                    <a:pt x="54" y="188"/>
                  </a:lnTo>
                  <a:cubicBezTo>
                    <a:pt x="56" y="188"/>
                    <a:pt x="58" y="188"/>
                    <a:pt x="59" y="188"/>
                  </a:cubicBezTo>
                  <a:cubicBezTo>
                    <a:pt x="103" y="188"/>
                    <a:pt x="150" y="200"/>
                    <a:pt x="191" y="223"/>
                  </a:cubicBezTo>
                  <a:close/>
                  <a:moveTo>
                    <a:pt x="340" y="188"/>
                  </a:moveTo>
                  <a:lnTo>
                    <a:pt x="340" y="2"/>
                  </a:lnTo>
                  <a:cubicBezTo>
                    <a:pt x="295" y="0"/>
                    <a:pt x="246" y="16"/>
                    <a:pt x="204" y="44"/>
                  </a:cubicBezTo>
                  <a:lnTo>
                    <a:pt x="204" y="223"/>
                  </a:lnTo>
                  <a:cubicBezTo>
                    <a:pt x="245" y="200"/>
                    <a:pt x="291" y="188"/>
                    <a:pt x="335" y="188"/>
                  </a:cubicBezTo>
                  <a:cubicBezTo>
                    <a:pt x="337" y="188"/>
                    <a:pt x="339" y="188"/>
                    <a:pt x="340" y="188"/>
                  </a:cubicBezTo>
                  <a:close/>
                  <a:moveTo>
                    <a:pt x="197" y="252"/>
                  </a:moveTo>
                  <a:cubicBezTo>
                    <a:pt x="253" y="222"/>
                    <a:pt x="315" y="209"/>
                    <a:pt x="371" y="211"/>
                  </a:cubicBezTo>
                  <a:lnTo>
                    <a:pt x="371" y="4"/>
                  </a:lnTo>
                  <a:cubicBezTo>
                    <a:pt x="364" y="4"/>
                    <a:pt x="357" y="4"/>
                    <a:pt x="350" y="4"/>
                  </a:cubicBezTo>
                  <a:lnTo>
                    <a:pt x="350" y="198"/>
                  </a:lnTo>
                  <a:lnTo>
                    <a:pt x="344" y="197"/>
                  </a:lnTo>
                  <a:cubicBezTo>
                    <a:pt x="341" y="197"/>
                    <a:pt x="337" y="197"/>
                    <a:pt x="334" y="197"/>
                  </a:cubicBezTo>
                  <a:cubicBezTo>
                    <a:pt x="289" y="197"/>
                    <a:pt x="242" y="211"/>
                    <a:pt x="201" y="235"/>
                  </a:cubicBezTo>
                  <a:lnTo>
                    <a:pt x="197" y="237"/>
                  </a:lnTo>
                  <a:lnTo>
                    <a:pt x="194" y="235"/>
                  </a:lnTo>
                  <a:cubicBezTo>
                    <a:pt x="153" y="211"/>
                    <a:pt x="105" y="197"/>
                    <a:pt x="60" y="197"/>
                  </a:cubicBezTo>
                  <a:cubicBezTo>
                    <a:pt x="57" y="197"/>
                    <a:pt x="54" y="197"/>
                    <a:pt x="50" y="197"/>
                  </a:cubicBezTo>
                  <a:lnTo>
                    <a:pt x="45" y="198"/>
                  </a:lnTo>
                  <a:lnTo>
                    <a:pt x="45" y="4"/>
                  </a:lnTo>
                  <a:cubicBezTo>
                    <a:pt x="38" y="4"/>
                    <a:pt x="31" y="4"/>
                    <a:pt x="24" y="4"/>
                  </a:cubicBezTo>
                  <a:lnTo>
                    <a:pt x="24" y="211"/>
                  </a:lnTo>
                  <a:cubicBezTo>
                    <a:pt x="79" y="209"/>
                    <a:pt x="142" y="222"/>
                    <a:pt x="19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nvGrpSpPr>
          <p:cNvPr id="7" name="组合 6">
            <a:extLst>
              <a:ext uri="{FF2B5EF4-FFF2-40B4-BE49-F238E27FC236}">
                <a16:creationId xmlns:a16="http://schemas.microsoft.com/office/drawing/2014/main" id="{E9ECB114-50AF-49A7-9351-BCE9EC19B0E3}"/>
              </a:ext>
            </a:extLst>
          </p:cNvPr>
          <p:cNvGrpSpPr/>
          <p:nvPr/>
        </p:nvGrpSpPr>
        <p:grpSpPr>
          <a:xfrm>
            <a:off x="7975836" y="2700159"/>
            <a:ext cx="546715" cy="516022"/>
            <a:chOff x="2014036" y="-1899592"/>
            <a:chExt cx="1050534" cy="1078364"/>
          </a:xfrm>
        </p:grpSpPr>
        <p:sp>
          <p:nvSpPr>
            <p:cNvPr id="8" name="Oval 6">
              <a:extLst>
                <a:ext uri="{FF2B5EF4-FFF2-40B4-BE49-F238E27FC236}">
                  <a16:creationId xmlns:a16="http://schemas.microsoft.com/office/drawing/2014/main" id="{B65DD3BD-A630-44B3-B7FC-BE1EEAFED020}"/>
                </a:ext>
              </a:extLst>
            </p:cNvPr>
            <p:cNvSpPr>
              <a:spLocks noChangeArrowheads="1"/>
            </p:cNvSpPr>
            <p:nvPr/>
          </p:nvSpPr>
          <p:spPr bwMode="auto">
            <a:xfrm>
              <a:off x="2014036" y="-1899592"/>
              <a:ext cx="1050534" cy="1078364"/>
            </a:xfrm>
            <a:prstGeom prst="ellipse">
              <a:avLst/>
            </a:prstGeom>
            <a:solidFill>
              <a:srgbClr val="0070C0"/>
            </a:solidFill>
            <a:ln>
              <a:noFill/>
            </a:ln>
          </p:spPr>
          <p:txBody>
            <a:bodyPr vert="horz" wrap="square" lIns="91440" tIns="45720" rIns="91440" bIns="45720" numCol="1" anchor="t" anchorCtr="0" compatLnSpc="1"/>
            <a:lstStyle/>
            <a:p>
              <a:endParaRPr lang="zh-CN" altLang="en-US" sz="1200"/>
            </a:p>
          </p:txBody>
        </p:sp>
        <p:sp>
          <p:nvSpPr>
            <p:cNvPr id="9" name="Freeform 10">
              <a:extLst>
                <a:ext uri="{FF2B5EF4-FFF2-40B4-BE49-F238E27FC236}">
                  <a16:creationId xmlns:a16="http://schemas.microsoft.com/office/drawing/2014/main" id="{77BCAB4C-02D1-4981-AA95-859846CE8C1D}"/>
                </a:ext>
              </a:extLst>
            </p:cNvPr>
            <p:cNvSpPr>
              <a:spLocks noEditPoints="1"/>
            </p:cNvSpPr>
            <p:nvPr/>
          </p:nvSpPr>
          <p:spPr bwMode="auto">
            <a:xfrm>
              <a:off x="2313195" y="-1670005"/>
              <a:ext cx="553096" cy="640061"/>
            </a:xfrm>
            <a:custGeom>
              <a:avLst/>
              <a:gdLst>
                <a:gd name="T0" fmla="*/ 214 w 336"/>
                <a:gd name="T1" fmla="*/ 48 h 380"/>
                <a:gd name="T2" fmla="*/ 167 w 336"/>
                <a:gd name="T3" fmla="*/ 95 h 380"/>
                <a:gd name="T4" fmla="*/ 119 w 336"/>
                <a:gd name="T5" fmla="*/ 95 h 380"/>
                <a:gd name="T6" fmla="*/ 72 w 336"/>
                <a:gd name="T7" fmla="*/ 48 h 380"/>
                <a:gd name="T8" fmla="*/ 119 w 336"/>
                <a:gd name="T9" fmla="*/ 0 h 380"/>
                <a:gd name="T10" fmla="*/ 167 w 336"/>
                <a:gd name="T11" fmla="*/ 0 h 380"/>
                <a:gd name="T12" fmla="*/ 214 w 336"/>
                <a:gd name="T13" fmla="*/ 48 h 380"/>
                <a:gd name="T14" fmla="*/ 237 w 336"/>
                <a:gd name="T15" fmla="*/ 48 h 380"/>
                <a:gd name="T16" fmla="*/ 238 w 336"/>
                <a:gd name="T17" fmla="*/ 59 h 380"/>
                <a:gd name="T18" fmla="*/ 179 w 336"/>
                <a:gd name="T19" fmla="*/ 118 h 380"/>
                <a:gd name="T20" fmla="*/ 107 w 336"/>
                <a:gd name="T21" fmla="*/ 118 h 380"/>
                <a:gd name="T22" fmla="*/ 48 w 336"/>
                <a:gd name="T23" fmla="*/ 59 h 380"/>
                <a:gd name="T24" fmla="*/ 49 w 336"/>
                <a:gd name="T25" fmla="*/ 48 h 380"/>
                <a:gd name="T26" fmla="*/ 0 w 336"/>
                <a:gd name="T27" fmla="*/ 106 h 380"/>
                <a:gd name="T28" fmla="*/ 0 w 336"/>
                <a:gd name="T29" fmla="*/ 320 h 380"/>
                <a:gd name="T30" fmla="*/ 60 w 336"/>
                <a:gd name="T31" fmla="*/ 380 h 380"/>
                <a:gd name="T32" fmla="*/ 218 w 336"/>
                <a:gd name="T33" fmla="*/ 380 h 380"/>
                <a:gd name="T34" fmla="*/ 153 w 336"/>
                <a:gd name="T35" fmla="*/ 282 h 380"/>
                <a:gd name="T36" fmla="*/ 260 w 336"/>
                <a:gd name="T37" fmla="*/ 176 h 380"/>
                <a:gd name="T38" fmla="*/ 286 w 336"/>
                <a:gd name="T39" fmla="*/ 179 h 380"/>
                <a:gd name="T40" fmla="*/ 286 w 336"/>
                <a:gd name="T41" fmla="*/ 106 h 380"/>
                <a:gd name="T42" fmla="*/ 237 w 336"/>
                <a:gd name="T43" fmla="*/ 48 h 380"/>
                <a:gd name="T44" fmla="*/ 134 w 336"/>
                <a:gd name="T45" fmla="*/ 238 h 380"/>
                <a:gd name="T46" fmla="*/ 134 w 336"/>
                <a:gd name="T47" fmla="*/ 238 h 380"/>
                <a:gd name="T48" fmla="*/ 60 w 336"/>
                <a:gd name="T49" fmla="*/ 238 h 380"/>
                <a:gd name="T50" fmla="*/ 48 w 336"/>
                <a:gd name="T51" fmla="*/ 226 h 380"/>
                <a:gd name="T52" fmla="*/ 60 w 336"/>
                <a:gd name="T53" fmla="*/ 214 h 380"/>
                <a:gd name="T54" fmla="*/ 134 w 336"/>
                <a:gd name="T55" fmla="*/ 214 h 380"/>
                <a:gd name="T56" fmla="*/ 146 w 336"/>
                <a:gd name="T57" fmla="*/ 226 h 380"/>
                <a:gd name="T58" fmla="*/ 134 w 336"/>
                <a:gd name="T59" fmla="*/ 238 h 380"/>
                <a:gd name="T60" fmla="*/ 158 w 336"/>
                <a:gd name="T61" fmla="*/ 190 h 380"/>
                <a:gd name="T62" fmla="*/ 158 w 336"/>
                <a:gd name="T63" fmla="*/ 190 h 380"/>
                <a:gd name="T64" fmla="*/ 60 w 336"/>
                <a:gd name="T65" fmla="*/ 190 h 380"/>
                <a:gd name="T66" fmla="*/ 48 w 336"/>
                <a:gd name="T67" fmla="*/ 178 h 380"/>
                <a:gd name="T68" fmla="*/ 60 w 336"/>
                <a:gd name="T69" fmla="*/ 167 h 380"/>
                <a:gd name="T70" fmla="*/ 158 w 336"/>
                <a:gd name="T71" fmla="*/ 167 h 380"/>
                <a:gd name="T72" fmla="*/ 170 w 336"/>
                <a:gd name="T73" fmla="*/ 178 h 380"/>
                <a:gd name="T74" fmla="*/ 158 w 336"/>
                <a:gd name="T75" fmla="*/ 190 h 380"/>
                <a:gd name="T76" fmla="*/ 279 w 336"/>
                <a:gd name="T77" fmla="*/ 208 h 380"/>
                <a:gd name="T78" fmla="*/ 260 w 336"/>
                <a:gd name="T79" fmla="*/ 206 h 380"/>
                <a:gd name="T80" fmla="*/ 184 w 336"/>
                <a:gd name="T81" fmla="*/ 281 h 380"/>
                <a:gd name="T82" fmla="*/ 244 w 336"/>
                <a:gd name="T83" fmla="*/ 356 h 380"/>
                <a:gd name="T84" fmla="*/ 260 w 336"/>
                <a:gd name="T85" fmla="*/ 357 h 380"/>
                <a:gd name="T86" fmla="*/ 336 w 336"/>
                <a:gd name="T87" fmla="*/ 281 h 380"/>
                <a:gd name="T88" fmla="*/ 279 w 336"/>
                <a:gd name="T89" fmla="*/ 208 h 380"/>
                <a:gd name="T90" fmla="*/ 303 w 336"/>
                <a:gd name="T91" fmla="*/ 271 h 380"/>
                <a:gd name="T92" fmla="*/ 303 w 336"/>
                <a:gd name="T93" fmla="*/ 271 h 380"/>
                <a:gd name="T94" fmla="*/ 279 w 336"/>
                <a:gd name="T95" fmla="*/ 295 h 380"/>
                <a:gd name="T96" fmla="*/ 260 w 336"/>
                <a:gd name="T97" fmla="*/ 314 h 380"/>
                <a:gd name="T98" fmla="*/ 239 w 336"/>
                <a:gd name="T99" fmla="*/ 314 h 380"/>
                <a:gd name="T100" fmla="*/ 217 w 336"/>
                <a:gd name="T101" fmla="*/ 292 h 380"/>
                <a:gd name="T102" fmla="*/ 217 w 336"/>
                <a:gd name="T103" fmla="*/ 271 h 380"/>
                <a:gd name="T104" fmla="*/ 239 w 336"/>
                <a:gd name="T105" fmla="*/ 271 h 380"/>
                <a:gd name="T106" fmla="*/ 250 w 336"/>
                <a:gd name="T107" fmla="*/ 281 h 380"/>
                <a:gd name="T108" fmla="*/ 279 w 336"/>
                <a:gd name="T109" fmla="*/ 252 h 380"/>
                <a:gd name="T110" fmla="*/ 282 w 336"/>
                <a:gd name="T111" fmla="*/ 249 h 380"/>
                <a:gd name="T112" fmla="*/ 303 w 336"/>
                <a:gd name="T113" fmla="*/ 249 h 380"/>
                <a:gd name="T114" fmla="*/ 303 w 336"/>
                <a:gd name="T115" fmla="*/ 27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6" h="380">
                  <a:moveTo>
                    <a:pt x="214" y="48"/>
                  </a:moveTo>
                  <a:cubicBezTo>
                    <a:pt x="214" y="74"/>
                    <a:pt x="193" y="95"/>
                    <a:pt x="167" y="95"/>
                  </a:cubicBezTo>
                  <a:lnTo>
                    <a:pt x="119" y="95"/>
                  </a:lnTo>
                  <a:cubicBezTo>
                    <a:pt x="93" y="95"/>
                    <a:pt x="72" y="74"/>
                    <a:pt x="72" y="48"/>
                  </a:cubicBezTo>
                  <a:cubicBezTo>
                    <a:pt x="72" y="21"/>
                    <a:pt x="93" y="0"/>
                    <a:pt x="119" y="0"/>
                  </a:cubicBezTo>
                  <a:lnTo>
                    <a:pt x="167" y="0"/>
                  </a:lnTo>
                  <a:cubicBezTo>
                    <a:pt x="193" y="0"/>
                    <a:pt x="214" y="21"/>
                    <a:pt x="214" y="48"/>
                  </a:cubicBezTo>
                  <a:close/>
                  <a:moveTo>
                    <a:pt x="237" y="48"/>
                  </a:moveTo>
                  <a:cubicBezTo>
                    <a:pt x="238" y="51"/>
                    <a:pt x="238" y="55"/>
                    <a:pt x="238" y="59"/>
                  </a:cubicBezTo>
                  <a:cubicBezTo>
                    <a:pt x="238" y="91"/>
                    <a:pt x="211" y="118"/>
                    <a:pt x="179" y="118"/>
                  </a:cubicBezTo>
                  <a:lnTo>
                    <a:pt x="107" y="118"/>
                  </a:lnTo>
                  <a:cubicBezTo>
                    <a:pt x="74" y="118"/>
                    <a:pt x="48" y="91"/>
                    <a:pt x="48" y="59"/>
                  </a:cubicBezTo>
                  <a:cubicBezTo>
                    <a:pt x="48" y="55"/>
                    <a:pt x="48" y="51"/>
                    <a:pt x="49" y="48"/>
                  </a:cubicBezTo>
                  <a:cubicBezTo>
                    <a:pt x="21" y="53"/>
                    <a:pt x="0" y="77"/>
                    <a:pt x="0" y="106"/>
                  </a:cubicBezTo>
                  <a:lnTo>
                    <a:pt x="0" y="320"/>
                  </a:lnTo>
                  <a:cubicBezTo>
                    <a:pt x="0" y="353"/>
                    <a:pt x="27" y="380"/>
                    <a:pt x="60" y="380"/>
                  </a:cubicBezTo>
                  <a:lnTo>
                    <a:pt x="218" y="380"/>
                  </a:lnTo>
                  <a:cubicBezTo>
                    <a:pt x="180" y="363"/>
                    <a:pt x="153" y="326"/>
                    <a:pt x="153" y="282"/>
                  </a:cubicBezTo>
                  <a:cubicBezTo>
                    <a:pt x="153" y="223"/>
                    <a:pt x="201" y="176"/>
                    <a:pt x="260" y="176"/>
                  </a:cubicBezTo>
                  <a:cubicBezTo>
                    <a:pt x="269" y="176"/>
                    <a:pt x="277" y="177"/>
                    <a:pt x="286" y="179"/>
                  </a:cubicBezTo>
                  <a:lnTo>
                    <a:pt x="286" y="106"/>
                  </a:lnTo>
                  <a:cubicBezTo>
                    <a:pt x="286" y="77"/>
                    <a:pt x="265" y="53"/>
                    <a:pt x="237" y="48"/>
                  </a:cubicBezTo>
                  <a:close/>
                  <a:moveTo>
                    <a:pt x="134" y="238"/>
                  </a:moveTo>
                  <a:lnTo>
                    <a:pt x="134" y="238"/>
                  </a:lnTo>
                  <a:lnTo>
                    <a:pt x="60" y="238"/>
                  </a:lnTo>
                  <a:cubicBezTo>
                    <a:pt x="53" y="238"/>
                    <a:pt x="48" y="233"/>
                    <a:pt x="48" y="226"/>
                  </a:cubicBezTo>
                  <a:cubicBezTo>
                    <a:pt x="48" y="219"/>
                    <a:pt x="53" y="214"/>
                    <a:pt x="60" y="214"/>
                  </a:cubicBezTo>
                  <a:lnTo>
                    <a:pt x="134" y="214"/>
                  </a:lnTo>
                  <a:cubicBezTo>
                    <a:pt x="141" y="214"/>
                    <a:pt x="146" y="219"/>
                    <a:pt x="146" y="226"/>
                  </a:cubicBezTo>
                  <a:cubicBezTo>
                    <a:pt x="146" y="233"/>
                    <a:pt x="141" y="238"/>
                    <a:pt x="134" y="238"/>
                  </a:cubicBezTo>
                  <a:close/>
                  <a:moveTo>
                    <a:pt x="158" y="190"/>
                  </a:moveTo>
                  <a:lnTo>
                    <a:pt x="158" y="190"/>
                  </a:lnTo>
                  <a:lnTo>
                    <a:pt x="60" y="190"/>
                  </a:lnTo>
                  <a:cubicBezTo>
                    <a:pt x="53" y="190"/>
                    <a:pt x="48" y="185"/>
                    <a:pt x="48" y="178"/>
                  </a:cubicBezTo>
                  <a:cubicBezTo>
                    <a:pt x="48" y="172"/>
                    <a:pt x="53" y="167"/>
                    <a:pt x="60" y="167"/>
                  </a:cubicBezTo>
                  <a:lnTo>
                    <a:pt x="158" y="167"/>
                  </a:lnTo>
                  <a:cubicBezTo>
                    <a:pt x="164" y="167"/>
                    <a:pt x="170" y="172"/>
                    <a:pt x="170" y="178"/>
                  </a:cubicBezTo>
                  <a:cubicBezTo>
                    <a:pt x="170" y="185"/>
                    <a:pt x="164" y="190"/>
                    <a:pt x="158" y="190"/>
                  </a:cubicBezTo>
                  <a:close/>
                  <a:moveTo>
                    <a:pt x="279" y="208"/>
                  </a:moveTo>
                  <a:cubicBezTo>
                    <a:pt x="273" y="207"/>
                    <a:pt x="267" y="206"/>
                    <a:pt x="260" y="206"/>
                  </a:cubicBezTo>
                  <a:cubicBezTo>
                    <a:pt x="218" y="206"/>
                    <a:pt x="184" y="240"/>
                    <a:pt x="184" y="281"/>
                  </a:cubicBezTo>
                  <a:cubicBezTo>
                    <a:pt x="184" y="318"/>
                    <a:pt x="210" y="348"/>
                    <a:pt x="244" y="356"/>
                  </a:cubicBezTo>
                  <a:cubicBezTo>
                    <a:pt x="249" y="357"/>
                    <a:pt x="255" y="357"/>
                    <a:pt x="260" y="357"/>
                  </a:cubicBezTo>
                  <a:cubicBezTo>
                    <a:pt x="302" y="357"/>
                    <a:pt x="336" y="323"/>
                    <a:pt x="336" y="281"/>
                  </a:cubicBezTo>
                  <a:cubicBezTo>
                    <a:pt x="336" y="246"/>
                    <a:pt x="312" y="216"/>
                    <a:pt x="279" y="208"/>
                  </a:cubicBezTo>
                  <a:close/>
                  <a:moveTo>
                    <a:pt x="303" y="271"/>
                  </a:moveTo>
                  <a:lnTo>
                    <a:pt x="303" y="271"/>
                  </a:lnTo>
                  <a:lnTo>
                    <a:pt x="279" y="295"/>
                  </a:lnTo>
                  <a:lnTo>
                    <a:pt x="260" y="314"/>
                  </a:lnTo>
                  <a:cubicBezTo>
                    <a:pt x="254" y="320"/>
                    <a:pt x="245" y="320"/>
                    <a:pt x="239" y="314"/>
                  </a:cubicBezTo>
                  <a:lnTo>
                    <a:pt x="217" y="292"/>
                  </a:lnTo>
                  <a:cubicBezTo>
                    <a:pt x="211" y="286"/>
                    <a:pt x="211" y="277"/>
                    <a:pt x="217" y="271"/>
                  </a:cubicBezTo>
                  <a:cubicBezTo>
                    <a:pt x="223" y="265"/>
                    <a:pt x="233" y="265"/>
                    <a:pt x="239" y="271"/>
                  </a:cubicBezTo>
                  <a:lnTo>
                    <a:pt x="250" y="281"/>
                  </a:lnTo>
                  <a:lnTo>
                    <a:pt x="279" y="252"/>
                  </a:lnTo>
                  <a:lnTo>
                    <a:pt x="282" y="249"/>
                  </a:lnTo>
                  <a:cubicBezTo>
                    <a:pt x="288" y="243"/>
                    <a:pt x="297" y="243"/>
                    <a:pt x="303" y="249"/>
                  </a:cubicBezTo>
                  <a:cubicBezTo>
                    <a:pt x="309" y="255"/>
                    <a:pt x="309" y="265"/>
                    <a:pt x="303"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nvGrpSpPr>
          <p:cNvPr id="10" name="组合 9">
            <a:extLst>
              <a:ext uri="{FF2B5EF4-FFF2-40B4-BE49-F238E27FC236}">
                <a16:creationId xmlns:a16="http://schemas.microsoft.com/office/drawing/2014/main" id="{80109450-C5D8-4910-B8E5-F1AC8D38EAF9}"/>
              </a:ext>
            </a:extLst>
          </p:cNvPr>
          <p:cNvGrpSpPr/>
          <p:nvPr/>
        </p:nvGrpSpPr>
        <p:grpSpPr>
          <a:xfrm>
            <a:off x="7975041" y="1396834"/>
            <a:ext cx="524020" cy="553037"/>
            <a:chOff x="4553407" y="-1899592"/>
            <a:chExt cx="1054013" cy="1078364"/>
          </a:xfrm>
        </p:grpSpPr>
        <p:sp>
          <p:nvSpPr>
            <p:cNvPr id="11" name="Oval 8">
              <a:extLst>
                <a:ext uri="{FF2B5EF4-FFF2-40B4-BE49-F238E27FC236}">
                  <a16:creationId xmlns:a16="http://schemas.microsoft.com/office/drawing/2014/main" id="{0A59EFBF-38E6-4C49-9E84-E448E62E7F2E}"/>
                </a:ext>
              </a:extLst>
            </p:cNvPr>
            <p:cNvSpPr>
              <a:spLocks noChangeArrowheads="1"/>
            </p:cNvSpPr>
            <p:nvPr/>
          </p:nvSpPr>
          <p:spPr bwMode="auto">
            <a:xfrm>
              <a:off x="4553407" y="-1899592"/>
              <a:ext cx="1054013" cy="1078364"/>
            </a:xfrm>
            <a:prstGeom prst="ellipse">
              <a:avLst/>
            </a:prstGeom>
            <a:solidFill>
              <a:srgbClr val="0070C0"/>
            </a:solidFill>
            <a:ln>
              <a:noFill/>
            </a:ln>
          </p:spPr>
          <p:txBody>
            <a:bodyPr vert="horz" wrap="square" lIns="91440" tIns="45720" rIns="91440" bIns="45720" numCol="1" anchor="t" anchorCtr="0" compatLnSpc="1"/>
            <a:lstStyle/>
            <a:p>
              <a:endParaRPr lang="zh-CN" altLang="en-US" sz="1200"/>
            </a:p>
          </p:txBody>
        </p:sp>
        <p:sp>
          <p:nvSpPr>
            <p:cNvPr id="12" name="Freeform 12">
              <a:extLst>
                <a:ext uri="{FF2B5EF4-FFF2-40B4-BE49-F238E27FC236}">
                  <a16:creationId xmlns:a16="http://schemas.microsoft.com/office/drawing/2014/main" id="{4E49CC00-7E53-4EF9-B8BF-143EE748B1A5}"/>
                </a:ext>
              </a:extLst>
            </p:cNvPr>
            <p:cNvSpPr>
              <a:spLocks noEditPoints="1"/>
            </p:cNvSpPr>
            <p:nvPr/>
          </p:nvSpPr>
          <p:spPr bwMode="auto">
            <a:xfrm>
              <a:off x="4824737" y="-1683919"/>
              <a:ext cx="594839" cy="650497"/>
            </a:xfrm>
            <a:custGeom>
              <a:avLst/>
              <a:gdLst>
                <a:gd name="T0" fmla="*/ 108 w 360"/>
                <a:gd name="T1" fmla="*/ 59 h 384"/>
                <a:gd name="T2" fmla="*/ 236 w 360"/>
                <a:gd name="T3" fmla="*/ 43 h 384"/>
                <a:gd name="T4" fmla="*/ 190 w 360"/>
                <a:gd name="T5" fmla="*/ 26 h 384"/>
                <a:gd name="T6" fmla="*/ 138 w 360"/>
                <a:gd name="T7" fmla="*/ 26 h 384"/>
                <a:gd name="T8" fmla="*/ 92 w 360"/>
                <a:gd name="T9" fmla="*/ 43 h 384"/>
                <a:gd name="T10" fmla="*/ 296 w 360"/>
                <a:gd name="T11" fmla="*/ 332 h 384"/>
                <a:gd name="T12" fmla="*/ 301 w 360"/>
                <a:gd name="T13" fmla="*/ 321 h 384"/>
                <a:gd name="T14" fmla="*/ 280 w 360"/>
                <a:gd name="T15" fmla="*/ 249 h 384"/>
                <a:gd name="T16" fmla="*/ 267 w 360"/>
                <a:gd name="T17" fmla="*/ 249 h 384"/>
                <a:gd name="T18" fmla="*/ 267 w 360"/>
                <a:gd name="T19" fmla="*/ 304 h 384"/>
                <a:gd name="T20" fmla="*/ 268 w 360"/>
                <a:gd name="T21" fmla="*/ 306 h 384"/>
                <a:gd name="T22" fmla="*/ 268 w 360"/>
                <a:gd name="T23" fmla="*/ 307 h 384"/>
                <a:gd name="T24" fmla="*/ 269 w 360"/>
                <a:gd name="T25" fmla="*/ 308 h 384"/>
                <a:gd name="T26" fmla="*/ 343 w 360"/>
                <a:gd name="T27" fmla="*/ 253 h 384"/>
                <a:gd name="T28" fmla="*/ 274 w 360"/>
                <a:gd name="T29" fmla="*/ 217 h 384"/>
                <a:gd name="T30" fmla="*/ 258 w 360"/>
                <a:gd name="T31" fmla="*/ 382 h 384"/>
                <a:gd name="T32" fmla="*/ 356 w 360"/>
                <a:gd name="T33" fmla="*/ 316 h 384"/>
                <a:gd name="T34" fmla="*/ 343 w 360"/>
                <a:gd name="T35" fmla="*/ 313 h 384"/>
                <a:gd name="T36" fmla="*/ 274 w 360"/>
                <a:gd name="T37" fmla="*/ 371 h 384"/>
                <a:gd name="T38" fmla="*/ 205 w 360"/>
                <a:gd name="T39" fmla="*/ 287 h 384"/>
                <a:gd name="T40" fmla="*/ 287 w 360"/>
                <a:gd name="T41" fmla="*/ 231 h 384"/>
                <a:gd name="T42" fmla="*/ 343 w 360"/>
                <a:gd name="T43" fmla="*/ 313 h 384"/>
                <a:gd name="T44" fmla="*/ 121 w 360"/>
                <a:gd name="T45" fmla="*/ 313 h 384"/>
                <a:gd name="T46" fmla="*/ 206 w 360"/>
                <a:gd name="T47" fmla="*/ 228 h 384"/>
                <a:gd name="T48" fmla="*/ 224 w 360"/>
                <a:gd name="T49" fmla="*/ 215 h 384"/>
                <a:gd name="T50" fmla="*/ 311 w 360"/>
                <a:gd name="T51" fmla="*/ 130 h 384"/>
                <a:gd name="T52" fmla="*/ 314 w 360"/>
                <a:gd name="T53" fmla="*/ 210 h 384"/>
                <a:gd name="T54" fmla="*/ 328 w 360"/>
                <a:gd name="T55" fmla="*/ 215 h 384"/>
                <a:gd name="T56" fmla="*/ 328 w 360"/>
                <a:gd name="T57" fmla="*/ 88 h 384"/>
                <a:gd name="T58" fmla="*/ 17 w 360"/>
                <a:gd name="T59" fmla="*/ 71 h 384"/>
                <a:gd name="T60" fmla="*/ 0 w 360"/>
                <a:gd name="T61" fmla="*/ 134 h 384"/>
                <a:gd name="T62" fmla="*/ 0 w 360"/>
                <a:gd name="T63" fmla="*/ 228 h 384"/>
                <a:gd name="T64" fmla="*/ 0 w 360"/>
                <a:gd name="T65" fmla="*/ 319 h 384"/>
                <a:gd name="T66" fmla="*/ 181 w 360"/>
                <a:gd name="T67" fmla="*/ 336 h 384"/>
                <a:gd name="T68" fmla="*/ 14 w 360"/>
                <a:gd name="T69" fmla="*/ 134 h 384"/>
                <a:gd name="T70" fmla="*/ 17 w 360"/>
                <a:gd name="T71" fmla="*/ 130 h 384"/>
                <a:gd name="T72" fmla="*/ 107 w 360"/>
                <a:gd name="T73" fmla="*/ 215 h 384"/>
                <a:gd name="T74" fmla="*/ 14 w 360"/>
                <a:gd name="T75" fmla="*/ 134 h 384"/>
                <a:gd name="T76" fmla="*/ 107 w 360"/>
                <a:gd name="T77" fmla="*/ 228 h 384"/>
                <a:gd name="T78" fmla="*/ 17 w 360"/>
                <a:gd name="T79" fmla="*/ 313 h 384"/>
                <a:gd name="T80" fmla="*/ 14 w 360"/>
                <a:gd name="T81" fmla="*/ 228 h 384"/>
                <a:gd name="T82" fmla="*/ 121 w 360"/>
                <a:gd name="T83" fmla="*/ 215 h 384"/>
                <a:gd name="T84" fmla="*/ 121 w 360"/>
                <a:gd name="T85" fmla="*/ 130 h 384"/>
                <a:gd name="T86" fmla="*/ 210 w 360"/>
                <a:gd name="T87" fmla="*/ 215 h 384"/>
                <a:gd name="T88" fmla="*/ 217 w 360"/>
                <a:gd name="T89" fmla="*/ 88 h 384"/>
                <a:gd name="T90" fmla="*/ 229 w 360"/>
                <a:gd name="T91" fmla="*/ 100 h 384"/>
                <a:gd name="T92" fmla="*/ 205 w 360"/>
                <a:gd name="T93" fmla="*/ 100 h 384"/>
                <a:gd name="T94" fmla="*/ 114 w 360"/>
                <a:gd name="T95" fmla="*/ 88 h 384"/>
                <a:gd name="T96" fmla="*/ 126 w 360"/>
                <a:gd name="T97" fmla="*/ 100 h 384"/>
                <a:gd name="T98" fmla="*/ 103 w 360"/>
                <a:gd name="T99" fmla="*/ 10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0" h="384">
                  <a:moveTo>
                    <a:pt x="92" y="43"/>
                  </a:moveTo>
                  <a:cubicBezTo>
                    <a:pt x="92" y="52"/>
                    <a:pt x="100" y="59"/>
                    <a:pt x="108" y="59"/>
                  </a:cubicBezTo>
                  <a:lnTo>
                    <a:pt x="220" y="59"/>
                  </a:lnTo>
                  <a:cubicBezTo>
                    <a:pt x="229" y="59"/>
                    <a:pt x="236" y="52"/>
                    <a:pt x="236" y="43"/>
                  </a:cubicBezTo>
                  <a:cubicBezTo>
                    <a:pt x="236" y="34"/>
                    <a:pt x="229" y="26"/>
                    <a:pt x="220" y="26"/>
                  </a:cubicBezTo>
                  <a:lnTo>
                    <a:pt x="190" y="26"/>
                  </a:lnTo>
                  <a:cubicBezTo>
                    <a:pt x="190" y="12"/>
                    <a:pt x="179" y="0"/>
                    <a:pt x="164" y="0"/>
                  </a:cubicBezTo>
                  <a:cubicBezTo>
                    <a:pt x="150" y="0"/>
                    <a:pt x="138" y="12"/>
                    <a:pt x="138" y="26"/>
                  </a:cubicBezTo>
                  <a:lnTo>
                    <a:pt x="108" y="26"/>
                  </a:lnTo>
                  <a:cubicBezTo>
                    <a:pt x="100" y="26"/>
                    <a:pt x="92" y="34"/>
                    <a:pt x="92" y="43"/>
                  </a:cubicBezTo>
                  <a:close/>
                  <a:moveTo>
                    <a:pt x="292" y="330"/>
                  </a:moveTo>
                  <a:cubicBezTo>
                    <a:pt x="293" y="332"/>
                    <a:pt x="295" y="332"/>
                    <a:pt x="296" y="332"/>
                  </a:cubicBezTo>
                  <a:cubicBezTo>
                    <a:pt x="298" y="332"/>
                    <a:pt x="300" y="332"/>
                    <a:pt x="301" y="330"/>
                  </a:cubicBezTo>
                  <a:cubicBezTo>
                    <a:pt x="304" y="328"/>
                    <a:pt x="304" y="323"/>
                    <a:pt x="301" y="321"/>
                  </a:cubicBezTo>
                  <a:lnTo>
                    <a:pt x="280" y="300"/>
                  </a:lnTo>
                  <a:lnTo>
                    <a:pt x="280" y="249"/>
                  </a:lnTo>
                  <a:cubicBezTo>
                    <a:pt x="280" y="245"/>
                    <a:pt x="278" y="242"/>
                    <a:pt x="274" y="242"/>
                  </a:cubicBezTo>
                  <a:cubicBezTo>
                    <a:pt x="270" y="242"/>
                    <a:pt x="267" y="245"/>
                    <a:pt x="267" y="249"/>
                  </a:cubicBezTo>
                  <a:lnTo>
                    <a:pt x="267" y="303"/>
                  </a:lnTo>
                  <a:cubicBezTo>
                    <a:pt x="267" y="303"/>
                    <a:pt x="267" y="304"/>
                    <a:pt x="267" y="304"/>
                  </a:cubicBezTo>
                  <a:cubicBezTo>
                    <a:pt x="267" y="305"/>
                    <a:pt x="267" y="305"/>
                    <a:pt x="267" y="305"/>
                  </a:cubicBezTo>
                  <a:cubicBezTo>
                    <a:pt x="267" y="305"/>
                    <a:pt x="268" y="305"/>
                    <a:pt x="268" y="306"/>
                  </a:cubicBezTo>
                  <a:cubicBezTo>
                    <a:pt x="268" y="306"/>
                    <a:pt x="268" y="306"/>
                    <a:pt x="268" y="306"/>
                  </a:cubicBezTo>
                  <a:cubicBezTo>
                    <a:pt x="268" y="306"/>
                    <a:pt x="268" y="307"/>
                    <a:pt x="268" y="307"/>
                  </a:cubicBezTo>
                  <a:cubicBezTo>
                    <a:pt x="268" y="307"/>
                    <a:pt x="269" y="307"/>
                    <a:pt x="269" y="308"/>
                  </a:cubicBezTo>
                  <a:cubicBezTo>
                    <a:pt x="269" y="308"/>
                    <a:pt x="269" y="308"/>
                    <a:pt x="269" y="308"/>
                  </a:cubicBezTo>
                  <a:lnTo>
                    <a:pt x="292" y="330"/>
                  </a:lnTo>
                  <a:close/>
                  <a:moveTo>
                    <a:pt x="343" y="253"/>
                  </a:moveTo>
                  <a:cubicBezTo>
                    <a:pt x="330" y="235"/>
                    <a:pt x="311" y="222"/>
                    <a:pt x="289" y="218"/>
                  </a:cubicBezTo>
                  <a:cubicBezTo>
                    <a:pt x="284" y="217"/>
                    <a:pt x="279" y="217"/>
                    <a:pt x="274" y="217"/>
                  </a:cubicBezTo>
                  <a:cubicBezTo>
                    <a:pt x="234" y="217"/>
                    <a:pt x="199" y="245"/>
                    <a:pt x="192" y="285"/>
                  </a:cubicBezTo>
                  <a:cubicBezTo>
                    <a:pt x="183" y="330"/>
                    <a:pt x="213" y="373"/>
                    <a:pt x="258" y="382"/>
                  </a:cubicBezTo>
                  <a:cubicBezTo>
                    <a:pt x="263" y="383"/>
                    <a:pt x="269" y="384"/>
                    <a:pt x="274" y="384"/>
                  </a:cubicBezTo>
                  <a:cubicBezTo>
                    <a:pt x="314" y="384"/>
                    <a:pt x="348" y="355"/>
                    <a:pt x="356" y="316"/>
                  </a:cubicBezTo>
                  <a:cubicBezTo>
                    <a:pt x="360" y="294"/>
                    <a:pt x="355" y="272"/>
                    <a:pt x="343" y="253"/>
                  </a:cubicBezTo>
                  <a:close/>
                  <a:moveTo>
                    <a:pt x="343" y="313"/>
                  </a:moveTo>
                  <a:lnTo>
                    <a:pt x="343" y="313"/>
                  </a:lnTo>
                  <a:cubicBezTo>
                    <a:pt x="337" y="347"/>
                    <a:pt x="308" y="371"/>
                    <a:pt x="274" y="371"/>
                  </a:cubicBezTo>
                  <a:cubicBezTo>
                    <a:pt x="269" y="371"/>
                    <a:pt x="265" y="370"/>
                    <a:pt x="261" y="369"/>
                  </a:cubicBezTo>
                  <a:cubicBezTo>
                    <a:pt x="222" y="362"/>
                    <a:pt x="197" y="325"/>
                    <a:pt x="205" y="287"/>
                  </a:cubicBezTo>
                  <a:cubicBezTo>
                    <a:pt x="211" y="254"/>
                    <a:pt x="240" y="230"/>
                    <a:pt x="274" y="230"/>
                  </a:cubicBezTo>
                  <a:cubicBezTo>
                    <a:pt x="278" y="230"/>
                    <a:pt x="283" y="230"/>
                    <a:pt x="287" y="231"/>
                  </a:cubicBezTo>
                  <a:cubicBezTo>
                    <a:pt x="306" y="234"/>
                    <a:pt x="322" y="245"/>
                    <a:pt x="332" y="261"/>
                  </a:cubicBezTo>
                  <a:cubicBezTo>
                    <a:pt x="343" y="276"/>
                    <a:pt x="347" y="295"/>
                    <a:pt x="343" y="313"/>
                  </a:cubicBezTo>
                  <a:close/>
                  <a:moveTo>
                    <a:pt x="176" y="313"/>
                  </a:moveTo>
                  <a:lnTo>
                    <a:pt x="121" y="313"/>
                  </a:lnTo>
                  <a:lnTo>
                    <a:pt x="121" y="228"/>
                  </a:lnTo>
                  <a:lnTo>
                    <a:pt x="206" y="228"/>
                  </a:lnTo>
                  <a:cubicBezTo>
                    <a:pt x="211" y="223"/>
                    <a:pt x="217" y="218"/>
                    <a:pt x="224" y="215"/>
                  </a:cubicBezTo>
                  <a:lnTo>
                    <a:pt x="224" y="215"/>
                  </a:lnTo>
                  <a:lnTo>
                    <a:pt x="224" y="130"/>
                  </a:lnTo>
                  <a:lnTo>
                    <a:pt x="311" y="130"/>
                  </a:lnTo>
                  <a:cubicBezTo>
                    <a:pt x="313" y="130"/>
                    <a:pt x="314" y="132"/>
                    <a:pt x="314" y="134"/>
                  </a:cubicBezTo>
                  <a:lnTo>
                    <a:pt x="314" y="210"/>
                  </a:lnTo>
                  <a:cubicBezTo>
                    <a:pt x="319" y="212"/>
                    <a:pt x="324" y="215"/>
                    <a:pt x="328" y="217"/>
                  </a:cubicBezTo>
                  <a:lnTo>
                    <a:pt x="328" y="215"/>
                  </a:lnTo>
                  <a:lnTo>
                    <a:pt x="328" y="134"/>
                  </a:lnTo>
                  <a:lnTo>
                    <a:pt x="328" y="88"/>
                  </a:lnTo>
                  <a:cubicBezTo>
                    <a:pt x="328" y="79"/>
                    <a:pt x="320" y="71"/>
                    <a:pt x="311" y="71"/>
                  </a:cubicBezTo>
                  <a:lnTo>
                    <a:pt x="17" y="71"/>
                  </a:lnTo>
                  <a:cubicBezTo>
                    <a:pt x="8" y="71"/>
                    <a:pt x="0" y="79"/>
                    <a:pt x="0" y="88"/>
                  </a:cubicBezTo>
                  <a:lnTo>
                    <a:pt x="0" y="134"/>
                  </a:lnTo>
                  <a:lnTo>
                    <a:pt x="0" y="215"/>
                  </a:lnTo>
                  <a:lnTo>
                    <a:pt x="0" y="228"/>
                  </a:lnTo>
                  <a:lnTo>
                    <a:pt x="0" y="309"/>
                  </a:lnTo>
                  <a:lnTo>
                    <a:pt x="0" y="319"/>
                  </a:lnTo>
                  <a:cubicBezTo>
                    <a:pt x="0" y="329"/>
                    <a:pt x="8" y="336"/>
                    <a:pt x="17" y="336"/>
                  </a:cubicBezTo>
                  <a:lnTo>
                    <a:pt x="181" y="336"/>
                  </a:lnTo>
                  <a:cubicBezTo>
                    <a:pt x="179" y="329"/>
                    <a:pt x="177" y="321"/>
                    <a:pt x="176" y="313"/>
                  </a:cubicBezTo>
                  <a:close/>
                  <a:moveTo>
                    <a:pt x="14" y="134"/>
                  </a:moveTo>
                  <a:lnTo>
                    <a:pt x="14" y="134"/>
                  </a:lnTo>
                  <a:cubicBezTo>
                    <a:pt x="14" y="132"/>
                    <a:pt x="15" y="130"/>
                    <a:pt x="17" y="130"/>
                  </a:cubicBezTo>
                  <a:lnTo>
                    <a:pt x="107" y="130"/>
                  </a:lnTo>
                  <a:lnTo>
                    <a:pt x="107" y="215"/>
                  </a:lnTo>
                  <a:lnTo>
                    <a:pt x="14" y="215"/>
                  </a:lnTo>
                  <a:lnTo>
                    <a:pt x="14" y="134"/>
                  </a:lnTo>
                  <a:close/>
                  <a:moveTo>
                    <a:pt x="107" y="228"/>
                  </a:moveTo>
                  <a:lnTo>
                    <a:pt x="107" y="228"/>
                  </a:lnTo>
                  <a:lnTo>
                    <a:pt x="107" y="313"/>
                  </a:lnTo>
                  <a:lnTo>
                    <a:pt x="17" y="313"/>
                  </a:lnTo>
                  <a:cubicBezTo>
                    <a:pt x="15" y="313"/>
                    <a:pt x="14" y="311"/>
                    <a:pt x="14" y="309"/>
                  </a:cubicBezTo>
                  <a:lnTo>
                    <a:pt x="14" y="228"/>
                  </a:lnTo>
                  <a:lnTo>
                    <a:pt x="107" y="228"/>
                  </a:lnTo>
                  <a:close/>
                  <a:moveTo>
                    <a:pt x="121" y="215"/>
                  </a:moveTo>
                  <a:lnTo>
                    <a:pt x="121" y="215"/>
                  </a:lnTo>
                  <a:lnTo>
                    <a:pt x="121" y="130"/>
                  </a:lnTo>
                  <a:lnTo>
                    <a:pt x="210" y="130"/>
                  </a:lnTo>
                  <a:lnTo>
                    <a:pt x="210" y="215"/>
                  </a:lnTo>
                  <a:lnTo>
                    <a:pt x="121" y="215"/>
                  </a:lnTo>
                  <a:close/>
                  <a:moveTo>
                    <a:pt x="217" y="88"/>
                  </a:moveTo>
                  <a:lnTo>
                    <a:pt x="217" y="88"/>
                  </a:lnTo>
                  <a:cubicBezTo>
                    <a:pt x="223" y="88"/>
                    <a:pt x="229" y="94"/>
                    <a:pt x="229" y="100"/>
                  </a:cubicBezTo>
                  <a:cubicBezTo>
                    <a:pt x="229" y="106"/>
                    <a:pt x="223" y="111"/>
                    <a:pt x="217" y="111"/>
                  </a:cubicBezTo>
                  <a:cubicBezTo>
                    <a:pt x="211" y="111"/>
                    <a:pt x="205" y="106"/>
                    <a:pt x="205" y="100"/>
                  </a:cubicBezTo>
                  <a:cubicBezTo>
                    <a:pt x="205" y="94"/>
                    <a:pt x="211" y="88"/>
                    <a:pt x="217" y="88"/>
                  </a:cubicBezTo>
                  <a:close/>
                  <a:moveTo>
                    <a:pt x="114" y="88"/>
                  </a:moveTo>
                  <a:lnTo>
                    <a:pt x="114" y="88"/>
                  </a:lnTo>
                  <a:cubicBezTo>
                    <a:pt x="120" y="88"/>
                    <a:pt x="126" y="94"/>
                    <a:pt x="126" y="100"/>
                  </a:cubicBezTo>
                  <a:cubicBezTo>
                    <a:pt x="126" y="106"/>
                    <a:pt x="120" y="111"/>
                    <a:pt x="114" y="111"/>
                  </a:cubicBezTo>
                  <a:cubicBezTo>
                    <a:pt x="108" y="111"/>
                    <a:pt x="103" y="106"/>
                    <a:pt x="103" y="100"/>
                  </a:cubicBezTo>
                  <a:cubicBezTo>
                    <a:pt x="103" y="94"/>
                    <a:pt x="108" y="88"/>
                    <a:pt x="114"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sp>
        <p:nvSpPr>
          <p:cNvPr id="13" name="矩形 12">
            <a:extLst>
              <a:ext uri="{FF2B5EF4-FFF2-40B4-BE49-F238E27FC236}">
                <a16:creationId xmlns:a16="http://schemas.microsoft.com/office/drawing/2014/main" id="{8745534D-2855-4A7A-BBFA-19F534698742}"/>
              </a:ext>
            </a:extLst>
          </p:cNvPr>
          <p:cNvSpPr/>
          <p:nvPr/>
        </p:nvSpPr>
        <p:spPr>
          <a:xfrm>
            <a:off x="7901233" y="1080168"/>
            <a:ext cx="658429" cy="300082"/>
          </a:xfrm>
          <a:prstGeom prst="rect">
            <a:avLst/>
          </a:prstGeom>
        </p:spPr>
        <p:txBody>
          <a:bodyPr wrap="square">
            <a:spAutoFit/>
          </a:bodyPr>
          <a:lstStyle/>
          <a:p>
            <a:pPr algn="just">
              <a:lnSpc>
                <a:spcPct val="150000"/>
              </a:lnSpc>
            </a:pPr>
            <a:r>
              <a:rPr lang="zh-CN" altLang="en-US" sz="900" b="1" dirty="0">
                <a:latin typeface="微软雅黑" panose="020B0503020204020204" pitchFamily="34" charset="-122"/>
                <a:ea typeface="微软雅黑" panose="020B0503020204020204" pitchFamily="34" charset="-122"/>
                <a:cs typeface="Arial" pitchFamily="34" charset="0"/>
              </a:rPr>
              <a:t>并发任务</a:t>
            </a:r>
            <a:endParaRPr lang="en-US" altLang="zh-CN" sz="900" b="1" dirty="0">
              <a:latin typeface="微软雅黑" panose="020B0503020204020204" pitchFamily="34" charset="-122"/>
              <a:ea typeface="微软雅黑" panose="020B0503020204020204" pitchFamily="34" charset="-122"/>
              <a:cs typeface="Arial" pitchFamily="34" charset="0"/>
            </a:endParaRPr>
          </a:p>
        </p:txBody>
      </p:sp>
      <p:sp>
        <p:nvSpPr>
          <p:cNvPr id="14" name="矩形 13">
            <a:extLst>
              <a:ext uri="{FF2B5EF4-FFF2-40B4-BE49-F238E27FC236}">
                <a16:creationId xmlns:a16="http://schemas.microsoft.com/office/drawing/2014/main" id="{08B61E5B-7B5E-46B2-9680-2135F86F10EC}"/>
              </a:ext>
            </a:extLst>
          </p:cNvPr>
          <p:cNvSpPr/>
          <p:nvPr/>
        </p:nvSpPr>
        <p:spPr>
          <a:xfrm>
            <a:off x="7928589" y="2320557"/>
            <a:ext cx="658429" cy="300082"/>
          </a:xfrm>
          <a:prstGeom prst="rect">
            <a:avLst/>
          </a:prstGeom>
        </p:spPr>
        <p:txBody>
          <a:bodyPr wrap="square">
            <a:spAutoFit/>
          </a:bodyPr>
          <a:lstStyle/>
          <a:p>
            <a:pPr algn="just">
              <a:lnSpc>
                <a:spcPct val="150000"/>
              </a:lnSpc>
            </a:pPr>
            <a:r>
              <a:rPr lang="zh-CN" altLang="en-US" sz="900" b="1" dirty="0">
                <a:latin typeface="微软雅黑" panose="020B0503020204020204" pitchFamily="34" charset="-122"/>
                <a:ea typeface="微软雅黑" panose="020B0503020204020204" pitchFamily="34" charset="-122"/>
                <a:cs typeface="Arial" pitchFamily="34" charset="0"/>
              </a:rPr>
              <a:t>吞吐能力</a:t>
            </a:r>
            <a:endParaRPr lang="en-US" altLang="zh-CN" sz="900" b="1" dirty="0">
              <a:latin typeface="微软雅黑" panose="020B0503020204020204" pitchFamily="34" charset="-122"/>
              <a:ea typeface="微软雅黑" panose="020B0503020204020204" pitchFamily="34" charset="-122"/>
              <a:cs typeface="Arial" pitchFamily="34" charset="0"/>
            </a:endParaRPr>
          </a:p>
        </p:txBody>
      </p:sp>
      <p:sp>
        <p:nvSpPr>
          <p:cNvPr id="15" name="矩形 14">
            <a:extLst>
              <a:ext uri="{FF2B5EF4-FFF2-40B4-BE49-F238E27FC236}">
                <a16:creationId xmlns:a16="http://schemas.microsoft.com/office/drawing/2014/main" id="{AA86447A-2A1D-4552-BAB6-BA5C2513018D}"/>
              </a:ext>
            </a:extLst>
          </p:cNvPr>
          <p:cNvSpPr/>
          <p:nvPr/>
        </p:nvSpPr>
        <p:spPr>
          <a:xfrm>
            <a:off x="7946228" y="3625606"/>
            <a:ext cx="658429" cy="300082"/>
          </a:xfrm>
          <a:prstGeom prst="rect">
            <a:avLst/>
          </a:prstGeom>
        </p:spPr>
        <p:txBody>
          <a:bodyPr wrap="square">
            <a:spAutoFit/>
          </a:bodyPr>
          <a:lstStyle/>
          <a:p>
            <a:pPr algn="just">
              <a:lnSpc>
                <a:spcPct val="150000"/>
              </a:lnSpc>
            </a:pPr>
            <a:r>
              <a:rPr lang="en-US" altLang="zh-CN" sz="900" b="1" dirty="0">
                <a:latin typeface="微软雅黑" panose="020B0503020204020204" pitchFamily="34" charset="-122"/>
                <a:ea typeface="微软雅黑" panose="020B0503020204020204" pitchFamily="34" charset="-122"/>
                <a:cs typeface="Arial" pitchFamily="34" charset="0"/>
              </a:rPr>
              <a:t>CPU</a:t>
            </a:r>
            <a:r>
              <a:rPr lang="zh-CN" altLang="en-US" sz="900" b="1" dirty="0">
                <a:latin typeface="微软雅黑" panose="020B0503020204020204" pitchFamily="34" charset="-122"/>
                <a:ea typeface="微软雅黑" panose="020B0503020204020204" pitchFamily="34" charset="-122"/>
                <a:cs typeface="Arial" pitchFamily="34" charset="0"/>
              </a:rPr>
              <a:t>配置</a:t>
            </a:r>
            <a:endParaRPr lang="en-US" altLang="zh-CN" sz="900" b="1" dirty="0">
              <a:latin typeface="微软雅黑" panose="020B0503020204020204" pitchFamily="34" charset="-122"/>
              <a:ea typeface="微软雅黑" panose="020B0503020204020204" pitchFamily="34" charset="-122"/>
              <a:cs typeface="Arial" pitchFamily="34" charset="0"/>
            </a:endParaRPr>
          </a:p>
        </p:txBody>
      </p:sp>
      <p:sp>
        <p:nvSpPr>
          <p:cNvPr id="16" name="矩形 15">
            <a:extLst>
              <a:ext uri="{FF2B5EF4-FFF2-40B4-BE49-F238E27FC236}">
                <a16:creationId xmlns:a16="http://schemas.microsoft.com/office/drawing/2014/main" id="{FF55B68E-E0BA-46CB-A1A3-A05F853E97C6}"/>
              </a:ext>
            </a:extLst>
          </p:cNvPr>
          <p:cNvSpPr/>
          <p:nvPr/>
        </p:nvSpPr>
        <p:spPr>
          <a:xfrm>
            <a:off x="7901233" y="1903361"/>
            <a:ext cx="1052626" cy="369332"/>
          </a:xfrm>
          <a:prstGeom prst="rect">
            <a:avLst/>
          </a:prstGeom>
        </p:spPr>
        <p:txBody>
          <a:bodyPr wrap="square">
            <a:spAutoFit/>
          </a:bodyPr>
          <a:lstStyle/>
          <a:p>
            <a:pPr algn="just">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Arial" pitchFamily="34" charset="0"/>
              </a:rPr>
              <a:t>多 </a:t>
            </a:r>
            <a:r>
              <a:rPr lang="en-US" altLang="zh-CN" sz="1200" b="1" dirty="0">
                <a:solidFill>
                  <a:srgbClr val="C00000"/>
                </a:solidFill>
                <a:latin typeface="微软雅黑" panose="020B0503020204020204" pitchFamily="34" charset="-122"/>
                <a:ea typeface="微软雅黑" panose="020B0503020204020204" pitchFamily="34" charset="-122"/>
                <a:cs typeface="Arial" pitchFamily="34" charset="0"/>
              </a:rPr>
              <a:t>44%</a:t>
            </a:r>
          </a:p>
        </p:txBody>
      </p:sp>
      <p:sp>
        <p:nvSpPr>
          <p:cNvPr id="17" name="矩形 16">
            <a:extLst>
              <a:ext uri="{FF2B5EF4-FFF2-40B4-BE49-F238E27FC236}">
                <a16:creationId xmlns:a16="http://schemas.microsoft.com/office/drawing/2014/main" id="{92D9430B-2E64-476E-AE1D-B75EEBB65462}"/>
              </a:ext>
            </a:extLst>
          </p:cNvPr>
          <p:cNvSpPr/>
          <p:nvPr/>
        </p:nvSpPr>
        <p:spPr>
          <a:xfrm>
            <a:off x="7927054" y="3209459"/>
            <a:ext cx="1052626" cy="369332"/>
          </a:xfrm>
          <a:prstGeom prst="rect">
            <a:avLst/>
          </a:prstGeom>
        </p:spPr>
        <p:txBody>
          <a:bodyPr wrap="square">
            <a:spAutoFit/>
          </a:bodyPr>
          <a:lstStyle/>
          <a:p>
            <a:pPr algn="just">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Arial" pitchFamily="34" charset="0"/>
              </a:rPr>
              <a:t>高 </a:t>
            </a:r>
            <a:r>
              <a:rPr lang="en-US" altLang="zh-CN" sz="1200" b="1" dirty="0">
                <a:solidFill>
                  <a:srgbClr val="C00000"/>
                </a:solidFill>
                <a:latin typeface="微软雅黑" panose="020B0503020204020204" pitchFamily="34" charset="-122"/>
                <a:ea typeface="微软雅黑" panose="020B0503020204020204" pitchFamily="34" charset="-122"/>
                <a:cs typeface="Arial" pitchFamily="34" charset="0"/>
              </a:rPr>
              <a:t>30%</a:t>
            </a:r>
          </a:p>
        </p:txBody>
      </p:sp>
      <p:sp>
        <p:nvSpPr>
          <p:cNvPr id="18" name="矩形 17">
            <a:extLst>
              <a:ext uri="{FF2B5EF4-FFF2-40B4-BE49-F238E27FC236}">
                <a16:creationId xmlns:a16="http://schemas.microsoft.com/office/drawing/2014/main" id="{8A4ECB38-F912-45E3-9712-3113F0B3D6CD}"/>
              </a:ext>
            </a:extLst>
          </p:cNvPr>
          <p:cNvSpPr/>
          <p:nvPr/>
        </p:nvSpPr>
        <p:spPr>
          <a:xfrm>
            <a:off x="7917302" y="4366745"/>
            <a:ext cx="1052626" cy="369332"/>
          </a:xfrm>
          <a:prstGeom prst="rect">
            <a:avLst/>
          </a:prstGeom>
        </p:spPr>
        <p:txBody>
          <a:bodyPr wrap="square">
            <a:spAutoFit/>
          </a:bodyPr>
          <a:lstStyle/>
          <a:p>
            <a:pPr algn="just">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cs typeface="Arial" pitchFamily="34" charset="0"/>
              </a:rPr>
              <a:t>少 </a:t>
            </a:r>
            <a:r>
              <a:rPr lang="en-US" altLang="zh-CN" sz="1200" b="1" dirty="0">
                <a:solidFill>
                  <a:srgbClr val="C00000"/>
                </a:solidFill>
                <a:latin typeface="微软雅黑" panose="020B0503020204020204" pitchFamily="34" charset="-122"/>
                <a:ea typeface="微软雅黑" panose="020B0503020204020204" pitchFamily="34" charset="-122"/>
                <a:cs typeface="Arial" pitchFamily="34" charset="0"/>
              </a:rPr>
              <a:t>50%</a:t>
            </a:r>
          </a:p>
        </p:txBody>
      </p:sp>
      <p:pic>
        <p:nvPicPr>
          <p:cNvPr id="19" name="图片 18">
            <a:extLst>
              <a:ext uri="{FF2B5EF4-FFF2-40B4-BE49-F238E27FC236}">
                <a16:creationId xmlns:a16="http://schemas.microsoft.com/office/drawing/2014/main" id="{499E4C36-4EEC-4CEC-AE2B-35624035D717}"/>
              </a:ext>
            </a:extLst>
          </p:cNvPr>
          <p:cNvPicPr>
            <a:picLocks noChangeAspect="1"/>
          </p:cNvPicPr>
          <p:nvPr/>
        </p:nvPicPr>
        <p:blipFill>
          <a:blip r:embed="rId2"/>
          <a:stretch>
            <a:fillRect/>
          </a:stretch>
        </p:blipFill>
        <p:spPr>
          <a:xfrm>
            <a:off x="734019" y="1623855"/>
            <a:ext cx="1607334" cy="1626936"/>
          </a:xfrm>
          <a:prstGeom prst="rect">
            <a:avLst/>
          </a:prstGeom>
        </p:spPr>
      </p:pic>
      <p:sp>
        <p:nvSpPr>
          <p:cNvPr id="20" name="矩形 19">
            <a:extLst>
              <a:ext uri="{FF2B5EF4-FFF2-40B4-BE49-F238E27FC236}">
                <a16:creationId xmlns:a16="http://schemas.microsoft.com/office/drawing/2014/main" id="{2585252E-F3A3-47A6-8CB8-958A375C8FFC}"/>
              </a:ext>
            </a:extLst>
          </p:cNvPr>
          <p:cNvSpPr/>
          <p:nvPr/>
        </p:nvSpPr>
        <p:spPr>
          <a:xfrm>
            <a:off x="2483768" y="1684215"/>
            <a:ext cx="5218787" cy="1477328"/>
          </a:xfrm>
          <a:prstGeom prst="rect">
            <a:avLst/>
          </a:prstGeom>
        </p:spPr>
        <p:txBody>
          <a:bodyPr wrap="square">
            <a:spAutoFit/>
          </a:bodyPr>
          <a:lstStyle/>
          <a:p>
            <a:pPr marL="171446" indent="-171446">
              <a:buFont typeface="Wingdings" panose="05000000000000000000" pitchFamily="2" charset="2"/>
              <a:buChar char="ü"/>
            </a:pPr>
            <a:r>
              <a:rPr lang="zh-CN" altLang="en-US" sz="900" dirty="0">
                <a:latin typeface="微软雅黑" panose="020B0503020204020204" pitchFamily="34" charset="-122"/>
                <a:ea typeface="微软雅黑" panose="020B0503020204020204" pitchFamily="34" charset="-122"/>
              </a:rPr>
              <a:t>HYGON</a:t>
            </a:r>
            <a:r>
              <a:rPr lang="zh-CN" altLang="en-US" sz="900" baseline="300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 C86-7151™ CPU 单/双路执行效率均高于 Intel 2630 v3 CPU。基于 HYGON</a:t>
            </a:r>
            <a:r>
              <a:rPr lang="zh-CN" altLang="en-US" sz="900" baseline="300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 CPU 的服务器平台，成功验证了大数据应用场景。大数据软件本身不需任何修改，各项功能运行正常，体现出良好的兼容性。</a:t>
            </a:r>
            <a:endParaRPr lang="en-US" altLang="zh-CN" sz="900" dirty="0">
              <a:latin typeface="微软雅黑" panose="020B0503020204020204" pitchFamily="34" charset="-122"/>
              <a:ea typeface="微软雅黑" panose="020B0503020204020204" pitchFamily="34" charset="-122"/>
            </a:endParaRPr>
          </a:p>
          <a:p>
            <a:pPr marL="171446" indent="-171446">
              <a:buFont typeface="Wingdings" panose="05000000000000000000" pitchFamily="2" charset="2"/>
              <a:buChar char="ü"/>
            </a:pPr>
            <a:endParaRPr lang="en-US" altLang="zh-CN" sz="900" dirty="0">
              <a:latin typeface="微软雅黑" panose="020B0503020204020204" pitchFamily="34" charset="-122"/>
              <a:ea typeface="微软雅黑" panose="020B0503020204020204" pitchFamily="34" charset="-122"/>
            </a:endParaRPr>
          </a:p>
          <a:p>
            <a:pPr marL="171446" indent="-171446">
              <a:buFont typeface="Wingdings" panose="05000000000000000000" pitchFamily="2" charset="2"/>
              <a:buChar char="ü"/>
            </a:pPr>
            <a:r>
              <a:rPr lang="zh-CN" altLang="en-US" sz="900" dirty="0">
                <a:latin typeface="微软雅黑" panose="020B0503020204020204" pitchFamily="34" charset="-122"/>
                <a:ea typeface="微软雅黑" panose="020B0503020204020204" pitchFamily="34" charset="-122"/>
              </a:rPr>
              <a:t>采用 </a:t>
            </a:r>
            <a:r>
              <a:rPr lang="en-US" altLang="zh-CN" sz="900" dirty="0">
                <a:latin typeface="微软雅黑" panose="020B0503020204020204" pitchFamily="34" charset="-122"/>
                <a:ea typeface="微软雅黑" panose="020B0503020204020204" pitchFamily="34" charset="-122"/>
              </a:rPr>
              <a:t>Intel </a:t>
            </a:r>
            <a:r>
              <a:rPr lang="zh-CN" altLang="en-US" sz="900" dirty="0">
                <a:latin typeface="微软雅黑" panose="020B0503020204020204" pitchFamily="34" charset="-122"/>
                <a:ea typeface="微软雅黑" panose="020B0503020204020204" pitchFamily="34" charset="-122"/>
              </a:rPr>
              <a:t>服务器的 </a:t>
            </a:r>
            <a:r>
              <a:rPr lang="en-US" altLang="zh-CN" sz="900" dirty="0">
                <a:latin typeface="微软雅黑" panose="020B0503020204020204" pitchFamily="34" charset="-122"/>
                <a:ea typeface="微软雅黑" panose="020B0503020204020204" pitchFamily="34" charset="-122"/>
              </a:rPr>
              <a:t>CPU </a:t>
            </a:r>
            <a:r>
              <a:rPr lang="zh-CN" altLang="en-US" sz="900" dirty="0">
                <a:latin typeface="微软雅黑" panose="020B0503020204020204" pitchFamily="34" charset="-122"/>
                <a:ea typeface="微软雅黑" panose="020B0503020204020204" pitchFamily="34" charset="-122"/>
              </a:rPr>
              <a:t>平均使用率达到瓶颈。而单路 </a:t>
            </a:r>
            <a:r>
              <a:rPr lang="en-US" altLang="zh-CN" sz="900" dirty="0">
                <a:latin typeface="微软雅黑" panose="020B0503020204020204" pitchFamily="34" charset="-122"/>
                <a:ea typeface="微软雅黑" panose="020B0503020204020204" pitchFamily="34" charset="-122"/>
              </a:rPr>
              <a:t>HYGON</a:t>
            </a:r>
            <a:r>
              <a:rPr lang="en-US" altLang="zh-CN" sz="900" baseline="300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 CPU </a:t>
            </a:r>
            <a:r>
              <a:rPr lang="zh-CN" altLang="en-US" sz="900" dirty="0">
                <a:latin typeface="微软雅黑" panose="020B0503020204020204" pitchFamily="34" charset="-122"/>
                <a:ea typeface="微软雅黑" panose="020B0503020204020204" pitchFamily="34" charset="-122"/>
              </a:rPr>
              <a:t>使用率在 </a:t>
            </a:r>
            <a:r>
              <a:rPr lang="en-US" altLang="zh-CN" sz="900" dirty="0">
                <a:latin typeface="微软雅黑" panose="020B0503020204020204" pitchFamily="34" charset="-122"/>
                <a:ea typeface="微软雅黑" panose="020B0503020204020204" pitchFamily="34" charset="-122"/>
              </a:rPr>
              <a:t>40 - 50% </a:t>
            </a:r>
            <a:r>
              <a:rPr lang="zh-CN" altLang="en-US" sz="900" dirty="0">
                <a:latin typeface="微软雅黑" panose="020B0503020204020204" pitchFamily="34" charset="-122"/>
                <a:ea typeface="微软雅黑" panose="020B0503020204020204" pitchFamily="34" charset="-122"/>
              </a:rPr>
              <a:t>之间，瞬时峰值可达 </a:t>
            </a:r>
            <a:r>
              <a:rPr lang="en-US" altLang="zh-CN" sz="900" dirty="0">
                <a:latin typeface="微软雅黑" panose="020B0503020204020204" pitchFamily="34" charset="-122"/>
                <a:ea typeface="微软雅黑" panose="020B0503020204020204" pitchFamily="34" charset="-122"/>
              </a:rPr>
              <a:t>80% </a:t>
            </a:r>
            <a:r>
              <a:rPr lang="zh-CN" altLang="en-US" sz="900" dirty="0">
                <a:latin typeface="微软雅黑" panose="020B0503020204020204" pitchFamily="34" charset="-122"/>
                <a:ea typeface="微软雅黑" panose="020B0503020204020204" pitchFamily="34" charset="-122"/>
              </a:rPr>
              <a:t>以上。搭载 </a:t>
            </a:r>
            <a:r>
              <a:rPr lang="en-US" altLang="zh-CN" sz="900" dirty="0">
                <a:latin typeface="微软雅黑" panose="020B0503020204020204" pitchFamily="34" charset="-122"/>
                <a:ea typeface="微软雅黑" panose="020B0503020204020204" pitchFamily="34" charset="-122"/>
              </a:rPr>
              <a:t>HYGON</a:t>
            </a:r>
            <a:r>
              <a:rPr lang="en-US" altLang="zh-CN" sz="900" baseline="300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 C86-7151™ </a:t>
            </a:r>
            <a:r>
              <a:rPr lang="zh-CN" altLang="en-US" sz="900" dirty="0">
                <a:latin typeface="微软雅黑" panose="020B0503020204020204" pitchFamily="34" charset="-122"/>
                <a:ea typeface="微软雅黑" panose="020B0503020204020204" pitchFamily="34" charset="-122"/>
              </a:rPr>
              <a:t>单</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双路处理器的服 务器运行大数据软件性能优越，并证明了其极高的可靠性， 具备替代 </a:t>
            </a:r>
            <a:r>
              <a:rPr lang="en-US" altLang="zh-CN" sz="900" dirty="0">
                <a:latin typeface="微软雅黑" panose="020B0503020204020204" pitchFamily="34" charset="-122"/>
                <a:ea typeface="微软雅黑" panose="020B0503020204020204" pitchFamily="34" charset="-122"/>
              </a:rPr>
              <a:t>Intel </a:t>
            </a:r>
            <a:r>
              <a:rPr lang="zh-CN" altLang="en-US" sz="900" dirty="0">
                <a:latin typeface="微软雅黑" panose="020B0503020204020204" pitchFamily="34" charset="-122"/>
                <a:ea typeface="微软雅黑" panose="020B0503020204020204" pitchFamily="34" charset="-122"/>
              </a:rPr>
              <a:t>服务器平台的能力。  </a:t>
            </a:r>
            <a:endParaRPr lang="en-US" altLang="zh-CN" sz="900" dirty="0">
              <a:latin typeface="微软雅黑" panose="020B0503020204020204" pitchFamily="34" charset="-122"/>
              <a:ea typeface="微软雅黑" panose="020B0503020204020204" pitchFamily="34" charset="-122"/>
            </a:endParaRPr>
          </a:p>
          <a:p>
            <a:pPr marL="171446" indent="-171446">
              <a:buFont typeface="Wingdings" panose="05000000000000000000" pitchFamily="2" charset="2"/>
              <a:buChar char="ü"/>
            </a:pPr>
            <a:endParaRPr lang="en-US" altLang="zh-CN" sz="900" dirty="0">
              <a:latin typeface="微软雅黑" panose="020B0503020204020204" pitchFamily="34" charset="-122"/>
              <a:ea typeface="微软雅黑" panose="020B0503020204020204" pitchFamily="34" charset="-122"/>
            </a:endParaRPr>
          </a:p>
          <a:p>
            <a:pPr marL="171446" indent="-171446">
              <a:buFont typeface="Wingdings" panose="05000000000000000000" pitchFamily="2" charset="2"/>
              <a:buChar char="ü"/>
            </a:pPr>
            <a:r>
              <a:rPr lang="zh-CN" altLang="en-US" sz="900" dirty="0">
                <a:latin typeface="微软雅黑" panose="020B0503020204020204" pitchFamily="34" charset="-122"/>
                <a:ea typeface="微软雅黑" panose="020B0503020204020204" pitchFamily="34" charset="-122"/>
              </a:rPr>
              <a:t>新一代 </a:t>
            </a:r>
            <a:r>
              <a:rPr lang="en-US" altLang="zh-CN" sz="900" dirty="0">
                <a:latin typeface="微软雅黑" panose="020B0503020204020204" pitchFamily="34" charset="-122"/>
                <a:ea typeface="微软雅黑" panose="020B0503020204020204" pitchFamily="34" charset="-122"/>
              </a:rPr>
              <a:t>HYGON</a:t>
            </a:r>
            <a:r>
              <a:rPr lang="en-US" altLang="zh-CN" sz="900" baseline="300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 C86-7151™ </a:t>
            </a:r>
            <a:r>
              <a:rPr lang="zh-CN" altLang="en-US" sz="900" dirty="0">
                <a:latin typeface="微软雅黑" panose="020B0503020204020204" pitchFamily="34" charset="-122"/>
                <a:ea typeface="微软雅黑" panose="020B0503020204020204" pitchFamily="34" charset="-122"/>
              </a:rPr>
              <a:t>处理器具备 </a:t>
            </a:r>
            <a:r>
              <a:rPr lang="en-US" altLang="zh-CN" sz="900" dirty="0">
                <a:latin typeface="微软雅黑" panose="020B0503020204020204" pitchFamily="34" charset="-122"/>
                <a:ea typeface="微软雅黑" panose="020B0503020204020204" pitchFamily="34" charset="-122"/>
              </a:rPr>
              <a:t>16C</a:t>
            </a:r>
            <a:r>
              <a:rPr lang="zh-CN" altLang="en-US" sz="900" dirty="0">
                <a:latin typeface="微软雅黑" panose="020B0503020204020204" pitchFamily="34" charset="-122"/>
                <a:ea typeface="微软雅黑" panose="020B0503020204020204" pitchFamily="34" charset="-122"/>
              </a:rPr>
              <a:t>，而上一代 </a:t>
            </a:r>
            <a:r>
              <a:rPr lang="en-US" altLang="zh-CN" sz="900" dirty="0">
                <a:latin typeface="微软雅黑" panose="020B0503020204020204" pitchFamily="34" charset="-122"/>
                <a:ea typeface="微软雅黑" panose="020B0503020204020204" pitchFamily="34" charset="-122"/>
              </a:rPr>
              <a:t>Intel 2630 v3</a:t>
            </a:r>
            <a:r>
              <a:rPr lang="zh-CN" altLang="en-US" sz="900" dirty="0">
                <a:latin typeface="微软雅黑" panose="020B0503020204020204" pitchFamily="34" charset="-122"/>
                <a:ea typeface="微软雅黑" panose="020B0503020204020204" pitchFamily="34" charset="-122"/>
              </a:rPr>
              <a:t>处理器仅 </a:t>
            </a:r>
            <a:r>
              <a:rPr lang="en-US" altLang="zh-CN" sz="900" dirty="0">
                <a:latin typeface="微软雅黑" panose="020B0503020204020204" pitchFamily="34" charset="-122"/>
                <a:ea typeface="微软雅黑" panose="020B0503020204020204" pitchFamily="34" charset="-122"/>
              </a:rPr>
              <a:t>8C</a:t>
            </a:r>
            <a:r>
              <a:rPr lang="zh-CN" altLang="en-US" sz="900" dirty="0">
                <a:latin typeface="微软雅黑" panose="020B0503020204020204" pitchFamily="34" charset="-122"/>
                <a:ea typeface="微软雅黑" panose="020B0503020204020204" pitchFamily="34" charset="-122"/>
              </a:rPr>
              <a:t>。验证表明 </a:t>
            </a:r>
            <a:r>
              <a:rPr lang="en-US" altLang="zh-CN" sz="900" dirty="0">
                <a:latin typeface="微软雅黑" panose="020B0503020204020204" pitchFamily="34" charset="-122"/>
                <a:ea typeface="微软雅黑" panose="020B0503020204020204" pitchFamily="34" charset="-122"/>
              </a:rPr>
              <a:t>HYGON</a:t>
            </a:r>
            <a:r>
              <a:rPr lang="en-US" altLang="zh-CN" sz="900" baseline="300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单路处理器 性能即大幅超越上一代 </a:t>
            </a:r>
            <a:r>
              <a:rPr lang="en-US" altLang="zh-CN" sz="900" dirty="0">
                <a:latin typeface="微软雅黑" panose="020B0503020204020204" pitchFamily="34" charset="-122"/>
                <a:ea typeface="微软雅黑" panose="020B0503020204020204" pitchFamily="34" charset="-122"/>
              </a:rPr>
              <a:t>Intel </a:t>
            </a:r>
            <a:r>
              <a:rPr lang="zh-CN" altLang="en-US" sz="900" dirty="0">
                <a:latin typeface="微软雅黑" panose="020B0503020204020204" pitchFamily="34" charset="-122"/>
                <a:ea typeface="微软雅黑" panose="020B0503020204020204" pitchFamily="34" charset="-122"/>
              </a:rPr>
              <a:t>双路处理器。 </a:t>
            </a:r>
          </a:p>
        </p:txBody>
      </p:sp>
      <p:sp>
        <p:nvSpPr>
          <p:cNvPr id="21" name="矩形 20">
            <a:extLst>
              <a:ext uri="{FF2B5EF4-FFF2-40B4-BE49-F238E27FC236}">
                <a16:creationId xmlns:a16="http://schemas.microsoft.com/office/drawing/2014/main" id="{246712E9-1E75-4028-8C06-366C19690022}"/>
              </a:ext>
            </a:extLst>
          </p:cNvPr>
          <p:cNvSpPr/>
          <p:nvPr/>
        </p:nvSpPr>
        <p:spPr>
          <a:xfrm>
            <a:off x="207086" y="636909"/>
            <a:ext cx="7389251" cy="819455"/>
          </a:xfrm>
          <a:prstGeom prst="rect">
            <a:avLst/>
          </a:prstGeom>
        </p:spPr>
        <p:txBody>
          <a:bodyPr wrap="square">
            <a:spAutoFit/>
          </a:bodyPr>
          <a:lstStyle/>
          <a:p>
            <a:pPr>
              <a:lnSpc>
                <a:spcPct val="150000"/>
              </a:lnSpc>
            </a:pPr>
            <a:r>
              <a:rPr lang="zh-CN" altLang="en-US" sz="1050" dirty="0">
                <a:latin typeface="微软雅黑" panose="020B0503020204020204" pitchFamily="34" charset="-122"/>
                <a:ea typeface="微软雅黑" panose="020B0503020204020204" pitchFamily="34" charset="-122"/>
              </a:rPr>
              <a:t>     基于国产</a:t>
            </a:r>
            <a:r>
              <a:rPr lang="en-US" altLang="zh-CN" sz="1050" dirty="0">
                <a:latin typeface="微软雅黑" panose="020B0503020204020204" pitchFamily="34" charset="-122"/>
                <a:ea typeface="微软雅黑" panose="020B0503020204020204" pitchFamily="34" charset="-122"/>
              </a:rPr>
              <a:t>HYGON</a:t>
            </a:r>
            <a:r>
              <a:rPr lang="en-US" altLang="zh-CN" sz="1050" baseline="3000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处理器系列的服务器</a:t>
            </a:r>
            <a:r>
              <a:rPr lang="zh-CN" altLang="zh-CN" sz="1050" dirty="0">
                <a:latin typeface="微软雅黑" panose="020B0503020204020204" pitchFamily="34" charset="-122"/>
                <a:ea typeface="微软雅黑" panose="020B0503020204020204" pitchFamily="34" charset="-122"/>
              </a:rPr>
              <a:t>及存储</a:t>
            </a:r>
            <a:r>
              <a:rPr lang="zh-CN" altLang="en-US" sz="1050" dirty="0">
                <a:latin typeface="微软雅黑" panose="020B0503020204020204" pitchFamily="34" charset="-122"/>
                <a:ea typeface="微软雅黑" panose="020B0503020204020204" pitchFamily="34" charset="-122"/>
              </a:rPr>
              <a:t>产品适配业界主流大数据平台，</a:t>
            </a:r>
            <a:r>
              <a:rPr lang="zh-CN" altLang="zh-CN" sz="1050" dirty="0">
                <a:latin typeface="微软雅黑" panose="020B0503020204020204" pitchFamily="34" charset="-122"/>
                <a:ea typeface="微软雅黑" panose="020B0503020204020204" pitchFamily="34" charset="-122"/>
              </a:rPr>
              <a:t>具备</a:t>
            </a:r>
            <a:r>
              <a:rPr lang="zh-CN" altLang="en-US" sz="1050" dirty="0">
                <a:latin typeface="微软雅黑" panose="020B0503020204020204" pitchFamily="34" charset="-122"/>
                <a:ea typeface="微软雅黑" panose="020B0503020204020204" pitchFamily="34" charset="-122"/>
              </a:rPr>
              <a:t>高性能，通用性和安全性三大优势。</a:t>
            </a:r>
            <a:r>
              <a:rPr lang="en-US" altLang="zh-CN" sz="1050" dirty="0">
                <a:latin typeface="微软雅黑" panose="020B0503020204020204" pitchFamily="34" charset="-122"/>
                <a:ea typeface="微软雅黑" panose="020B0503020204020204" pitchFamily="34" charset="-122"/>
                <a:cs typeface="Arial" pitchFamily="34" charset="0"/>
              </a:rPr>
              <a:t> HYGON</a:t>
            </a:r>
            <a:r>
              <a:rPr lang="en-US" altLang="zh-CN" sz="1050" baseline="30000" dirty="0">
                <a:latin typeface="微软雅黑" panose="020B0503020204020204" pitchFamily="34" charset="-122"/>
                <a:ea typeface="微软雅黑" panose="020B0503020204020204" pitchFamily="34" charset="-122"/>
                <a:cs typeface="Arial" pitchFamily="34" charset="0"/>
              </a:rPr>
              <a:t>®</a:t>
            </a:r>
            <a:r>
              <a:rPr lang="zh-CN" altLang="zh-CN" sz="1050" dirty="0">
                <a:latin typeface="微软雅黑" panose="020B0503020204020204" pitchFamily="34" charset="-122"/>
                <a:ea typeface="微软雅黑" panose="020B0503020204020204" pitchFamily="34" charset="-122"/>
              </a:rPr>
              <a:t>处理器单处理器</a:t>
            </a:r>
            <a:r>
              <a:rPr lang="en-US" altLang="zh-CN" sz="1050" dirty="0">
                <a:latin typeface="微软雅黑" panose="020B0503020204020204" pitchFamily="34" charset="-122"/>
                <a:ea typeface="微软雅黑" panose="020B0503020204020204" pitchFamily="34" charset="-122"/>
              </a:rPr>
              <a:t>32</a:t>
            </a:r>
            <a:r>
              <a:rPr lang="zh-CN" altLang="zh-CN" sz="1050" dirty="0">
                <a:latin typeface="微软雅黑" panose="020B0503020204020204" pitchFamily="34" charset="-122"/>
                <a:ea typeface="微软雅黑" panose="020B0503020204020204" pitchFamily="34" charset="-122"/>
              </a:rPr>
              <a:t>核多线程的业界</a:t>
            </a:r>
            <a:r>
              <a:rPr lang="zh-CN" altLang="en-US" sz="1050" dirty="0">
                <a:latin typeface="微软雅黑" panose="020B0503020204020204" pitchFamily="34" charset="-122"/>
                <a:ea typeface="微软雅黑" panose="020B0503020204020204" pitchFamily="34" charset="-122"/>
              </a:rPr>
              <a:t>高</a:t>
            </a:r>
            <a:r>
              <a:rPr lang="zh-CN" altLang="zh-CN" sz="1050" dirty="0">
                <a:latin typeface="微软雅黑" panose="020B0503020204020204" pitchFamily="34" charset="-122"/>
                <a:ea typeface="微软雅黑" panose="020B0503020204020204" pitchFamily="34" charset="-122"/>
              </a:rPr>
              <a:t>水平计算密度</a:t>
            </a:r>
            <a:r>
              <a:rPr lang="zh-CN" altLang="en-US" sz="1050" dirty="0">
                <a:latin typeface="微软雅黑" panose="020B0503020204020204" pitchFamily="34" charset="-122"/>
                <a:ea typeface="微软雅黑" panose="020B0503020204020204" pitchFamily="34" charset="-122"/>
              </a:rPr>
              <a:t>，单</a:t>
            </a:r>
            <a:r>
              <a:rPr lang="zh-CN" altLang="zh-CN" sz="1050" dirty="0">
                <a:latin typeface="微软雅黑" panose="020B0503020204020204" pitchFamily="34" charset="-122"/>
                <a:ea typeface="微软雅黑" panose="020B0503020204020204" pitchFamily="34" charset="-122"/>
              </a:rPr>
              <a:t>处理器集成</a:t>
            </a:r>
            <a:r>
              <a:rPr lang="en-US" altLang="zh-CN" sz="1050" dirty="0">
                <a:latin typeface="微软雅黑" panose="020B0503020204020204" pitchFamily="34" charset="-122"/>
                <a:ea typeface="微软雅黑" panose="020B0503020204020204" pitchFamily="34" charset="-122"/>
              </a:rPr>
              <a:t>8</a:t>
            </a:r>
            <a:r>
              <a:rPr lang="zh-CN" altLang="zh-CN" sz="1050" dirty="0">
                <a:latin typeface="微软雅黑" panose="020B0503020204020204" pitchFamily="34" charset="-122"/>
                <a:ea typeface="微软雅黑" panose="020B0503020204020204" pitchFamily="34" charset="-122"/>
              </a:rPr>
              <a:t>通道</a:t>
            </a:r>
            <a:r>
              <a:rPr lang="en-US" altLang="zh-CN" sz="1050" dirty="0">
                <a:latin typeface="微软雅黑" panose="020B0503020204020204" pitchFamily="34" charset="-122"/>
                <a:ea typeface="微软雅黑" panose="020B0503020204020204" pitchFamily="34" charset="-122"/>
              </a:rPr>
              <a:t>DDR4</a:t>
            </a:r>
            <a:r>
              <a:rPr lang="zh-CN" altLang="zh-CN" sz="1050" dirty="0">
                <a:latin typeface="微软雅黑" panose="020B0503020204020204" pitchFamily="34" charset="-122"/>
                <a:ea typeface="微软雅黑" panose="020B0503020204020204" pitchFamily="34" charset="-122"/>
              </a:rPr>
              <a:t>内存控制器的大内存带宽和内存容量</a:t>
            </a:r>
            <a:r>
              <a:rPr lang="zh-CN" altLang="en-US" sz="1050" dirty="0">
                <a:latin typeface="微软雅黑" panose="020B0503020204020204" pitchFamily="34" charset="-122"/>
                <a:ea typeface="微软雅黑" panose="020B0503020204020204" pitchFamily="34" charset="-122"/>
              </a:rPr>
              <a:t>，能够极大提升大数据平台的数据分析能力。可广泛应用于政府、金融、制造、运营商、媒体、交通、公共服务等领域。</a:t>
            </a:r>
            <a:endParaRPr lang="zh-CN" altLang="zh-CN" sz="1050" dirty="0">
              <a:latin typeface="微软雅黑" panose="020B0503020204020204" pitchFamily="34" charset="-122"/>
              <a:ea typeface="微软雅黑" panose="020B0503020204020204" pitchFamily="34" charset="-122"/>
            </a:endParaRPr>
          </a:p>
        </p:txBody>
      </p:sp>
      <p:sp>
        <p:nvSpPr>
          <p:cNvPr id="22" name="Rectangle 179">
            <a:extLst>
              <a:ext uri="{FF2B5EF4-FFF2-40B4-BE49-F238E27FC236}">
                <a16:creationId xmlns:a16="http://schemas.microsoft.com/office/drawing/2014/main" id="{F352DE57-02F5-43D0-9A00-744F6635FF46}"/>
              </a:ext>
            </a:extLst>
          </p:cNvPr>
          <p:cNvSpPr/>
          <p:nvPr/>
        </p:nvSpPr>
        <p:spPr bwMode="auto">
          <a:xfrm>
            <a:off x="193008" y="3587184"/>
            <a:ext cx="335764" cy="1084387"/>
          </a:xfrm>
          <a:prstGeom prst="round2SameRect">
            <a:avLst>
              <a:gd name="adj1" fmla="val 0"/>
              <a:gd name="adj2" fmla="val 0"/>
            </a:avLst>
          </a:prstGeom>
          <a:solidFill>
            <a:schemeClr val="accent6">
              <a:lumMod val="75000"/>
            </a:schemeClr>
          </a:solidFill>
          <a:ln>
            <a:noFill/>
          </a:ln>
          <a:effectLst>
            <a:outerShdw blurRad="40000" dist="23000" dir="5400000" rotWithShape="0">
              <a:srgbClr val="000000">
                <a:alpha val="35000"/>
              </a:srgbClr>
            </a:outerShdw>
          </a:effectLst>
        </p:spPr>
        <p:txBody>
          <a:bodyPr lIns="0" rIns="0" anchor="ctr"/>
          <a:lstStyle/>
          <a:p>
            <a:pPr algn="ctr" defTabSz="1219079">
              <a:buClr>
                <a:srgbClr val="990000"/>
              </a:buClr>
              <a:buSzPct val="60000"/>
              <a:defRPr/>
            </a:pPr>
            <a:r>
              <a:rPr lang="zh-CN" altLang="en-US" sz="1500" b="1" dirty="0">
                <a:solidFill>
                  <a:prstClr val="white"/>
                </a:solidFill>
                <a:latin typeface="微软雅黑" pitchFamily="34" charset="-122"/>
                <a:ea typeface="微软雅黑" pitchFamily="34" charset="-122"/>
              </a:rPr>
              <a:t>推荐产品</a:t>
            </a:r>
            <a:endParaRPr lang="en-US" altLang="zh-CN" sz="1500" b="1" dirty="0">
              <a:solidFill>
                <a:prstClr val="white"/>
              </a:solidFill>
              <a:latin typeface="微软雅黑" pitchFamily="34" charset="-122"/>
              <a:ea typeface="微软雅黑" pitchFamily="34" charset="-122"/>
            </a:endParaRPr>
          </a:p>
        </p:txBody>
      </p:sp>
      <p:sp>
        <p:nvSpPr>
          <p:cNvPr id="23" name="矩形 202">
            <a:extLst>
              <a:ext uri="{FF2B5EF4-FFF2-40B4-BE49-F238E27FC236}">
                <a16:creationId xmlns:a16="http://schemas.microsoft.com/office/drawing/2014/main" id="{6630571F-E1EF-4CC3-B499-4369C70A30C9}"/>
              </a:ext>
            </a:extLst>
          </p:cNvPr>
          <p:cNvSpPr>
            <a:spLocks noChangeArrowheads="1"/>
          </p:cNvSpPr>
          <p:nvPr/>
        </p:nvSpPr>
        <p:spPr bwMode="auto">
          <a:xfrm>
            <a:off x="207086" y="3195373"/>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Arial" pitchFamily="34" charset="0"/>
                <a:ea typeface="宋体" pitchFamily="2" charset="-122"/>
              </a:defRPr>
            </a:lvl1pPr>
            <a:lvl2pPr marL="742950" indent="-285750" defTabSz="1217613">
              <a:defRPr>
                <a:solidFill>
                  <a:schemeClr val="tx1"/>
                </a:solidFill>
                <a:latin typeface="Arial" pitchFamily="34" charset="0"/>
                <a:ea typeface="宋体" pitchFamily="2" charset="-122"/>
              </a:defRPr>
            </a:lvl2pPr>
            <a:lvl3pPr marL="1143000" indent="-228600" defTabSz="1217613">
              <a:defRPr>
                <a:solidFill>
                  <a:schemeClr val="tx1"/>
                </a:solidFill>
                <a:latin typeface="Arial" pitchFamily="34" charset="0"/>
                <a:ea typeface="宋体" pitchFamily="2" charset="-122"/>
              </a:defRPr>
            </a:lvl3pPr>
            <a:lvl4pPr marL="1600200" indent="-228600" defTabSz="1217613">
              <a:defRPr>
                <a:solidFill>
                  <a:schemeClr val="tx1"/>
                </a:solidFill>
                <a:latin typeface="Arial" pitchFamily="34" charset="0"/>
                <a:ea typeface="宋体" pitchFamily="2" charset="-122"/>
              </a:defRPr>
            </a:lvl4pPr>
            <a:lvl5pPr marL="2057400" indent="-228600" defTabSz="1217613">
              <a:defRPr>
                <a:solidFill>
                  <a:schemeClr val="tx1"/>
                </a:solidFill>
                <a:latin typeface="Arial" pitchFamily="34" charset="0"/>
                <a:ea typeface="宋体" pitchFamily="2" charset="-122"/>
              </a:defRPr>
            </a:lvl5pPr>
            <a:lvl6pPr marL="2514600" indent="-228600" defTabSz="1217613"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1217613"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1217613"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1217613"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1200" b="1" dirty="0">
                <a:solidFill>
                  <a:schemeClr val="bg1"/>
                </a:solidFill>
                <a:ea typeface="微软雅黑" pitchFamily="34" charset="-122"/>
                <a:cs typeface="Arial" pitchFamily="34" charset="0"/>
              </a:rPr>
              <a:t>推荐产品</a:t>
            </a:r>
          </a:p>
        </p:txBody>
      </p:sp>
      <p:grpSp>
        <p:nvGrpSpPr>
          <p:cNvPr id="24" name="组合 23">
            <a:extLst>
              <a:ext uri="{FF2B5EF4-FFF2-40B4-BE49-F238E27FC236}">
                <a16:creationId xmlns:a16="http://schemas.microsoft.com/office/drawing/2014/main" id="{BEEBA026-65D8-4967-9E66-0D3D90E16AAA}"/>
              </a:ext>
            </a:extLst>
          </p:cNvPr>
          <p:cNvGrpSpPr/>
          <p:nvPr/>
        </p:nvGrpSpPr>
        <p:grpSpPr>
          <a:xfrm>
            <a:off x="741702" y="3388802"/>
            <a:ext cx="6862316" cy="1423363"/>
            <a:chOff x="179512" y="3654823"/>
            <a:chExt cx="7416823" cy="1423363"/>
          </a:xfrm>
        </p:grpSpPr>
        <p:sp>
          <p:nvSpPr>
            <p:cNvPr id="25" name="矩形 24">
              <a:extLst>
                <a:ext uri="{FF2B5EF4-FFF2-40B4-BE49-F238E27FC236}">
                  <a16:creationId xmlns:a16="http://schemas.microsoft.com/office/drawing/2014/main" id="{B55A30A3-25AE-484F-BCF2-6B72DBE514F9}"/>
                </a:ext>
              </a:extLst>
            </p:cNvPr>
            <p:cNvSpPr/>
            <p:nvPr/>
          </p:nvSpPr>
          <p:spPr bwMode="auto">
            <a:xfrm>
              <a:off x="179512" y="3667044"/>
              <a:ext cx="7416823" cy="1411142"/>
            </a:xfrm>
            <a:prstGeom prst="rect">
              <a:avLst/>
            </a:prstGeom>
            <a:solidFill>
              <a:schemeClr val="accent6">
                <a:lumMod val="20000"/>
                <a:lumOff val="80000"/>
              </a:schemeClr>
            </a:solidFill>
            <a:ln w="12700" cap="flat" cmpd="sng" algn="ctr">
              <a:noFill/>
              <a:prstDash val="solid"/>
              <a:round/>
              <a:headEnd type="none" w="med" len="med"/>
              <a:tailEnd type="triangle" w="lg" len="lg"/>
            </a:ln>
            <a:effectLst/>
          </p:spPr>
          <p:txBody>
            <a:bodyPr lIns="68577" tIns="34289" rIns="68577" bIns="34289"/>
            <a:lstStyle/>
            <a:p>
              <a:pPr>
                <a:lnSpc>
                  <a:spcPct val="150000"/>
                </a:lnSpc>
                <a:defRPr/>
              </a:pPr>
              <a:endParaRPr lang="en-US" altLang="zh-CN" sz="1100" dirty="0">
                <a:latin typeface="微软雅黑" pitchFamily="34" charset="-122"/>
                <a:ea typeface="微软雅黑" pitchFamily="34" charset="-122"/>
              </a:endParaRPr>
            </a:p>
          </p:txBody>
        </p:sp>
        <p:pic>
          <p:nvPicPr>
            <p:cNvPr id="27" name="图片 26">
              <a:extLst>
                <a:ext uri="{FF2B5EF4-FFF2-40B4-BE49-F238E27FC236}">
                  <a16:creationId xmlns:a16="http://schemas.microsoft.com/office/drawing/2014/main" id="{A3203879-DD23-4119-9F00-778134F95E8F}"/>
                </a:ext>
              </a:extLst>
            </p:cNvPr>
            <p:cNvPicPr>
              <a:picLocks noChangeAspect="1"/>
            </p:cNvPicPr>
            <p:nvPr/>
          </p:nvPicPr>
          <p:blipFill>
            <a:blip r:embed="rId3"/>
            <a:stretch>
              <a:fillRect/>
            </a:stretch>
          </p:blipFill>
          <p:spPr>
            <a:xfrm>
              <a:off x="4012328" y="4337651"/>
              <a:ext cx="1061337" cy="609652"/>
            </a:xfrm>
            <a:prstGeom prst="rect">
              <a:avLst/>
            </a:prstGeom>
          </p:spPr>
        </p:pic>
        <p:pic>
          <p:nvPicPr>
            <p:cNvPr id="28" name="图片 27">
              <a:extLst>
                <a:ext uri="{FF2B5EF4-FFF2-40B4-BE49-F238E27FC236}">
                  <a16:creationId xmlns:a16="http://schemas.microsoft.com/office/drawing/2014/main" id="{264D791A-E56C-4F04-BE13-5A2BF7EF0866}"/>
                </a:ext>
              </a:extLst>
            </p:cNvPr>
            <p:cNvPicPr>
              <a:picLocks noChangeAspect="1"/>
            </p:cNvPicPr>
            <p:nvPr/>
          </p:nvPicPr>
          <p:blipFill>
            <a:blip r:embed="rId4"/>
            <a:stretch>
              <a:fillRect/>
            </a:stretch>
          </p:blipFill>
          <p:spPr>
            <a:xfrm>
              <a:off x="5776811" y="4337651"/>
              <a:ext cx="1116378" cy="601857"/>
            </a:xfrm>
            <a:prstGeom prst="rect">
              <a:avLst/>
            </a:prstGeom>
          </p:spPr>
        </p:pic>
        <p:sp>
          <p:nvSpPr>
            <p:cNvPr id="29" name="Line 11">
              <a:extLst>
                <a:ext uri="{FF2B5EF4-FFF2-40B4-BE49-F238E27FC236}">
                  <a16:creationId xmlns:a16="http://schemas.microsoft.com/office/drawing/2014/main" id="{A9549CCD-7E8B-45E8-A0AE-911D67C170A9}"/>
                </a:ext>
              </a:extLst>
            </p:cNvPr>
            <p:cNvSpPr>
              <a:spLocks noChangeShapeType="1"/>
            </p:cNvSpPr>
            <p:nvPr/>
          </p:nvSpPr>
          <p:spPr bwMode="auto">
            <a:xfrm flipH="1">
              <a:off x="3562388" y="3654823"/>
              <a:ext cx="11064" cy="1421448"/>
            </a:xfrm>
            <a:prstGeom prst="line">
              <a:avLst/>
            </a:prstGeom>
            <a:noFill/>
            <a:ln w="19050">
              <a:solidFill>
                <a:schemeClr val="tx1">
                  <a:lumMod val="50000"/>
                  <a:lumOff val="50000"/>
                </a:schemeClr>
              </a:solidFill>
              <a:prstDash val="dash"/>
              <a:round/>
              <a:headEnd/>
              <a:tailEnd/>
            </a:ln>
            <a:effectLst/>
          </p:spPr>
          <p:txBody>
            <a:bodyPr wrap="none" lIns="47372" tIns="23687" rIns="47372" bIns="23687" anchor="ctr"/>
            <a:lstStyle/>
            <a:p>
              <a:pPr defTabSz="313308">
                <a:defRPr/>
              </a:pPr>
              <a:endParaRPr lang="zh-CN" altLang="en-US" sz="600" b="1"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30" name="矩形 29">
              <a:extLst>
                <a:ext uri="{FF2B5EF4-FFF2-40B4-BE49-F238E27FC236}">
                  <a16:creationId xmlns:a16="http://schemas.microsoft.com/office/drawing/2014/main" id="{8DE9E263-A364-4BE0-871F-7B32A0731AD2}"/>
                </a:ext>
              </a:extLst>
            </p:cNvPr>
            <p:cNvSpPr/>
            <p:nvPr/>
          </p:nvSpPr>
          <p:spPr>
            <a:xfrm>
              <a:off x="235193" y="3668198"/>
              <a:ext cx="1595616" cy="1408078"/>
            </a:xfrm>
            <a:prstGeom prst="rect">
              <a:avLst/>
            </a:prstGeom>
          </p:spPr>
          <p:txBody>
            <a:bodyPr wrap="square">
              <a:spAutoFit/>
            </a:bodyPr>
            <a:lstStyle/>
            <a:p>
              <a:pPr>
                <a:lnSpc>
                  <a:spcPct val="150000"/>
                </a:lnSpc>
              </a:pPr>
              <a:r>
                <a:rPr lang="zh-CN" altLang="en-US" sz="900" b="1" dirty="0">
                  <a:latin typeface="微软雅黑" panose="020B0503020204020204" pitchFamily="34" charset="-122"/>
                  <a:ea typeface="微软雅黑" panose="020B0503020204020204" pitchFamily="34" charset="-122"/>
                  <a:cs typeface="Arial" pitchFamily="34" charset="0"/>
                </a:rPr>
                <a:t>       数据计算节点服务器</a:t>
              </a:r>
              <a:r>
                <a:rPr lang="zh-CN" altLang="en-US" sz="800" dirty="0">
                  <a:latin typeface="微软雅黑" panose="020B0503020204020204" pitchFamily="34" charset="-122"/>
                  <a:ea typeface="微软雅黑" panose="020B0503020204020204" pitchFamily="34" charset="-122"/>
                  <a:cs typeface="Arial" pitchFamily="34" charset="0"/>
                </a:rPr>
                <a:t>中的</a:t>
              </a:r>
              <a:r>
                <a:rPr lang="en-US" altLang="zh-CN" sz="800" dirty="0">
                  <a:latin typeface="微软雅黑" panose="020B0503020204020204" pitchFamily="34" charset="-122"/>
                  <a:ea typeface="微软雅黑" panose="020B0503020204020204" pitchFamily="34" charset="-122"/>
                  <a:cs typeface="Arial" pitchFamily="34" charset="0"/>
                </a:rPr>
                <a:t>HYGON</a:t>
              </a:r>
              <a:r>
                <a:rPr lang="en-US" altLang="zh-CN" sz="800" baseline="30000" dirty="0">
                  <a:latin typeface="微软雅黑" panose="020B0503020204020204" pitchFamily="34" charset="-122"/>
                  <a:ea typeface="微软雅黑" panose="020B0503020204020204" pitchFamily="34" charset="-122"/>
                  <a:cs typeface="Arial" pitchFamily="34" charset="0"/>
                </a:rPr>
                <a:t>®</a:t>
              </a:r>
              <a:r>
                <a:rPr lang="zh-CN" altLang="en-US" sz="800" dirty="0">
                  <a:latin typeface="微软雅黑" panose="020B0503020204020204" pitchFamily="34" charset="-122"/>
                  <a:ea typeface="微软雅黑" panose="020B0503020204020204" pitchFamily="34" charset="-122"/>
                  <a:cs typeface="Arial" pitchFamily="34" charset="0"/>
                </a:rPr>
                <a:t> 单路处理器性能大幅超越友商主流双路处理器。目前，海光大数据计算节点服务器已经通过业内机构测试认证，适用于业界主流大数据应用场景。</a:t>
              </a:r>
              <a:endParaRPr lang="en-US" altLang="zh-CN" sz="800" dirty="0"/>
            </a:p>
          </p:txBody>
        </p:sp>
        <p:sp>
          <p:nvSpPr>
            <p:cNvPr id="31" name="文本框 30">
              <a:extLst>
                <a:ext uri="{FF2B5EF4-FFF2-40B4-BE49-F238E27FC236}">
                  <a16:creationId xmlns:a16="http://schemas.microsoft.com/office/drawing/2014/main" id="{593AF30A-533F-47E5-81E4-1073425BED62}"/>
                </a:ext>
              </a:extLst>
            </p:cNvPr>
            <p:cNvSpPr txBox="1"/>
            <p:nvPr/>
          </p:nvSpPr>
          <p:spPr>
            <a:xfrm>
              <a:off x="2504598" y="4341212"/>
              <a:ext cx="1299572" cy="215444"/>
            </a:xfrm>
            <a:prstGeom prst="rect">
              <a:avLst/>
            </a:prstGeom>
            <a:noFill/>
          </p:spPr>
          <p:txBody>
            <a:bodyPr wrap="square" rtlCol="0">
              <a:spAutoFit/>
            </a:bodyPr>
            <a:lstStyle>
              <a:defPPr>
                <a:defRPr lang="zh-CN"/>
              </a:defPPr>
              <a:lvl1pPr algn="ctr">
                <a:defRPr sz="800" b="1">
                  <a:latin typeface="微软雅黑" panose="020B0503020204020204" pitchFamily="34" charset="-122"/>
                  <a:ea typeface="微软雅黑" panose="020B0503020204020204" pitchFamily="34" charset="-122"/>
                </a:defRPr>
              </a:lvl1pPr>
            </a:lstStyle>
            <a:p>
              <a:r>
                <a:rPr lang="en-US" altLang="zh-CN" dirty="0"/>
                <a:t>S240-H35</a:t>
              </a:r>
              <a:endParaRPr lang="zh-CN" altLang="en-US" dirty="0"/>
            </a:p>
          </p:txBody>
        </p:sp>
        <p:sp>
          <p:nvSpPr>
            <p:cNvPr id="32" name="文本框 31">
              <a:extLst>
                <a:ext uri="{FF2B5EF4-FFF2-40B4-BE49-F238E27FC236}">
                  <a16:creationId xmlns:a16="http://schemas.microsoft.com/office/drawing/2014/main" id="{1737FC7A-2E3C-4CE9-BB28-C58479690331}"/>
                </a:ext>
              </a:extLst>
            </p:cNvPr>
            <p:cNvSpPr txBox="1"/>
            <p:nvPr/>
          </p:nvSpPr>
          <p:spPr>
            <a:xfrm>
              <a:off x="1643516" y="4782176"/>
              <a:ext cx="1299572" cy="215444"/>
            </a:xfrm>
            <a:prstGeom prst="rect">
              <a:avLst/>
            </a:prstGeom>
            <a:noFill/>
          </p:spPr>
          <p:txBody>
            <a:bodyPr wrap="square" rtlCol="0">
              <a:spAutoFit/>
            </a:bodyPr>
            <a:lstStyle>
              <a:defPPr>
                <a:defRPr lang="zh-CN"/>
              </a:defPPr>
              <a:lvl1pPr algn="ctr">
                <a:defRPr sz="800" b="1">
                  <a:latin typeface="微软雅黑" panose="020B0503020204020204" pitchFamily="34" charset="-122"/>
                  <a:ea typeface="微软雅黑" panose="020B0503020204020204" pitchFamily="34" charset="-122"/>
                </a:defRPr>
              </a:lvl1pPr>
            </a:lstStyle>
            <a:p>
              <a:r>
                <a:rPr lang="en-US" altLang="zh-CN" dirty="0"/>
                <a:t>H320-G30</a:t>
              </a:r>
              <a:endParaRPr lang="zh-CN" altLang="en-US" dirty="0"/>
            </a:p>
          </p:txBody>
        </p:sp>
        <p:sp>
          <p:nvSpPr>
            <p:cNvPr id="33" name="文本框 32">
              <a:extLst>
                <a:ext uri="{FF2B5EF4-FFF2-40B4-BE49-F238E27FC236}">
                  <a16:creationId xmlns:a16="http://schemas.microsoft.com/office/drawing/2014/main" id="{A59401A2-C3DE-4ECD-8DA0-7ADB006F4086}"/>
                </a:ext>
              </a:extLst>
            </p:cNvPr>
            <p:cNvSpPr txBox="1"/>
            <p:nvPr/>
          </p:nvSpPr>
          <p:spPr>
            <a:xfrm>
              <a:off x="1621105" y="4076222"/>
              <a:ext cx="1299572" cy="215444"/>
            </a:xfrm>
            <a:prstGeom prst="rect">
              <a:avLst/>
            </a:prstGeom>
            <a:noFill/>
          </p:spPr>
          <p:txBody>
            <a:bodyPr wrap="square" rtlCol="0">
              <a:spAutoFit/>
            </a:bodyPr>
            <a:lstStyle/>
            <a:p>
              <a:pPr algn="ctr"/>
              <a:r>
                <a:rPr lang="en-US" altLang="zh-CN" sz="800" b="1" dirty="0">
                  <a:latin typeface="微软雅黑" panose="020B0503020204020204" pitchFamily="34" charset="-122"/>
                  <a:ea typeface="微软雅黑" panose="020B0503020204020204" pitchFamily="34" charset="-122"/>
                </a:rPr>
                <a:t>H620-G30</a:t>
              </a:r>
              <a:endParaRPr lang="zh-CN" altLang="en-US" sz="800" b="1"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C1F8A580-EB16-4FBE-8803-759D1000879E}"/>
                </a:ext>
              </a:extLst>
            </p:cNvPr>
            <p:cNvSpPr/>
            <p:nvPr/>
          </p:nvSpPr>
          <p:spPr>
            <a:xfrm>
              <a:off x="3615474" y="3654823"/>
              <a:ext cx="3980861" cy="669414"/>
            </a:xfrm>
            <a:prstGeom prst="rect">
              <a:avLst/>
            </a:prstGeom>
          </p:spPr>
          <p:txBody>
            <a:bodyPr wrap="square">
              <a:spAutoFit/>
            </a:bodyPr>
            <a:lstStyle/>
            <a:p>
              <a:pPr>
                <a:lnSpc>
                  <a:spcPct val="150000"/>
                </a:lnSpc>
              </a:pPr>
              <a:r>
                <a:rPr lang="zh-CN" altLang="en-US" sz="900" b="1" dirty="0">
                  <a:latin typeface="微软雅黑" panose="020B0503020204020204" pitchFamily="34" charset="-122"/>
                  <a:ea typeface="微软雅黑" panose="020B0503020204020204" pitchFamily="34" charset="-122"/>
                  <a:cs typeface="Arial" pitchFamily="34" charset="0"/>
                </a:rPr>
                <a:t>      大数据一体机</a:t>
              </a:r>
              <a:r>
                <a:rPr lang="zh-CN" altLang="en-US" sz="800" dirty="0">
                  <a:latin typeface="微软雅黑" panose="020B0503020204020204" pitchFamily="34" charset="-122"/>
                  <a:ea typeface="微软雅黑" panose="020B0503020204020204" pitchFamily="34" charset="-122"/>
                  <a:cs typeface="Arial" pitchFamily="34" charset="0"/>
                </a:rPr>
                <a:t>由</a:t>
              </a:r>
              <a:r>
                <a:rPr lang="en-US" altLang="zh-CN" sz="800" dirty="0">
                  <a:latin typeface="微软雅黑" panose="020B0503020204020204" pitchFamily="34" charset="-122"/>
                  <a:ea typeface="微软雅黑" panose="020B0503020204020204" pitchFamily="34" charset="-122"/>
                  <a:cs typeface="Arial" pitchFamily="34" charset="0"/>
                </a:rPr>
                <a:t>HYGON®</a:t>
              </a:r>
              <a:r>
                <a:rPr lang="zh-CN" altLang="en-US" sz="800" dirty="0">
                  <a:latin typeface="微软雅黑" panose="020B0503020204020204" pitchFamily="34" charset="-122"/>
                  <a:ea typeface="微软雅黑" panose="020B0503020204020204" pitchFamily="34" charset="-122"/>
                  <a:cs typeface="Arial" pitchFamily="34" charset="0"/>
                </a:rPr>
                <a:t> 大数据专用硬件和曙光大数据智能引擎软件</a:t>
              </a:r>
              <a:r>
                <a:rPr lang="en-US" altLang="zh-CN" sz="800" dirty="0" err="1">
                  <a:latin typeface="微软雅黑" panose="020B0503020204020204" pitchFamily="34" charset="-122"/>
                  <a:ea typeface="微软雅黑" panose="020B0503020204020204" pitchFamily="34" charset="-122"/>
                  <a:cs typeface="Arial" pitchFamily="34" charset="0"/>
                </a:rPr>
                <a:t>XData</a:t>
              </a:r>
              <a:r>
                <a:rPr lang="zh-CN" altLang="en-US" sz="800" dirty="0">
                  <a:latin typeface="微软雅黑" panose="020B0503020204020204" pitchFamily="34" charset="-122"/>
                  <a:ea typeface="微软雅黑" panose="020B0503020204020204" pitchFamily="34" charset="-122"/>
                  <a:cs typeface="Arial" pitchFamily="34" charset="0"/>
                </a:rPr>
                <a:t>组成。专用硬件服务器支持海光</a:t>
              </a:r>
              <a:r>
                <a:rPr lang="en-US" altLang="zh-CN" sz="800" dirty="0" err="1">
                  <a:latin typeface="微软雅黑" panose="020B0503020204020204" pitchFamily="34" charset="-122"/>
                  <a:ea typeface="微软雅黑" panose="020B0503020204020204" pitchFamily="34" charset="-122"/>
                  <a:cs typeface="Arial" pitchFamily="34" charset="0"/>
                </a:rPr>
                <a:t>Hygon</a:t>
              </a:r>
              <a:r>
                <a:rPr lang="en-US" altLang="zh-CN" sz="800" dirty="0">
                  <a:latin typeface="微软雅黑" panose="020B0503020204020204" pitchFamily="34" charset="-122"/>
                  <a:ea typeface="微软雅黑" panose="020B0503020204020204" pitchFamily="34" charset="-122"/>
                  <a:cs typeface="Arial" pitchFamily="34" charset="0"/>
                </a:rPr>
                <a:t> 16/32</a:t>
              </a:r>
              <a:r>
                <a:rPr lang="zh-CN" altLang="en-US" sz="800" dirty="0">
                  <a:latin typeface="微软雅黑" panose="020B0503020204020204" pitchFamily="34" charset="-122"/>
                  <a:ea typeface="微软雅黑" panose="020B0503020204020204" pitchFamily="34" charset="-122"/>
                  <a:cs typeface="Arial" pitchFamily="34" charset="0"/>
                </a:rPr>
                <a:t>核处理器</a:t>
              </a:r>
              <a:r>
                <a:rPr lang="en-US" altLang="zh-CN" sz="800" dirty="0">
                  <a:latin typeface="微软雅黑" panose="020B0503020204020204" pitchFamily="34" charset="-122"/>
                  <a:ea typeface="微软雅黑" panose="020B0503020204020204" pitchFamily="34" charset="-122"/>
                  <a:cs typeface="Arial" pitchFamily="34" charset="0"/>
                </a:rPr>
                <a:t>,128GB</a:t>
              </a:r>
              <a:r>
                <a:rPr lang="zh-CN" altLang="en-US" sz="800" dirty="0">
                  <a:latin typeface="微软雅黑" panose="020B0503020204020204" pitchFamily="34" charset="-122"/>
                  <a:ea typeface="微软雅黑" panose="020B0503020204020204" pitchFamily="34" charset="-122"/>
                  <a:cs typeface="Arial" pitchFamily="34" charset="0"/>
                </a:rPr>
                <a:t>内存、</a:t>
              </a:r>
              <a:r>
                <a:rPr lang="en-US" altLang="zh-CN" sz="800" dirty="0">
                  <a:latin typeface="微软雅黑" panose="020B0503020204020204" pitchFamily="34" charset="-122"/>
                  <a:ea typeface="微软雅黑" panose="020B0503020204020204" pitchFamily="34" charset="-122"/>
                  <a:cs typeface="Arial" pitchFamily="34" charset="0"/>
                </a:rPr>
                <a:t>16GB</a:t>
              </a:r>
              <a:r>
                <a:rPr lang="zh-CN" altLang="en-US" sz="800" dirty="0">
                  <a:latin typeface="微软雅黑" panose="020B0503020204020204" pitchFamily="34" charset="-122"/>
                  <a:ea typeface="微软雅黑" panose="020B0503020204020204" pitchFamily="34" charset="-122"/>
                  <a:cs typeface="Arial" pitchFamily="34" charset="0"/>
                </a:rPr>
                <a:t>硬盘，更多配置信息可根据用户需求定制。</a:t>
              </a:r>
              <a:endParaRPr lang="zh-CN" altLang="en-US" sz="800" dirty="0"/>
            </a:p>
          </p:txBody>
        </p:sp>
      </p:grpSp>
      <p:sp>
        <p:nvSpPr>
          <p:cNvPr id="38" name="Rectangle 179">
            <a:extLst>
              <a:ext uri="{FF2B5EF4-FFF2-40B4-BE49-F238E27FC236}">
                <a16:creationId xmlns:a16="http://schemas.microsoft.com/office/drawing/2014/main" id="{BF46369D-6163-415A-8991-5420322E7D3F}"/>
              </a:ext>
            </a:extLst>
          </p:cNvPr>
          <p:cNvSpPr/>
          <p:nvPr/>
        </p:nvSpPr>
        <p:spPr bwMode="auto">
          <a:xfrm>
            <a:off x="194810" y="1865399"/>
            <a:ext cx="335764" cy="1144911"/>
          </a:xfrm>
          <a:prstGeom prst="round2SameRect">
            <a:avLst>
              <a:gd name="adj1" fmla="val 0"/>
              <a:gd name="adj2" fmla="val 0"/>
            </a:avLst>
          </a:prstGeom>
          <a:solidFill>
            <a:schemeClr val="tx1">
              <a:lumMod val="65000"/>
              <a:lumOff val="35000"/>
            </a:schemeClr>
          </a:solidFill>
          <a:ln>
            <a:noFill/>
          </a:ln>
          <a:effectLst>
            <a:outerShdw blurRad="40000" dist="23000" dir="5400000" rotWithShape="0">
              <a:srgbClr val="000000">
                <a:alpha val="35000"/>
              </a:srgbClr>
            </a:outerShdw>
          </a:effectLst>
        </p:spPr>
        <p:txBody>
          <a:bodyPr lIns="0" rIns="0" anchor="ctr"/>
          <a:lstStyle/>
          <a:p>
            <a:pPr algn="ctr" defTabSz="1219079">
              <a:buClr>
                <a:srgbClr val="990000"/>
              </a:buClr>
              <a:buSzPct val="60000"/>
              <a:defRPr/>
            </a:pPr>
            <a:r>
              <a:rPr lang="zh-CN" altLang="en-US" sz="1500" b="1" dirty="0">
                <a:solidFill>
                  <a:prstClr val="white"/>
                </a:solidFill>
                <a:latin typeface="微软雅黑" pitchFamily="34" charset="-122"/>
                <a:ea typeface="微软雅黑" pitchFamily="34" charset="-122"/>
              </a:rPr>
              <a:t>性能优越</a:t>
            </a:r>
            <a:endParaRPr lang="en-US" altLang="zh-CN" sz="1500" b="1" dirty="0">
              <a:solidFill>
                <a:prstClr val="white"/>
              </a:solidFill>
              <a:latin typeface="微软雅黑" pitchFamily="34" charset="-122"/>
              <a:ea typeface="微软雅黑" pitchFamily="34" charset="-122"/>
            </a:endParaRPr>
          </a:p>
        </p:txBody>
      </p:sp>
      <p:sp>
        <p:nvSpPr>
          <p:cNvPr id="39" name="Rectangle 179">
            <a:extLst>
              <a:ext uri="{FF2B5EF4-FFF2-40B4-BE49-F238E27FC236}">
                <a16:creationId xmlns:a16="http://schemas.microsoft.com/office/drawing/2014/main" id="{FF67B5CF-2D5F-437B-8F43-C0B305C18AA2}"/>
              </a:ext>
            </a:extLst>
          </p:cNvPr>
          <p:cNvSpPr/>
          <p:nvPr/>
        </p:nvSpPr>
        <p:spPr bwMode="auto">
          <a:xfrm>
            <a:off x="7769894" y="713272"/>
            <a:ext cx="921109" cy="246601"/>
          </a:xfrm>
          <a:prstGeom prst="round2SameRect">
            <a:avLst>
              <a:gd name="adj1" fmla="val 0"/>
              <a:gd name="adj2" fmla="val 0"/>
            </a:avLst>
          </a:prstGeom>
          <a:solidFill>
            <a:srgbClr val="0070C0"/>
          </a:solidFill>
          <a:ln>
            <a:noFill/>
          </a:ln>
          <a:effectLst>
            <a:outerShdw blurRad="40000" dist="23000" dir="5400000" rotWithShape="0">
              <a:srgbClr val="000000">
                <a:alpha val="35000"/>
              </a:srgbClr>
            </a:outerShdw>
          </a:effectLst>
        </p:spPr>
        <p:txBody>
          <a:bodyPr lIns="0" rIns="0" anchor="ctr"/>
          <a:lstStyle/>
          <a:p>
            <a:pPr algn="ctr" defTabSz="1219079">
              <a:buClr>
                <a:srgbClr val="990000"/>
              </a:buClr>
              <a:buSzPct val="60000"/>
              <a:defRPr/>
            </a:pPr>
            <a:r>
              <a:rPr lang="zh-CN" altLang="en-US" sz="1500" b="1" dirty="0">
                <a:solidFill>
                  <a:prstClr val="white"/>
                </a:solidFill>
                <a:latin typeface="微软雅黑" pitchFamily="34" charset="-122"/>
                <a:ea typeface="微软雅黑" pitchFamily="34" charset="-122"/>
              </a:rPr>
              <a:t>方案优势</a:t>
            </a:r>
            <a:endParaRPr lang="en-US" altLang="zh-CN" sz="1500" b="1" dirty="0">
              <a:solidFill>
                <a:prstClr val="white"/>
              </a:solidFill>
              <a:latin typeface="微软雅黑" pitchFamily="34" charset="-122"/>
              <a:ea typeface="微软雅黑" pitchFamily="34" charset="-122"/>
            </a:endParaRPr>
          </a:p>
        </p:txBody>
      </p:sp>
      <p:sp>
        <p:nvSpPr>
          <p:cNvPr id="40" name="Rectangle 44">
            <a:extLst>
              <a:ext uri="{FF2B5EF4-FFF2-40B4-BE49-F238E27FC236}">
                <a16:creationId xmlns:a16="http://schemas.microsoft.com/office/drawing/2014/main" id="{DF73DF8E-48AB-4A3C-A4D1-AC7E8B88C52D}"/>
              </a:ext>
            </a:extLst>
          </p:cNvPr>
          <p:cNvSpPr>
            <a:spLocks noChangeArrowheads="1"/>
          </p:cNvSpPr>
          <p:nvPr/>
        </p:nvSpPr>
        <p:spPr bwMode="auto">
          <a:xfrm>
            <a:off x="2464641" y="1625739"/>
            <a:ext cx="5193460" cy="269304"/>
          </a:xfrm>
          <a:prstGeom prst="rect">
            <a:avLst/>
          </a:prstGeom>
          <a:noFill/>
          <a:ln w="9525">
            <a:solidFill>
              <a:srgbClr val="5B77D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68580" tIns="34290" rIns="68580" bIns="34290">
            <a:spAutoFit/>
          </a:bodyPr>
          <a:lstStyle>
            <a:lvl1pPr marL="285750" indent="-285750">
              <a:lnSpc>
                <a:spcPct val="140000"/>
              </a:lnSpc>
              <a:buClr>
                <a:srgbClr val="777777"/>
              </a:buClr>
              <a:buSzPct val="60000"/>
              <a:buFont typeface="Wingdings" pitchFamily="2" charset="2"/>
              <a:buChar char="l"/>
              <a:defRPr sz="2600">
                <a:solidFill>
                  <a:schemeClr val="tx1"/>
                </a:solidFill>
                <a:latin typeface="FrutigerNext LT Regular" pitchFamily="2" charset="0"/>
                <a:ea typeface="微软雅黑" pitchFamily="34" charset="-122"/>
                <a:sym typeface="FrutigerNext LT Regular" pitchFamily="2" charset="0"/>
              </a:defRPr>
            </a:lvl1pPr>
            <a:lvl2pPr marL="990600" indent="-381000">
              <a:lnSpc>
                <a:spcPct val="140000"/>
              </a:lnSpc>
              <a:buClr>
                <a:srgbClr val="777777"/>
              </a:buClr>
              <a:buSzPct val="50000"/>
              <a:buFont typeface="Wingdings" pitchFamily="2" charset="2"/>
              <a:buChar char="p"/>
              <a:defRPr>
                <a:solidFill>
                  <a:schemeClr val="tx1"/>
                </a:solidFill>
                <a:latin typeface="FrutigerNext LT Medium" pitchFamily="2" charset="0"/>
                <a:ea typeface="微软雅黑" pitchFamily="34" charset="-122"/>
                <a:sym typeface="FrutigerNext LT Regular" pitchFamily="2" charset="0"/>
              </a:defRPr>
            </a:lvl2pPr>
            <a:lvl3pPr marL="1524000" indent="-304800">
              <a:lnSpc>
                <a:spcPct val="140000"/>
              </a:lnSpc>
              <a:buClr>
                <a:srgbClr val="777777"/>
              </a:buClr>
              <a:buSzPct val="50000"/>
              <a:buFont typeface="Wingdings" pitchFamily="2" charset="2"/>
              <a:buChar char="n"/>
              <a:defRPr sz="2100">
                <a:solidFill>
                  <a:schemeClr val="tx1"/>
                </a:solidFill>
                <a:latin typeface="FrutigerNext LT Regular" pitchFamily="2" charset="0"/>
                <a:ea typeface="微软雅黑" pitchFamily="34" charset="-122"/>
                <a:sym typeface="FrutigerNext LT Regular" pitchFamily="2" charset="0"/>
              </a:defRPr>
            </a:lvl3pPr>
            <a:lvl4pPr marL="2133600" indent="-304800">
              <a:lnSpc>
                <a:spcPct val="140000"/>
              </a:lnSpc>
              <a:buClr>
                <a:srgbClr val="777777"/>
              </a:buClr>
              <a:buSzPct val="50000"/>
              <a:buFont typeface="Wingdings" pitchFamily="2" charset="2"/>
              <a:buChar char="–"/>
              <a:defRPr>
                <a:solidFill>
                  <a:schemeClr val="tx1"/>
                </a:solidFill>
                <a:latin typeface="FrutigerNext LT Regular" pitchFamily="2" charset="0"/>
                <a:ea typeface="微软雅黑" pitchFamily="34" charset="-122"/>
                <a:sym typeface="FrutigerNext LT Regular" pitchFamily="2" charset="0"/>
              </a:defRPr>
            </a:lvl4pPr>
            <a:lvl5pPr marL="2743200" indent="-304800">
              <a:lnSpc>
                <a:spcPct val="140000"/>
              </a:lnSpc>
              <a:buClr>
                <a:srgbClr val="777777"/>
              </a:buClr>
              <a:buSzPct val="50000"/>
              <a:buFont typeface="Wingdings" pitchFamily="2" charset="2"/>
              <a:buChar char="~"/>
              <a:defRPr sz="1600">
                <a:solidFill>
                  <a:schemeClr val="tx1"/>
                </a:solidFill>
                <a:latin typeface="FrutigerNext LT Regular" pitchFamily="2" charset="0"/>
                <a:ea typeface="微软雅黑" pitchFamily="34" charset="-122"/>
                <a:sym typeface="FrutigerNext LT Regular" pitchFamily="2" charset="0"/>
              </a:defRPr>
            </a:lvl5pPr>
            <a:lvl6pPr marL="3200400" indent="-304800" eaLnBrk="0" fontAlgn="base" hangingPunct="0">
              <a:lnSpc>
                <a:spcPct val="140000"/>
              </a:lnSpc>
              <a:spcBef>
                <a:spcPct val="0"/>
              </a:spcBef>
              <a:spcAft>
                <a:spcPct val="0"/>
              </a:spcAft>
              <a:buClr>
                <a:srgbClr val="777777"/>
              </a:buClr>
              <a:buSzPct val="50000"/>
              <a:buFont typeface="Wingdings" pitchFamily="2" charset="2"/>
              <a:buChar char="~"/>
              <a:defRPr sz="1600">
                <a:solidFill>
                  <a:schemeClr val="tx1"/>
                </a:solidFill>
                <a:latin typeface="FrutigerNext LT Regular" pitchFamily="2" charset="0"/>
                <a:ea typeface="微软雅黑" pitchFamily="34" charset="-122"/>
                <a:sym typeface="FrutigerNext LT Regular" pitchFamily="2" charset="0"/>
              </a:defRPr>
            </a:lvl6pPr>
            <a:lvl7pPr marL="3657600" indent="-304800" eaLnBrk="0" fontAlgn="base" hangingPunct="0">
              <a:lnSpc>
                <a:spcPct val="140000"/>
              </a:lnSpc>
              <a:spcBef>
                <a:spcPct val="0"/>
              </a:spcBef>
              <a:spcAft>
                <a:spcPct val="0"/>
              </a:spcAft>
              <a:buClr>
                <a:srgbClr val="777777"/>
              </a:buClr>
              <a:buSzPct val="50000"/>
              <a:buFont typeface="Wingdings" pitchFamily="2" charset="2"/>
              <a:buChar char="~"/>
              <a:defRPr sz="1600">
                <a:solidFill>
                  <a:schemeClr val="tx1"/>
                </a:solidFill>
                <a:latin typeface="FrutigerNext LT Regular" pitchFamily="2" charset="0"/>
                <a:ea typeface="微软雅黑" pitchFamily="34" charset="-122"/>
                <a:sym typeface="FrutigerNext LT Regular" pitchFamily="2" charset="0"/>
              </a:defRPr>
            </a:lvl7pPr>
            <a:lvl8pPr marL="4114800" indent="-304800" eaLnBrk="0" fontAlgn="base" hangingPunct="0">
              <a:lnSpc>
                <a:spcPct val="140000"/>
              </a:lnSpc>
              <a:spcBef>
                <a:spcPct val="0"/>
              </a:spcBef>
              <a:spcAft>
                <a:spcPct val="0"/>
              </a:spcAft>
              <a:buClr>
                <a:srgbClr val="777777"/>
              </a:buClr>
              <a:buSzPct val="50000"/>
              <a:buFont typeface="Wingdings" pitchFamily="2" charset="2"/>
              <a:buChar char="~"/>
              <a:defRPr sz="1600">
                <a:solidFill>
                  <a:schemeClr val="tx1"/>
                </a:solidFill>
                <a:latin typeface="FrutigerNext LT Regular" pitchFamily="2" charset="0"/>
                <a:ea typeface="微软雅黑" pitchFamily="34" charset="-122"/>
                <a:sym typeface="FrutigerNext LT Regular" pitchFamily="2" charset="0"/>
              </a:defRPr>
            </a:lvl8pPr>
            <a:lvl9pPr marL="4572000" indent="-304800" eaLnBrk="0" fontAlgn="base" hangingPunct="0">
              <a:lnSpc>
                <a:spcPct val="140000"/>
              </a:lnSpc>
              <a:spcBef>
                <a:spcPct val="0"/>
              </a:spcBef>
              <a:spcAft>
                <a:spcPct val="0"/>
              </a:spcAft>
              <a:buClr>
                <a:srgbClr val="777777"/>
              </a:buClr>
              <a:buSzPct val="50000"/>
              <a:buFont typeface="Wingdings" pitchFamily="2" charset="2"/>
              <a:buChar char="~"/>
              <a:defRPr sz="1600">
                <a:solidFill>
                  <a:schemeClr val="tx1"/>
                </a:solidFill>
                <a:latin typeface="FrutigerNext LT Regular" pitchFamily="2" charset="0"/>
                <a:ea typeface="微软雅黑" pitchFamily="34" charset="-122"/>
                <a:sym typeface="FrutigerNext LT Regular" pitchFamily="2" charset="0"/>
              </a:defRPr>
            </a:lvl9pPr>
          </a:lstStyle>
          <a:p>
            <a:pPr algn="just" eaLnBrk="1" hangingPunct="1">
              <a:lnSpc>
                <a:spcPct val="130000"/>
              </a:lnSpc>
              <a:spcBef>
                <a:spcPct val="30000"/>
              </a:spcBef>
              <a:buClr>
                <a:srgbClr val="FF9900"/>
              </a:buClr>
              <a:buSzPct val="90000"/>
              <a:buFont typeface="Wingdings" pitchFamily="2" charset="2"/>
              <a:buChar char="n"/>
            </a:pPr>
            <a:endParaRPr lang="en-US" altLang="zh-CN" sz="1000" dirty="0">
              <a:solidFill>
                <a:srgbClr val="000000"/>
              </a:solidFill>
              <a:latin typeface="微软雅黑" pitchFamily="34" charset="-122"/>
              <a:cs typeface="Times New Roman" pitchFamily="18" charset="0"/>
            </a:endParaRPr>
          </a:p>
        </p:txBody>
      </p:sp>
      <p:sp>
        <p:nvSpPr>
          <p:cNvPr id="41" name="文本框 40"/>
          <p:cNvSpPr txBox="1"/>
          <p:nvPr/>
        </p:nvSpPr>
        <p:spPr>
          <a:xfrm>
            <a:off x="207086" y="173369"/>
            <a:ext cx="1980029"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大数据解决方案</a:t>
            </a:r>
          </a:p>
        </p:txBody>
      </p:sp>
      <p:pic>
        <p:nvPicPr>
          <p:cNvPr id="42" name="图片 41"/>
          <p:cNvPicPr>
            <a:picLocks noChangeAspect="1"/>
          </p:cNvPicPr>
          <p:nvPr/>
        </p:nvPicPr>
        <p:blipFill rotWithShape="1">
          <a:blip r:embed="rId5" cstate="print">
            <a:extLst>
              <a:ext uri="{28A0092B-C50C-407E-A947-70E740481C1C}">
                <a14:useLocalDpi xmlns:a14="http://schemas.microsoft.com/office/drawing/2010/main" val="0"/>
              </a:ext>
            </a:extLst>
          </a:blip>
          <a:srcRect l="9051" t="38800" r="5113" b="29001"/>
          <a:stretch/>
        </p:blipFill>
        <p:spPr>
          <a:xfrm>
            <a:off x="2328604" y="4316692"/>
            <a:ext cx="821787" cy="173405"/>
          </a:xfrm>
          <a:prstGeom prst="rect">
            <a:avLst/>
          </a:prstGeom>
        </p:spPr>
      </p:pic>
      <p:pic>
        <p:nvPicPr>
          <p:cNvPr id="43" name="图片 42"/>
          <p:cNvPicPr>
            <a:picLocks noChangeAspect="1"/>
          </p:cNvPicPr>
          <p:nvPr/>
        </p:nvPicPr>
        <p:blipFill rotWithShape="1">
          <a:blip r:embed="rId6" cstate="print">
            <a:extLst>
              <a:ext uri="{28A0092B-C50C-407E-A947-70E740481C1C}">
                <a14:useLocalDpi xmlns:a14="http://schemas.microsoft.com/office/drawing/2010/main" val="0"/>
              </a:ext>
            </a:extLst>
          </a:blip>
          <a:srcRect l="9051" t="38800" r="5113" b="29001"/>
          <a:stretch/>
        </p:blipFill>
        <p:spPr>
          <a:xfrm>
            <a:off x="2339569" y="3622064"/>
            <a:ext cx="779952" cy="164577"/>
          </a:xfrm>
          <a:prstGeom prst="rect">
            <a:avLst/>
          </a:prstGeom>
        </p:spPr>
      </p:pic>
      <p:pic>
        <p:nvPicPr>
          <p:cNvPr id="44" name="图片 43"/>
          <p:cNvPicPr>
            <a:picLocks noChangeAspect="1"/>
          </p:cNvPicPr>
          <p:nvPr/>
        </p:nvPicPr>
        <p:blipFill rotWithShape="1">
          <a:blip r:embed="rId7" cstate="print">
            <a:extLst>
              <a:ext uri="{28A0092B-C50C-407E-A947-70E740481C1C}">
                <a14:useLocalDpi xmlns:a14="http://schemas.microsoft.com/office/drawing/2010/main" val="0"/>
              </a:ext>
            </a:extLst>
          </a:blip>
          <a:srcRect l="4917" t="18370" r="7499" b="19704"/>
          <a:stretch/>
        </p:blipFill>
        <p:spPr>
          <a:xfrm>
            <a:off x="3221087" y="3823854"/>
            <a:ext cx="599191" cy="238308"/>
          </a:xfrm>
          <a:prstGeom prst="rect">
            <a:avLst/>
          </a:prstGeom>
        </p:spPr>
      </p:pic>
    </p:spTree>
    <p:extLst>
      <p:ext uri="{BB962C8B-B14F-4D97-AF65-F5344CB8AC3E}">
        <p14:creationId xmlns:p14="http://schemas.microsoft.com/office/powerpoint/2010/main" val="66408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C26089-3757-4563-AE51-F07686F8B566}"/>
              </a:ext>
            </a:extLst>
          </p:cNvPr>
          <p:cNvSpPr/>
          <p:nvPr/>
        </p:nvSpPr>
        <p:spPr>
          <a:xfrm>
            <a:off x="323528" y="704065"/>
            <a:ext cx="5505414" cy="1061829"/>
          </a:xfrm>
          <a:prstGeom prst="rect">
            <a:avLst/>
          </a:prstGeom>
        </p:spPr>
        <p:txBody>
          <a:bodyPr wrap="square">
            <a:spAutoFit/>
          </a:bodyPr>
          <a:lstStyle/>
          <a:p>
            <a:pPr>
              <a:lnSpc>
                <a:spcPct val="150000"/>
              </a:lnSpc>
            </a:pPr>
            <a:r>
              <a:rPr lang="zh-CN" altLang="en-US" sz="1050" dirty="0">
                <a:latin typeface="微软雅黑" panose="020B0503020204020204" pitchFamily="34" charset="-122"/>
                <a:ea typeface="微软雅黑" panose="020B0503020204020204" pitchFamily="34" charset="-122"/>
                <a:cs typeface="Arial" panose="020B0604020202020204" pitchFamily="34" charset="0"/>
              </a:rPr>
              <a:t>          基于国产</a:t>
            </a:r>
            <a:r>
              <a:rPr lang="en-US" altLang="zh-CN" sz="1050" dirty="0">
                <a:latin typeface="微软雅黑" panose="020B0503020204020204" pitchFamily="34" charset="-122"/>
                <a:ea typeface="微软雅黑" panose="020B0503020204020204" pitchFamily="34" charset="-122"/>
                <a:cs typeface="Arial" panose="020B0604020202020204" pitchFamily="34" charset="0"/>
              </a:rPr>
              <a:t>HYGON® </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处理器系列的服务器打造的视频监控解决方案</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集主控、转发、存储、管理于一体</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具</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备</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开发成本低，部署运维简易，组合扩展灵活，</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高</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性能及</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高安全</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等特点，</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解决了重点安防行业视频监控系统</a:t>
            </a:r>
            <a:r>
              <a:rPr lang="zh-CN" altLang="zh-CN" sz="1050" dirty="0">
                <a:latin typeface="微软雅黑" panose="020B0503020204020204" pitchFamily="34" charset="-122"/>
                <a:ea typeface="微软雅黑" panose="020B0503020204020204" pitchFamily="34" charset="-122"/>
                <a:cs typeface="Arial" panose="020B0604020202020204" pitchFamily="34" charset="0"/>
              </a:rPr>
              <a:t>多级联网、信息共享、互联互通、多业务融合</a:t>
            </a:r>
            <a:r>
              <a:rPr lang="zh-CN" altLang="en-US" sz="1050" dirty="0">
                <a:latin typeface="微软雅黑" panose="020B0503020204020204" pitchFamily="34" charset="-122"/>
                <a:ea typeface="微软雅黑" panose="020B0503020204020204" pitchFamily="34" charset="-122"/>
                <a:cs typeface="Arial" panose="020B0604020202020204" pitchFamily="34" charset="0"/>
              </a:rPr>
              <a:t>、安全可靠等业务需求，目前该方案已在视频监控场景中得到广泛应用。</a:t>
            </a:r>
          </a:p>
        </p:txBody>
      </p:sp>
      <p:grpSp>
        <p:nvGrpSpPr>
          <p:cNvPr id="5" name="组合 4">
            <a:extLst>
              <a:ext uri="{FF2B5EF4-FFF2-40B4-BE49-F238E27FC236}">
                <a16:creationId xmlns:a16="http://schemas.microsoft.com/office/drawing/2014/main" id="{B3F4406F-DB71-46B7-B4FE-AC1D0F698FBE}"/>
              </a:ext>
            </a:extLst>
          </p:cNvPr>
          <p:cNvGrpSpPr/>
          <p:nvPr/>
        </p:nvGrpSpPr>
        <p:grpSpPr>
          <a:xfrm>
            <a:off x="399389" y="2160721"/>
            <a:ext cx="3535185" cy="1449712"/>
            <a:chOff x="132360" y="2510419"/>
            <a:chExt cx="3934507" cy="1858619"/>
          </a:xfrm>
        </p:grpSpPr>
        <p:cxnSp>
          <p:nvCxnSpPr>
            <p:cNvPr id="6" name="直接连接符 5">
              <a:extLst>
                <a:ext uri="{FF2B5EF4-FFF2-40B4-BE49-F238E27FC236}">
                  <a16:creationId xmlns:a16="http://schemas.microsoft.com/office/drawing/2014/main" id="{113C8359-A4F1-480B-B6AB-89207A7CE678}"/>
                </a:ext>
              </a:extLst>
            </p:cNvPr>
            <p:cNvCxnSpPr>
              <a:cxnSpLocks/>
            </p:cNvCxnSpPr>
            <p:nvPr/>
          </p:nvCxnSpPr>
          <p:spPr>
            <a:xfrm>
              <a:off x="2248241" y="3858441"/>
              <a:ext cx="1641" cy="2063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77232B5-18D2-480C-AF09-41F9E276BB08}"/>
                </a:ext>
              </a:extLst>
            </p:cNvPr>
            <p:cNvCxnSpPr>
              <a:cxnSpLocks/>
            </p:cNvCxnSpPr>
            <p:nvPr/>
          </p:nvCxnSpPr>
          <p:spPr>
            <a:xfrm>
              <a:off x="2254406" y="3408277"/>
              <a:ext cx="0" cy="2527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0730500-A025-46F3-A769-98F6698C14C5}"/>
                </a:ext>
              </a:extLst>
            </p:cNvPr>
            <p:cNvGrpSpPr/>
            <p:nvPr/>
          </p:nvGrpSpPr>
          <p:grpSpPr>
            <a:xfrm>
              <a:off x="132360" y="2510419"/>
              <a:ext cx="3934507" cy="1858619"/>
              <a:chOff x="43946" y="4802511"/>
              <a:chExt cx="3658129" cy="1858619"/>
            </a:xfrm>
          </p:grpSpPr>
          <p:sp>
            <p:nvSpPr>
              <p:cNvPr id="11" name="object 191">
                <a:extLst>
                  <a:ext uri="{FF2B5EF4-FFF2-40B4-BE49-F238E27FC236}">
                    <a16:creationId xmlns:a16="http://schemas.microsoft.com/office/drawing/2014/main" id="{BF491AFE-E2E8-4016-856E-C7F33470D652}"/>
                  </a:ext>
                </a:extLst>
              </p:cNvPr>
              <p:cNvSpPr/>
              <p:nvPr/>
            </p:nvSpPr>
            <p:spPr>
              <a:xfrm>
                <a:off x="86620" y="4802511"/>
                <a:ext cx="303274" cy="387586"/>
              </a:xfrm>
              <a:prstGeom prst="rect">
                <a:avLst/>
              </a:prstGeom>
              <a:blipFill>
                <a:blip r:embed="rId2" cstate="print"/>
                <a:stretch>
                  <a:fillRect/>
                </a:stretch>
              </a:blipFill>
            </p:spPr>
            <p:txBody>
              <a:bodyPr wrap="square" lIns="0" tIns="0" rIns="0" bIns="0" rtlCol="0"/>
              <a:lstStyle/>
              <a:p>
                <a:endParaRPr sz="1350">
                  <a:latin typeface="+mn-ea"/>
                </a:endParaRPr>
              </a:p>
            </p:txBody>
          </p:sp>
          <p:grpSp>
            <p:nvGrpSpPr>
              <p:cNvPr id="12" name="组合 11">
                <a:extLst>
                  <a:ext uri="{FF2B5EF4-FFF2-40B4-BE49-F238E27FC236}">
                    <a16:creationId xmlns:a16="http://schemas.microsoft.com/office/drawing/2014/main" id="{99DCD2E1-58DD-4856-8BFB-D806F1934BBB}"/>
                  </a:ext>
                </a:extLst>
              </p:cNvPr>
              <p:cNvGrpSpPr/>
              <p:nvPr/>
            </p:nvGrpSpPr>
            <p:grpSpPr>
              <a:xfrm>
                <a:off x="43946" y="5463468"/>
                <a:ext cx="387350" cy="297744"/>
                <a:chOff x="2646817" y="5389187"/>
                <a:chExt cx="413004" cy="355092"/>
              </a:xfrm>
            </p:grpSpPr>
            <p:sp>
              <p:nvSpPr>
                <p:cNvPr id="24" name="object 203">
                  <a:extLst>
                    <a:ext uri="{FF2B5EF4-FFF2-40B4-BE49-F238E27FC236}">
                      <a16:creationId xmlns:a16="http://schemas.microsoft.com/office/drawing/2014/main" id="{B0FD7A62-2A51-4768-AD7C-7F05FA5620AA}"/>
                    </a:ext>
                  </a:extLst>
                </p:cNvPr>
                <p:cNvSpPr/>
                <p:nvPr/>
              </p:nvSpPr>
              <p:spPr>
                <a:xfrm>
                  <a:off x="2646817" y="5389187"/>
                  <a:ext cx="413004" cy="355092"/>
                </a:xfrm>
                <a:prstGeom prst="rect">
                  <a:avLst/>
                </a:prstGeom>
                <a:blipFill>
                  <a:blip r:embed="rId3" cstate="print"/>
                  <a:stretch>
                    <a:fillRect/>
                  </a:stretch>
                </a:blipFill>
              </p:spPr>
              <p:txBody>
                <a:bodyPr wrap="square" lIns="0" tIns="0" rIns="0" bIns="0" rtlCol="0"/>
                <a:lstStyle/>
                <a:p>
                  <a:endParaRPr sz="1350">
                    <a:latin typeface="+mn-ea"/>
                  </a:endParaRPr>
                </a:p>
              </p:txBody>
            </p:sp>
            <p:sp>
              <p:nvSpPr>
                <p:cNvPr id="25" name="object 204">
                  <a:extLst>
                    <a:ext uri="{FF2B5EF4-FFF2-40B4-BE49-F238E27FC236}">
                      <a16:creationId xmlns:a16="http://schemas.microsoft.com/office/drawing/2014/main" id="{80C32D8D-6CFA-4BA7-BF54-16668AA8A7F5}"/>
                    </a:ext>
                  </a:extLst>
                </p:cNvPr>
                <p:cNvSpPr/>
                <p:nvPr/>
              </p:nvSpPr>
              <p:spPr>
                <a:xfrm>
                  <a:off x="2780928" y="5436432"/>
                  <a:ext cx="211836" cy="176784"/>
                </a:xfrm>
                <a:prstGeom prst="rect">
                  <a:avLst/>
                </a:prstGeom>
                <a:blipFill>
                  <a:blip r:embed="rId4" cstate="print"/>
                  <a:stretch>
                    <a:fillRect/>
                  </a:stretch>
                </a:blipFill>
              </p:spPr>
              <p:txBody>
                <a:bodyPr wrap="square" lIns="0" tIns="0" rIns="0" bIns="0" rtlCol="0"/>
                <a:lstStyle/>
                <a:p>
                  <a:endParaRPr sz="1350">
                    <a:latin typeface="+mn-ea"/>
                  </a:endParaRPr>
                </a:p>
              </p:txBody>
            </p:sp>
          </p:grpSp>
          <p:sp>
            <p:nvSpPr>
              <p:cNvPr id="13" name="object 193">
                <a:extLst>
                  <a:ext uri="{FF2B5EF4-FFF2-40B4-BE49-F238E27FC236}">
                    <a16:creationId xmlns:a16="http://schemas.microsoft.com/office/drawing/2014/main" id="{E9F9E4CA-D7DD-47C7-BCE3-791BFA876858}"/>
                  </a:ext>
                </a:extLst>
              </p:cNvPr>
              <p:cNvSpPr/>
              <p:nvPr/>
            </p:nvSpPr>
            <p:spPr>
              <a:xfrm>
                <a:off x="85382" y="6034583"/>
                <a:ext cx="387350" cy="297745"/>
              </a:xfrm>
              <a:prstGeom prst="rect">
                <a:avLst/>
              </a:prstGeom>
              <a:blipFill>
                <a:blip r:embed="rId5" cstate="print"/>
                <a:stretch>
                  <a:fillRect/>
                </a:stretch>
              </a:blipFill>
            </p:spPr>
            <p:txBody>
              <a:bodyPr wrap="square" lIns="0" tIns="0" rIns="0" bIns="0" rtlCol="0"/>
              <a:lstStyle/>
              <a:p>
                <a:endParaRPr sz="1350" dirty="0">
                  <a:latin typeface="+mn-ea"/>
                </a:endParaRPr>
              </a:p>
            </p:txBody>
          </p:sp>
          <p:sp>
            <p:nvSpPr>
              <p:cNvPr id="14" name="object 44">
                <a:extLst>
                  <a:ext uri="{FF2B5EF4-FFF2-40B4-BE49-F238E27FC236}">
                    <a16:creationId xmlns:a16="http://schemas.microsoft.com/office/drawing/2014/main" id="{A9149C0A-81FB-46E5-96FA-17B6CE68B5B9}"/>
                  </a:ext>
                </a:extLst>
              </p:cNvPr>
              <p:cNvSpPr/>
              <p:nvPr/>
            </p:nvSpPr>
            <p:spPr>
              <a:xfrm>
                <a:off x="1818344" y="6355996"/>
                <a:ext cx="373501" cy="305134"/>
              </a:xfrm>
              <a:prstGeom prst="rect">
                <a:avLst/>
              </a:prstGeom>
              <a:blipFill>
                <a:blip r:embed="rId6" cstate="print"/>
                <a:stretch>
                  <a:fillRect/>
                </a:stretch>
              </a:blipFill>
            </p:spPr>
            <p:txBody>
              <a:bodyPr wrap="square" lIns="0" tIns="0" rIns="0" bIns="0" rtlCol="0"/>
              <a:lstStyle/>
              <a:p>
                <a:endParaRPr sz="1350">
                  <a:latin typeface="+mn-ea"/>
                </a:endParaRPr>
              </a:p>
            </p:txBody>
          </p:sp>
          <p:sp>
            <p:nvSpPr>
              <p:cNvPr id="15" name="object 35">
                <a:extLst>
                  <a:ext uri="{FF2B5EF4-FFF2-40B4-BE49-F238E27FC236}">
                    <a16:creationId xmlns:a16="http://schemas.microsoft.com/office/drawing/2014/main" id="{8F20BA40-53BE-45DA-BD4C-5D2DF857F910}"/>
                  </a:ext>
                </a:extLst>
              </p:cNvPr>
              <p:cNvSpPr/>
              <p:nvPr/>
            </p:nvSpPr>
            <p:spPr>
              <a:xfrm>
                <a:off x="1821356" y="5471161"/>
                <a:ext cx="515863" cy="258867"/>
              </a:xfrm>
              <a:prstGeom prst="rect">
                <a:avLst/>
              </a:prstGeom>
              <a:blipFill>
                <a:blip r:embed="rId7" cstate="print"/>
                <a:stretch>
                  <a:fillRect/>
                </a:stretch>
              </a:blipFill>
            </p:spPr>
            <p:txBody>
              <a:bodyPr wrap="square" lIns="0" tIns="0" rIns="0" bIns="0" rtlCol="0"/>
              <a:lstStyle/>
              <a:p>
                <a:endParaRPr sz="1350">
                  <a:latin typeface="+mn-ea"/>
                </a:endParaRPr>
              </a:p>
            </p:txBody>
          </p:sp>
          <p:sp>
            <p:nvSpPr>
              <p:cNvPr id="16" name="Freeform 8">
                <a:extLst>
                  <a:ext uri="{FF2B5EF4-FFF2-40B4-BE49-F238E27FC236}">
                    <a16:creationId xmlns:a16="http://schemas.microsoft.com/office/drawing/2014/main" id="{081E135D-64A1-403A-A0AA-E7755AC37B0D}"/>
                  </a:ext>
                </a:extLst>
              </p:cNvPr>
              <p:cNvSpPr>
                <a:spLocks/>
              </p:cNvSpPr>
              <p:nvPr/>
            </p:nvSpPr>
            <p:spPr bwMode="auto">
              <a:xfrm>
                <a:off x="783512" y="5830931"/>
                <a:ext cx="532749" cy="304528"/>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chemeClr val="tx2">
                  <a:lumMod val="20000"/>
                  <a:lumOff val="80000"/>
                </a:schemeClr>
              </a:solidFill>
              <a:ln w="3175">
                <a:gradFill flip="none" rotWithShape="1">
                  <a:gsLst>
                    <a:gs pos="0">
                      <a:srgbClr val="00BAFB">
                        <a:alpha val="0"/>
                      </a:srgbClr>
                    </a:gs>
                    <a:gs pos="90000">
                      <a:srgbClr val="00B0F0"/>
                    </a:gs>
                  </a:gsLst>
                  <a:lin ang="5400000" scaled="0"/>
                  <a:tileRect/>
                </a:gradFill>
                <a:miter lim="800000"/>
              </a:ln>
              <a:effectLst/>
            </p:spPr>
            <p:txBody>
              <a:bodyPr lIns="0" tIns="0" rIns="0" bIns="0" anchor="ctr"/>
              <a:lstStyle/>
              <a:p>
                <a:pPr algn="ctr" defTabSz="543865">
                  <a:spcBef>
                    <a:spcPts val="300"/>
                  </a:spcBef>
                  <a:buClr>
                    <a:schemeClr val="bg1"/>
                  </a:buClr>
                  <a:buSzPct val="60000"/>
                </a:pPr>
                <a:r>
                  <a:rPr lang="zh-CN" altLang="en-US" sz="675" kern="0" dirty="0">
                    <a:solidFill>
                      <a:srgbClr val="C00000"/>
                    </a:solidFill>
                    <a:latin typeface="+mn-ea"/>
                    <a:cs typeface="Arial" panose="020B0604020202020204" pitchFamily="34" charset="0"/>
                  </a:rPr>
                  <a:t>视频网络</a:t>
                </a:r>
              </a:p>
            </p:txBody>
          </p:sp>
          <p:cxnSp>
            <p:nvCxnSpPr>
              <p:cNvPr id="17" name="直接连接符 16">
                <a:extLst>
                  <a:ext uri="{FF2B5EF4-FFF2-40B4-BE49-F238E27FC236}">
                    <a16:creationId xmlns:a16="http://schemas.microsoft.com/office/drawing/2014/main" id="{8435B0BD-4EC4-4521-9758-6E7AA10677AC}"/>
                  </a:ext>
                </a:extLst>
              </p:cNvPr>
              <p:cNvCxnSpPr>
                <a:cxnSpLocks/>
              </p:cNvCxnSpPr>
              <p:nvPr/>
            </p:nvCxnSpPr>
            <p:spPr>
              <a:xfrm>
                <a:off x="1043074" y="5479314"/>
                <a:ext cx="0" cy="3242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右大括号 17">
                <a:extLst>
                  <a:ext uri="{FF2B5EF4-FFF2-40B4-BE49-F238E27FC236}">
                    <a16:creationId xmlns:a16="http://schemas.microsoft.com/office/drawing/2014/main" id="{1EAD72D2-E2ED-4B07-878E-E5CA1CE297C5}"/>
                  </a:ext>
                </a:extLst>
              </p:cNvPr>
              <p:cNvSpPr/>
              <p:nvPr/>
            </p:nvSpPr>
            <p:spPr>
              <a:xfrm>
                <a:off x="473969" y="5053644"/>
                <a:ext cx="340214" cy="576064"/>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mn-ea"/>
                </a:endParaRPr>
              </a:p>
            </p:txBody>
          </p:sp>
          <p:cxnSp>
            <p:nvCxnSpPr>
              <p:cNvPr id="19" name="直接连接符 18">
                <a:extLst>
                  <a:ext uri="{FF2B5EF4-FFF2-40B4-BE49-F238E27FC236}">
                    <a16:creationId xmlns:a16="http://schemas.microsoft.com/office/drawing/2014/main" id="{1CA1F6C4-18EB-4EE2-A7FF-87926AFA5703}"/>
                  </a:ext>
                </a:extLst>
              </p:cNvPr>
              <p:cNvCxnSpPr>
                <a:cxnSpLocks/>
              </p:cNvCxnSpPr>
              <p:nvPr/>
            </p:nvCxnSpPr>
            <p:spPr>
              <a:xfrm flipV="1">
                <a:off x="473969" y="6094173"/>
                <a:ext cx="309543" cy="412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8DEEFCF-2BE0-4C4F-9BC5-8FD4DBCD5DC9}"/>
                  </a:ext>
                </a:extLst>
              </p:cNvPr>
              <p:cNvCxnSpPr>
                <a:cxnSpLocks/>
              </p:cNvCxnSpPr>
              <p:nvPr/>
            </p:nvCxnSpPr>
            <p:spPr>
              <a:xfrm>
                <a:off x="1259098" y="5994160"/>
                <a:ext cx="5267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object 18">
                <a:extLst>
                  <a:ext uri="{FF2B5EF4-FFF2-40B4-BE49-F238E27FC236}">
                    <a16:creationId xmlns:a16="http://schemas.microsoft.com/office/drawing/2014/main" id="{D592DCF8-C8B7-4ABD-985C-8B2B479E135D}"/>
                  </a:ext>
                </a:extLst>
              </p:cNvPr>
              <p:cNvSpPr/>
              <p:nvPr/>
            </p:nvSpPr>
            <p:spPr>
              <a:xfrm>
                <a:off x="3311082" y="5651316"/>
                <a:ext cx="390993" cy="616325"/>
              </a:xfrm>
              <a:prstGeom prst="rect">
                <a:avLst/>
              </a:prstGeom>
              <a:blipFill>
                <a:blip r:embed="rId8" cstate="print"/>
                <a:stretch>
                  <a:fillRect/>
                </a:stretch>
              </a:blipFill>
            </p:spPr>
            <p:txBody>
              <a:bodyPr wrap="square" lIns="0" tIns="0" rIns="0" bIns="0" rtlCol="0"/>
              <a:lstStyle/>
              <a:p>
                <a:endParaRPr sz="1350">
                  <a:latin typeface="+mn-ea"/>
                </a:endParaRPr>
              </a:p>
            </p:txBody>
          </p:sp>
          <p:sp>
            <p:nvSpPr>
              <p:cNvPr id="22" name="箭头: 右 110">
                <a:extLst>
                  <a:ext uri="{FF2B5EF4-FFF2-40B4-BE49-F238E27FC236}">
                    <a16:creationId xmlns:a16="http://schemas.microsoft.com/office/drawing/2014/main" id="{38A04213-9A00-4C94-9289-E479B610DC1B}"/>
                  </a:ext>
                </a:extLst>
              </p:cNvPr>
              <p:cNvSpPr/>
              <p:nvPr/>
            </p:nvSpPr>
            <p:spPr>
              <a:xfrm>
                <a:off x="2927767" y="5938671"/>
                <a:ext cx="362492" cy="110978"/>
              </a:xfrm>
              <a:prstGeom prst="rightArrow">
                <a:avLst/>
              </a:prstGeom>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grpSp>
      </p:grpSp>
      <p:grpSp>
        <p:nvGrpSpPr>
          <p:cNvPr id="26" name="组合 25">
            <a:extLst>
              <a:ext uri="{FF2B5EF4-FFF2-40B4-BE49-F238E27FC236}">
                <a16:creationId xmlns:a16="http://schemas.microsoft.com/office/drawing/2014/main" id="{30FBD9AA-8CAD-4A04-A234-1C84045991BD}"/>
              </a:ext>
            </a:extLst>
          </p:cNvPr>
          <p:cNvGrpSpPr/>
          <p:nvPr/>
        </p:nvGrpSpPr>
        <p:grpSpPr>
          <a:xfrm>
            <a:off x="2634405" y="4040552"/>
            <a:ext cx="544623" cy="498451"/>
            <a:chOff x="2014036" y="-1899592"/>
            <a:chExt cx="1050534" cy="1078364"/>
          </a:xfrm>
        </p:grpSpPr>
        <p:sp>
          <p:nvSpPr>
            <p:cNvPr id="27" name="Oval 6">
              <a:extLst>
                <a:ext uri="{FF2B5EF4-FFF2-40B4-BE49-F238E27FC236}">
                  <a16:creationId xmlns:a16="http://schemas.microsoft.com/office/drawing/2014/main" id="{12C9D909-1450-4744-912F-576E851DA10A}"/>
                </a:ext>
              </a:extLst>
            </p:cNvPr>
            <p:cNvSpPr>
              <a:spLocks noChangeArrowheads="1"/>
            </p:cNvSpPr>
            <p:nvPr/>
          </p:nvSpPr>
          <p:spPr bwMode="auto">
            <a:xfrm>
              <a:off x="2014036" y="-1899592"/>
              <a:ext cx="1050534" cy="1078364"/>
            </a:xfrm>
            <a:prstGeom prst="ellipse">
              <a:avLst/>
            </a:prstGeom>
            <a:solidFill>
              <a:srgbClr val="0070C0"/>
            </a:solidFill>
            <a:ln>
              <a:noFill/>
            </a:ln>
          </p:spPr>
          <p:txBody>
            <a:bodyPr vert="horz" wrap="square" lIns="68580" tIns="34290" rIns="68580" bIns="34290" numCol="1" anchor="t" anchorCtr="0" compatLnSpc="1"/>
            <a:lstStyle/>
            <a:p>
              <a:endParaRPr lang="zh-CN" altLang="en-US" sz="1200"/>
            </a:p>
          </p:txBody>
        </p:sp>
        <p:sp>
          <p:nvSpPr>
            <p:cNvPr id="28" name="Freeform 10">
              <a:extLst>
                <a:ext uri="{FF2B5EF4-FFF2-40B4-BE49-F238E27FC236}">
                  <a16:creationId xmlns:a16="http://schemas.microsoft.com/office/drawing/2014/main" id="{CCFF7A52-5416-456E-8BD7-1DF5EBBDC9BB}"/>
                </a:ext>
              </a:extLst>
            </p:cNvPr>
            <p:cNvSpPr>
              <a:spLocks noEditPoints="1"/>
            </p:cNvSpPr>
            <p:nvPr/>
          </p:nvSpPr>
          <p:spPr bwMode="auto">
            <a:xfrm>
              <a:off x="2313195" y="-1670005"/>
              <a:ext cx="553096" cy="640061"/>
            </a:xfrm>
            <a:custGeom>
              <a:avLst/>
              <a:gdLst>
                <a:gd name="T0" fmla="*/ 214 w 336"/>
                <a:gd name="T1" fmla="*/ 48 h 380"/>
                <a:gd name="T2" fmla="*/ 167 w 336"/>
                <a:gd name="T3" fmla="*/ 95 h 380"/>
                <a:gd name="T4" fmla="*/ 119 w 336"/>
                <a:gd name="T5" fmla="*/ 95 h 380"/>
                <a:gd name="T6" fmla="*/ 72 w 336"/>
                <a:gd name="T7" fmla="*/ 48 h 380"/>
                <a:gd name="T8" fmla="*/ 119 w 336"/>
                <a:gd name="T9" fmla="*/ 0 h 380"/>
                <a:gd name="T10" fmla="*/ 167 w 336"/>
                <a:gd name="T11" fmla="*/ 0 h 380"/>
                <a:gd name="T12" fmla="*/ 214 w 336"/>
                <a:gd name="T13" fmla="*/ 48 h 380"/>
                <a:gd name="T14" fmla="*/ 237 w 336"/>
                <a:gd name="T15" fmla="*/ 48 h 380"/>
                <a:gd name="T16" fmla="*/ 238 w 336"/>
                <a:gd name="T17" fmla="*/ 59 h 380"/>
                <a:gd name="T18" fmla="*/ 179 w 336"/>
                <a:gd name="T19" fmla="*/ 118 h 380"/>
                <a:gd name="T20" fmla="*/ 107 w 336"/>
                <a:gd name="T21" fmla="*/ 118 h 380"/>
                <a:gd name="T22" fmla="*/ 48 w 336"/>
                <a:gd name="T23" fmla="*/ 59 h 380"/>
                <a:gd name="T24" fmla="*/ 49 w 336"/>
                <a:gd name="T25" fmla="*/ 48 h 380"/>
                <a:gd name="T26" fmla="*/ 0 w 336"/>
                <a:gd name="T27" fmla="*/ 106 h 380"/>
                <a:gd name="T28" fmla="*/ 0 w 336"/>
                <a:gd name="T29" fmla="*/ 320 h 380"/>
                <a:gd name="T30" fmla="*/ 60 w 336"/>
                <a:gd name="T31" fmla="*/ 380 h 380"/>
                <a:gd name="T32" fmla="*/ 218 w 336"/>
                <a:gd name="T33" fmla="*/ 380 h 380"/>
                <a:gd name="T34" fmla="*/ 153 w 336"/>
                <a:gd name="T35" fmla="*/ 282 h 380"/>
                <a:gd name="T36" fmla="*/ 260 w 336"/>
                <a:gd name="T37" fmla="*/ 176 h 380"/>
                <a:gd name="T38" fmla="*/ 286 w 336"/>
                <a:gd name="T39" fmla="*/ 179 h 380"/>
                <a:gd name="T40" fmla="*/ 286 w 336"/>
                <a:gd name="T41" fmla="*/ 106 h 380"/>
                <a:gd name="T42" fmla="*/ 237 w 336"/>
                <a:gd name="T43" fmla="*/ 48 h 380"/>
                <a:gd name="T44" fmla="*/ 134 w 336"/>
                <a:gd name="T45" fmla="*/ 238 h 380"/>
                <a:gd name="T46" fmla="*/ 134 w 336"/>
                <a:gd name="T47" fmla="*/ 238 h 380"/>
                <a:gd name="T48" fmla="*/ 60 w 336"/>
                <a:gd name="T49" fmla="*/ 238 h 380"/>
                <a:gd name="T50" fmla="*/ 48 w 336"/>
                <a:gd name="T51" fmla="*/ 226 h 380"/>
                <a:gd name="T52" fmla="*/ 60 w 336"/>
                <a:gd name="T53" fmla="*/ 214 h 380"/>
                <a:gd name="T54" fmla="*/ 134 w 336"/>
                <a:gd name="T55" fmla="*/ 214 h 380"/>
                <a:gd name="T56" fmla="*/ 146 w 336"/>
                <a:gd name="T57" fmla="*/ 226 h 380"/>
                <a:gd name="T58" fmla="*/ 134 w 336"/>
                <a:gd name="T59" fmla="*/ 238 h 380"/>
                <a:gd name="T60" fmla="*/ 158 w 336"/>
                <a:gd name="T61" fmla="*/ 190 h 380"/>
                <a:gd name="T62" fmla="*/ 158 w 336"/>
                <a:gd name="T63" fmla="*/ 190 h 380"/>
                <a:gd name="T64" fmla="*/ 60 w 336"/>
                <a:gd name="T65" fmla="*/ 190 h 380"/>
                <a:gd name="T66" fmla="*/ 48 w 336"/>
                <a:gd name="T67" fmla="*/ 178 h 380"/>
                <a:gd name="T68" fmla="*/ 60 w 336"/>
                <a:gd name="T69" fmla="*/ 167 h 380"/>
                <a:gd name="T70" fmla="*/ 158 w 336"/>
                <a:gd name="T71" fmla="*/ 167 h 380"/>
                <a:gd name="T72" fmla="*/ 170 w 336"/>
                <a:gd name="T73" fmla="*/ 178 h 380"/>
                <a:gd name="T74" fmla="*/ 158 w 336"/>
                <a:gd name="T75" fmla="*/ 190 h 380"/>
                <a:gd name="T76" fmla="*/ 279 w 336"/>
                <a:gd name="T77" fmla="*/ 208 h 380"/>
                <a:gd name="T78" fmla="*/ 260 w 336"/>
                <a:gd name="T79" fmla="*/ 206 h 380"/>
                <a:gd name="T80" fmla="*/ 184 w 336"/>
                <a:gd name="T81" fmla="*/ 281 h 380"/>
                <a:gd name="T82" fmla="*/ 244 w 336"/>
                <a:gd name="T83" fmla="*/ 356 h 380"/>
                <a:gd name="T84" fmla="*/ 260 w 336"/>
                <a:gd name="T85" fmla="*/ 357 h 380"/>
                <a:gd name="T86" fmla="*/ 336 w 336"/>
                <a:gd name="T87" fmla="*/ 281 h 380"/>
                <a:gd name="T88" fmla="*/ 279 w 336"/>
                <a:gd name="T89" fmla="*/ 208 h 380"/>
                <a:gd name="T90" fmla="*/ 303 w 336"/>
                <a:gd name="T91" fmla="*/ 271 h 380"/>
                <a:gd name="T92" fmla="*/ 303 w 336"/>
                <a:gd name="T93" fmla="*/ 271 h 380"/>
                <a:gd name="T94" fmla="*/ 279 w 336"/>
                <a:gd name="T95" fmla="*/ 295 h 380"/>
                <a:gd name="T96" fmla="*/ 260 w 336"/>
                <a:gd name="T97" fmla="*/ 314 h 380"/>
                <a:gd name="T98" fmla="*/ 239 w 336"/>
                <a:gd name="T99" fmla="*/ 314 h 380"/>
                <a:gd name="T100" fmla="*/ 217 w 336"/>
                <a:gd name="T101" fmla="*/ 292 h 380"/>
                <a:gd name="T102" fmla="*/ 217 w 336"/>
                <a:gd name="T103" fmla="*/ 271 h 380"/>
                <a:gd name="T104" fmla="*/ 239 w 336"/>
                <a:gd name="T105" fmla="*/ 271 h 380"/>
                <a:gd name="T106" fmla="*/ 250 w 336"/>
                <a:gd name="T107" fmla="*/ 281 h 380"/>
                <a:gd name="T108" fmla="*/ 279 w 336"/>
                <a:gd name="T109" fmla="*/ 252 h 380"/>
                <a:gd name="T110" fmla="*/ 282 w 336"/>
                <a:gd name="T111" fmla="*/ 249 h 380"/>
                <a:gd name="T112" fmla="*/ 303 w 336"/>
                <a:gd name="T113" fmla="*/ 249 h 380"/>
                <a:gd name="T114" fmla="*/ 303 w 336"/>
                <a:gd name="T115" fmla="*/ 27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6" h="380">
                  <a:moveTo>
                    <a:pt x="214" y="48"/>
                  </a:moveTo>
                  <a:cubicBezTo>
                    <a:pt x="214" y="74"/>
                    <a:pt x="193" y="95"/>
                    <a:pt x="167" y="95"/>
                  </a:cubicBezTo>
                  <a:lnTo>
                    <a:pt x="119" y="95"/>
                  </a:lnTo>
                  <a:cubicBezTo>
                    <a:pt x="93" y="95"/>
                    <a:pt x="72" y="74"/>
                    <a:pt x="72" y="48"/>
                  </a:cubicBezTo>
                  <a:cubicBezTo>
                    <a:pt x="72" y="21"/>
                    <a:pt x="93" y="0"/>
                    <a:pt x="119" y="0"/>
                  </a:cubicBezTo>
                  <a:lnTo>
                    <a:pt x="167" y="0"/>
                  </a:lnTo>
                  <a:cubicBezTo>
                    <a:pt x="193" y="0"/>
                    <a:pt x="214" y="21"/>
                    <a:pt x="214" y="48"/>
                  </a:cubicBezTo>
                  <a:close/>
                  <a:moveTo>
                    <a:pt x="237" y="48"/>
                  </a:moveTo>
                  <a:cubicBezTo>
                    <a:pt x="238" y="51"/>
                    <a:pt x="238" y="55"/>
                    <a:pt x="238" y="59"/>
                  </a:cubicBezTo>
                  <a:cubicBezTo>
                    <a:pt x="238" y="91"/>
                    <a:pt x="211" y="118"/>
                    <a:pt x="179" y="118"/>
                  </a:cubicBezTo>
                  <a:lnTo>
                    <a:pt x="107" y="118"/>
                  </a:lnTo>
                  <a:cubicBezTo>
                    <a:pt x="74" y="118"/>
                    <a:pt x="48" y="91"/>
                    <a:pt x="48" y="59"/>
                  </a:cubicBezTo>
                  <a:cubicBezTo>
                    <a:pt x="48" y="55"/>
                    <a:pt x="48" y="51"/>
                    <a:pt x="49" y="48"/>
                  </a:cubicBezTo>
                  <a:cubicBezTo>
                    <a:pt x="21" y="53"/>
                    <a:pt x="0" y="77"/>
                    <a:pt x="0" y="106"/>
                  </a:cubicBezTo>
                  <a:lnTo>
                    <a:pt x="0" y="320"/>
                  </a:lnTo>
                  <a:cubicBezTo>
                    <a:pt x="0" y="353"/>
                    <a:pt x="27" y="380"/>
                    <a:pt x="60" y="380"/>
                  </a:cubicBezTo>
                  <a:lnTo>
                    <a:pt x="218" y="380"/>
                  </a:lnTo>
                  <a:cubicBezTo>
                    <a:pt x="180" y="363"/>
                    <a:pt x="153" y="326"/>
                    <a:pt x="153" y="282"/>
                  </a:cubicBezTo>
                  <a:cubicBezTo>
                    <a:pt x="153" y="223"/>
                    <a:pt x="201" y="176"/>
                    <a:pt x="260" y="176"/>
                  </a:cubicBezTo>
                  <a:cubicBezTo>
                    <a:pt x="269" y="176"/>
                    <a:pt x="277" y="177"/>
                    <a:pt x="286" y="179"/>
                  </a:cubicBezTo>
                  <a:lnTo>
                    <a:pt x="286" y="106"/>
                  </a:lnTo>
                  <a:cubicBezTo>
                    <a:pt x="286" y="77"/>
                    <a:pt x="265" y="53"/>
                    <a:pt x="237" y="48"/>
                  </a:cubicBezTo>
                  <a:close/>
                  <a:moveTo>
                    <a:pt x="134" y="238"/>
                  </a:moveTo>
                  <a:lnTo>
                    <a:pt x="134" y="238"/>
                  </a:lnTo>
                  <a:lnTo>
                    <a:pt x="60" y="238"/>
                  </a:lnTo>
                  <a:cubicBezTo>
                    <a:pt x="53" y="238"/>
                    <a:pt x="48" y="233"/>
                    <a:pt x="48" y="226"/>
                  </a:cubicBezTo>
                  <a:cubicBezTo>
                    <a:pt x="48" y="219"/>
                    <a:pt x="53" y="214"/>
                    <a:pt x="60" y="214"/>
                  </a:cubicBezTo>
                  <a:lnTo>
                    <a:pt x="134" y="214"/>
                  </a:lnTo>
                  <a:cubicBezTo>
                    <a:pt x="141" y="214"/>
                    <a:pt x="146" y="219"/>
                    <a:pt x="146" y="226"/>
                  </a:cubicBezTo>
                  <a:cubicBezTo>
                    <a:pt x="146" y="233"/>
                    <a:pt x="141" y="238"/>
                    <a:pt x="134" y="238"/>
                  </a:cubicBezTo>
                  <a:close/>
                  <a:moveTo>
                    <a:pt x="158" y="190"/>
                  </a:moveTo>
                  <a:lnTo>
                    <a:pt x="158" y="190"/>
                  </a:lnTo>
                  <a:lnTo>
                    <a:pt x="60" y="190"/>
                  </a:lnTo>
                  <a:cubicBezTo>
                    <a:pt x="53" y="190"/>
                    <a:pt x="48" y="185"/>
                    <a:pt x="48" y="178"/>
                  </a:cubicBezTo>
                  <a:cubicBezTo>
                    <a:pt x="48" y="172"/>
                    <a:pt x="53" y="167"/>
                    <a:pt x="60" y="167"/>
                  </a:cubicBezTo>
                  <a:lnTo>
                    <a:pt x="158" y="167"/>
                  </a:lnTo>
                  <a:cubicBezTo>
                    <a:pt x="164" y="167"/>
                    <a:pt x="170" y="172"/>
                    <a:pt x="170" y="178"/>
                  </a:cubicBezTo>
                  <a:cubicBezTo>
                    <a:pt x="170" y="185"/>
                    <a:pt x="164" y="190"/>
                    <a:pt x="158" y="190"/>
                  </a:cubicBezTo>
                  <a:close/>
                  <a:moveTo>
                    <a:pt x="279" y="208"/>
                  </a:moveTo>
                  <a:cubicBezTo>
                    <a:pt x="273" y="207"/>
                    <a:pt x="267" y="206"/>
                    <a:pt x="260" y="206"/>
                  </a:cubicBezTo>
                  <a:cubicBezTo>
                    <a:pt x="218" y="206"/>
                    <a:pt x="184" y="240"/>
                    <a:pt x="184" y="281"/>
                  </a:cubicBezTo>
                  <a:cubicBezTo>
                    <a:pt x="184" y="318"/>
                    <a:pt x="210" y="348"/>
                    <a:pt x="244" y="356"/>
                  </a:cubicBezTo>
                  <a:cubicBezTo>
                    <a:pt x="249" y="357"/>
                    <a:pt x="255" y="357"/>
                    <a:pt x="260" y="357"/>
                  </a:cubicBezTo>
                  <a:cubicBezTo>
                    <a:pt x="302" y="357"/>
                    <a:pt x="336" y="323"/>
                    <a:pt x="336" y="281"/>
                  </a:cubicBezTo>
                  <a:cubicBezTo>
                    <a:pt x="336" y="246"/>
                    <a:pt x="312" y="216"/>
                    <a:pt x="279" y="208"/>
                  </a:cubicBezTo>
                  <a:close/>
                  <a:moveTo>
                    <a:pt x="303" y="271"/>
                  </a:moveTo>
                  <a:lnTo>
                    <a:pt x="303" y="271"/>
                  </a:lnTo>
                  <a:lnTo>
                    <a:pt x="279" y="295"/>
                  </a:lnTo>
                  <a:lnTo>
                    <a:pt x="260" y="314"/>
                  </a:lnTo>
                  <a:cubicBezTo>
                    <a:pt x="254" y="320"/>
                    <a:pt x="245" y="320"/>
                    <a:pt x="239" y="314"/>
                  </a:cubicBezTo>
                  <a:lnTo>
                    <a:pt x="217" y="292"/>
                  </a:lnTo>
                  <a:cubicBezTo>
                    <a:pt x="211" y="286"/>
                    <a:pt x="211" y="277"/>
                    <a:pt x="217" y="271"/>
                  </a:cubicBezTo>
                  <a:cubicBezTo>
                    <a:pt x="223" y="265"/>
                    <a:pt x="233" y="265"/>
                    <a:pt x="239" y="271"/>
                  </a:cubicBezTo>
                  <a:lnTo>
                    <a:pt x="250" y="281"/>
                  </a:lnTo>
                  <a:lnTo>
                    <a:pt x="279" y="252"/>
                  </a:lnTo>
                  <a:lnTo>
                    <a:pt x="282" y="249"/>
                  </a:lnTo>
                  <a:cubicBezTo>
                    <a:pt x="288" y="243"/>
                    <a:pt x="297" y="243"/>
                    <a:pt x="303" y="249"/>
                  </a:cubicBezTo>
                  <a:cubicBezTo>
                    <a:pt x="309" y="255"/>
                    <a:pt x="309" y="265"/>
                    <a:pt x="303"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p>
          </p:txBody>
        </p:sp>
      </p:grpSp>
      <p:grpSp>
        <p:nvGrpSpPr>
          <p:cNvPr id="29" name="组合 28">
            <a:extLst>
              <a:ext uri="{FF2B5EF4-FFF2-40B4-BE49-F238E27FC236}">
                <a16:creationId xmlns:a16="http://schemas.microsoft.com/office/drawing/2014/main" id="{4B20A6C5-3A22-4DB9-AA70-729BA5DD9F89}"/>
              </a:ext>
            </a:extLst>
          </p:cNvPr>
          <p:cNvGrpSpPr/>
          <p:nvPr/>
        </p:nvGrpSpPr>
        <p:grpSpPr>
          <a:xfrm>
            <a:off x="6810792" y="4039643"/>
            <a:ext cx="544623" cy="498451"/>
            <a:chOff x="3252414" y="-1899592"/>
            <a:chExt cx="1050534" cy="1078364"/>
          </a:xfrm>
        </p:grpSpPr>
        <p:sp>
          <p:nvSpPr>
            <p:cNvPr id="30" name="Oval 7">
              <a:extLst>
                <a:ext uri="{FF2B5EF4-FFF2-40B4-BE49-F238E27FC236}">
                  <a16:creationId xmlns:a16="http://schemas.microsoft.com/office/drawing/2014/main" id="{DE1FBAFF-3546-4ACD-B50D-F304013FB409}"/>
                </a:ext>
              </a:extLst>
            </p:cNvPr>
            <p:cNvSpPr>
              <a:spLocks noChangeArrowheads="1"/>
            </p:cNvSpPr>
            <p:nvPr/>
          </p:nvSpPr>
          <p:spPr bwMode="auto">
            <a:xfrm>
              <a:off x="3252414" y="-1899592"/>
              <a:ext cx="1050534" cy="1078364"/>
            </a:xfrm>
            <a:prstGeom prst="ellipse">
              <a:avLst/>
            </a:prstGeom>
            <a:solidFill>
              <a:srgbClr val="0070C0"/>
            </a:solidFill>
            <a:ln>
              <a:noFill/>
            </a:ln>
          </p:spPr>
          <p:txBody>
            <a:bodyPr vert="horz" wrap="square" lIns="68580" tIns="34290" rIns="68580" bIns="34290" numCol="1" anchor="t" anchorCtr="0" compatLnSpc="1"/>
            <a:lstStyle/>
            <a:p>
              <a:endParaRPr lang="zh-CN" altLang="en-US" sz="1200"/>
            </a:p>
          </p:txBody>
        </p:sp>
        <p:sp>
          <p:nvSpPr>
            <p:cNvPr id="31" name="Freeform 11">
              <a:extLst>
                <a:ext uri="{FF2B5EF4-FFF2-40B4-BE49-F238E27FC236}">
                  <a16:creationId xmlns:a16="http://schemas.microsoft.com/office/drawing/2014/main" id="{429A7225-A072-4EA0-920E-C2560E49B3CB}"/>
                </a:ext>
              </a:extLst>
            </p:cNvPr>
            <p:cNvSpPr>
              <a:spLocks noEditPoints="1"/>
            </p:cNvSpPr>
            <p:nvPr/>
          </p:nvSpPr>
          <p:spPr bwMode="auto">
            <a:xfrm>
              <a:off x="3450694" y="-1683919"/>
              <a:ext cx="594839" cy="647018"/>
            </a:xfrm>
            <a:custGeom>
              <a:avLst/>
              <a:gdLst>
                <a:gd name="T0" fmla="*/ 136 w 360"/>
                <a:gd name="T1" fmla="*/ 238 h 383"/>
                <a:gd name="T2" fmla="*/ 130 w 360"/>
                <a:gd name="T3" fmla="*/ 217 h 383"/>
                <a:gd name="T4" fmla="*/ 157 w 360"/>
                <a:gd name="T5" fmla="*/ 104 h 383"/>
                <a:gd name="T6" fmla="*/ 187 w 360"/>
                <a:gd name="T7" fmla="*/ 195 h 383"/>
                <a:gd name="T8" fmla="*/ 223 w 360"/>
                <a:gd name="T9" fmla="*/ 90 h 383"/>
                <a:gd name="T10" fmla="*/ 142 w 360"/>
                <a:gd name="T11" fmla="*/ 179 h 383"/>
                <a:gd name="T12" fmla="*/ 136 w 360"/>
                <a:gd name="T13" fmla="*/ 191 h 383"/>
                <a:gd name="T14" fmla="*/ 185 w 360"/>
                <a:gd name="T15" fmla="*/ 220 h 383"/>
                <a:gd name="T16" fmla="*/ 237 w 360"/>
                <a:gd name="T17" fmla="*/ 76 h 383"/>
                <a:gd name="T18" fmla="*/ 240 w 360"/>
                <a:gd name="T19" fmla="*/ 49 h 383"/>
                <a:gd name="T20" fmla="*/ 237 w 360"/>
                <a:gd name="T21" fmla="*/ 76 h 383"/>
                <a:gd name="T22" fmla="*/ 281 w 360"/>
                <a:gd name="T23" fmla="*/ 90 h 383"/>
                <a:gd name="T24" fmla="*/ 253 w 360"/>
                <a:gd name="T25" fmla="*/ 93 h 383"/>
                <a:gd name="T26" fmla="*/ 205 w 360"/>
                <a:gd name="T27" fmla="*/ 64 h 383"/>
                <a:gd name="T28" fmla="*/ 194 w 360"/>
                <a:gd name="T29" fmla="*/ 39 h 383"/>
                <a:gd name="T30" fmla="*/ 205 w 360"/>
                <a:gd name="T31" fmla="*/ 64 h 383"/>
                <a:gd name="T32" fmla="*/ 159 w 360"/>
                <a:gd name="T33" fmla="*/ 48 h 383"/>
                <a:gd name="T34" fmla="*/ 161 w 360"/>
                <a:gd name="T35" fmla="*/ 76 h 383"/>
                <a:gd name="T36" fmla="*/ 264 w 360"/>
                <a:gd name="T37" fmla="*/ 137 h 383"/>
                <a:gd name="T38" fmla="*/ 290 w 360"/>
                <a:gd name="T39" fmla="*/ 125 h 383"/>
                <a:gd name="T40" fmla="*/ 264 w 360"/>
                <a:gd name="T41" fmla="*/ 137 h 383"/>
                <a:gd name="T42" fmla="*/ 132 w 360"/>
                <a:gd name="T43" fmla="*/ 196 h 383"/>
                <a:gd name="T44" fmla="*/ 126 w 360"/>
                <a:gd name="T45" fmla="*/ 208 h 383"/>
                <a:gd name="T46" fmla="*/ 175 w 360"/>
                <a:gd name="T47" fmla="*/ 237 h 383"/>
                <a:gd name="T48" fmla="*/ 131 w 360"/>
                <a:gd name="T49" fmla="*/ 383 h 383"/>
                <a:gd name="T50" fmla="*/ 141 w 360"/>
                <a:gd name="T51" fmla="*/ 22 h 383"/>
                <a:gd name="T52" fmla="*/ 342 w 360"/>
                <a:gd name="T53" fmla="*/ 109 h 383"/>
                <a:gd name="T54" fmla="*/ 345 w 360"/>
                <a:gd name="T55" fmla="*/ 167 h 383"/>
                <a:gd name="T56" fmla="*/ 356 w 360"/>
                <a:gd name="T57" fmla="*/ 240 h 383"/>
                <a:gd name="T58" fmla="*/ 343 w 360"/>
                <a:gd name="T59" fmla="*/ 301 h 383"/>
                <a:gd name="T60" fmla="*/ 269 w 360"/>
                <a:gd name="T61" fmla="*/ 318 h 383"/>
                <a:gd name="T62" fmla="*/ 131 w 360"/>
                <a:gd name="T63"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83">
                  <a:moveTo>
                    <a:pt x="130" y="217"/>
                  </a:moveTo>
                  <a:cubicBezTo>
                    <a:pt x="126" y="224"/>
                    <a:pt x="129" y="234"/>
                    <a:pt x="136" y="238"/>
                  </a:cubicBezTo>
                  <a:cubicBezTo>
                    <a:pt x="143" y="242"/>
                    <a:pt x="151" y="241"/>
                    <a:pt x="156" y="236"/>
                  </a:cubicBezTo>
                  <a:lnTo>
                    <a:pt x="130" y="217"/>
                  </a:lnTo>
                  <a:close/>
                  <a:moveTo>
                    <a:pt x="223" y="90"/>
                  </a:moveTo>
                  <a:cubicBezTo>
                    <a:pt x="199" y="76"/>
                    <a:pt x="170" y="83"/>
                    <a:pt x="157" y="104"/>
                  </a:cubicBezTo>
                  <a:cubicBezTo>
                    <a:pt x="144" y="127"/>
                    <a:pt x="161" y="151"/>
                    <a:pt x="149" y="174"/>
                  </a:cubicBezTo>
                  <a:lnTo>
                    <a:pt x="187" y="195"/>
                  </a:lnTo>
                  <a:cubicBezTo>
                    <a:pt x="201" y="174"/>
                    <a:pt x="231" y="176"/>
                    <a:pt x="243" y="154"/>
                  </a:cubicBezTo>
                  <a:cubicBezTo>
                    <a:pt x="256" y="132"/>
                    <a:pt x="247" y="104"/>
                    <a:pt x="223" y="90"/>
                  </a:cubicBezTo>
                  <a:close/>
                  <a:moveTo>
                    <a:pt x="183" y="209"/>
                  </a:moveTo>
                  <a:lnTo>
                    <a:pt x="142" y="179"/>
                  </a:lnTo>
                  <a:cubicBezTo>
                    <a:pt x="139" y="176"/>
                    <a:pt x="135" y="177"/>
                    <a:pt x="133" y="181"/>
                  </a:cubicBezTo>
                  <a:cubicBezTo>
                    <a:pt x="132" y="184"/>
                    <a:pt x="132" y="188"/>
                    <a:pt x="136" y="191"/>
                  </a:cubicBezTo>
                  <a:lnTo>
                    <a:pt x="176" y="221"/>
                  </a:lnTo>
                  <a:cubicBezTo>
                    <a:pt x="179" y="224"/>
                    <a:pt x="183" y="223"/>
                    <a:pt x="185" y="220"/>
                  </a:cubicBezTo>
                  <a:cubicBezTo>
                    <a:pt x="187" y="216"/>
                    <a:pt x="186" y="212"/>
                    <a:pt x="183" y="209"/>
                  </a:cubicBezTo>
                  <a:close/>
                  <a:moveTo>
                    <a:pt x="237" y="76"/>
                  </a:moveTo>
                  <a:lnTo>
                    <a:pt x="250" y="54"/>
                  </a:lnTo>
                  <a:lnTo>
                    <a:pt x="240" y="49"/>
                  </a:lnTo>
                  <a:lnTo>
                    <a:pt x="227" y="70"/>
                  </a:lnTo>
                  <a:lnTo>
                    <a:pt x="237" y="76"/>
                  </a:lnTo>
                  <a:close/>
                  <a:moveTo>
                    <a:pt x="259" y="103"/>
                  </a:moveTo>
                  <a:lnTo>
                    <a:pt x="281" y="90"/>
                  </a:lnTo>
                  <a:lnTo>
                    <a:pt x="275" y="80"/>
                  </a:lnTo>
                  <a:lnTo>
                    <a:pt x="253" y="93"/>
                  </a:lnTo>
                  <a:lnTo>
                    <a:pt x="259" y="103"/>
                  </a:lnTo>
                  <a:close/>
                  <a:moveTo>
                    <a:pt x="205" y="64"/>
                  </a:moveTo>
                  <a:lnTo>
                    <a:pt x="205" y="39"/>
                  </a:lnTo>
                  <a:lnTo>
                    <a:pt x="194" y="39"/>
                  </a:lnTo>
                  <a:lnTo>
                    <a:pt x="194" y="64"/>
                  </a:lnTo>
                  <a:lnTo>
                    <a:pt x="205" y="64"/>
                  </a:lnTo>
                  <a:close/>
                  <a:moveTo>
                    <a:pt x="172" y="70"/>
                  </a:moveTo>
                  <a:lnTo>
                    <a:pt x="159" y="48"/>
                  </a:lnTo>
                  <a:lnTo>
                    <a:pt x="149" y="54"/>
                  </a:lnTo>
                  <a:lnTo>
                    <a:pt x="161" y="76"/>
                  </a:lnTo>
                  <a:lnTo>
                    <a:pt x="172" y="70"/>
                  </a:lnTo>
                  <a:close/>
                  <a:moveTo>
                    <a:pt x="264" y="137"/>
                  </a:moveTo>
                  <a:lnTo>
                    <a:pt x="290" y="137"/>
                  </a:lnTo>
                  <a:lnTo>
                    <a:pt x="290" y="125"/>
                  </a:lnTo>
                  <a:lnTo>
                    <a:pt x="264" y="125"/>
                  </a:lnTo>
                  <a:lnTo>
                    <a:pt x="264" y="137"/>
                  </a:lnTo>
                  <a:close/>
                  <a:moveTo>
                    <a:pt x="173" y="227"/>
                  </a:moveTo>
                  <a:lnTo>
                    <a:pt x="132" y="196"/>
                  </a:lnTo>
                  <a:cubicBezTo>
                    <a:pt x="129" y="194"/>
                    <a:pt x="125" y="195"/>
                    <a:pt x="123" y="198"/>
                  </a:cubicBezTo>
                  <a:cubicBezTo>
                    <a:pt x="122" y="201"/>
                    <a:pt x="122" y="206"/>
                    <a:pt x="126" y="208"/>
                  </a:cubicBezTo>
                  <a:lnTo>
                    <a:pt x="166" y="239"/>
                  </a:lnTo>
                  <a:cubicBezTo>
                    <a:pt x="169" y="241"/>
                    <a:pt x="173" y="240"/>
                    <a:pt x="175" y="237"/>
                  </a:cubicBezTo>
                  <a:cubicBezTo>
                    <a:pt x="177" y="234"/>
                    <a:pt x="176" y="229"/>
                    <a:pt x="173" y="227"/>
                  </a:cubicBezTo>
                  <a:close/>
                  <a:moveTo>
                    <a:pt x="131" y="383"/>
                  </a:moveTo>
                  <a:cubicBezTo>
                    <a:pt x="136" y="353"/>
                    <a:pt x="136" y="321"/>
                    <a:pt x="127" y="293"/>
                  </a:cubicBezTo>
                  <a:cubicBezTo>
                    <a:pt x="0" y="221"/>
                    <a:pt x="34" y="56"/>
                    <a:pt x="141" y="22"/>
                  </a:cubicBezTo>
                  <a:cubicBezTo>
                    <a:pt x="197" y="0"/>
                    <a:pt x="274" y="13"/>
                    <a:pt x="323" y="63"/>
                  </a:cubicBezTo>
                  <a:cubicBezTo>
                    <a:pt x="360" y="99"/>
                    <a:pt x="342" y="109"/>
                    <a:pt x="342" y="109"/>
                  </a:cubicBezTo>
                  <a:lnTo>
                    <a:pt x="334" y="113"/>
                  </a:lnTo>
                  <a:cubicBezTo>
                    <a:pt x="339" y="131"/>
                    <a:pt x="346" y="162"/>
                    <a:pt x="345" y="167"/>
                  </a:cubicBezTo>
                  <a:cubicBezTo>
                    <a:pt x="344" y="173"/>
                    <a:pt x="337" y="179"/>
                    <a:pt x="337" y="179"/>
                  </a:cubicBezTo>
                  <a:lnTo>
                    <a:pt x="356" y="240"/>
                  </a:lnTo>
                  <a:lnTo>
                    <a:pt x="339" y="246"/>
                  </a:lnTo>
                  <a:cubicBezTo>
                    <a:pt x="343" y="266"/>
                    <a:pt x="345" y="282"/>
                    <a:pt x="343" y="301"/>
                  </a:cubicBezTo>
                  <a:cubicBezTo>
                    <a:pt x="343" y="305"/>
                    <a:pt x="332" y="314"/>
                    <a:pt x="323" y="315"/>
                  </a:cubicBezTo>
                  <a:lnTo>
                    <a:pt x="269" y="318"/>
                  </a:lnTo>
                  <a:lnTo>
                    <a:pt x="272" y="383"/>
                  </a:lnTo>
                  <a:lnTo>
                    <a:pt x="131" y="3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p>
          </p:txBody>
        </p:sp>
      </p:grpSp>
      <p:grpSp>
        <p:nvGrpSpPr>
          <p:cNvPr id="32" name="组合 31">
            <a:extLst>
              <a:ext uri="{FF2B5EF4-FFF2-40B4-BE49-F238E27FC236}">
                <a16:creationId xmlns:a16="http://schemas.microsoft.com/office/drawing/2014/main" id="{4354F77F-F324-4125-9C79-A27E4C1BE1C6}"/>
              </a:ext>
            </a:extLst>
          </p:cNvPr>
          <p:cNvGrpSpPr/>
          <p:nvPr/>
        </p:nvGrpSpPr>
        <p:grpSpPr>
          <a:xfrm>
            <a:off x="4709538" y="4039643"/>
            <a:ext cx="544623" cy="498451"/>
            <a:chOff x="4553407" y="-1899592"/>
            <a:chExt cx="1054013" cy="1078364"/>
          </a:xfrm>
        </p:grpSpPr>
        <p:sp>
          <p:nvSpPr>
            <p:cNvPr id="33" name="Oval 8">
              <a:extLst>
                <a:ext uri="{FF2B5EF4-FFF2-40B4-BE49-F238E27FC236}">
                  <a16:creationId xmlns:a16="http://schemas.microsoft.com/office/drawing/2014/main" id="{6D4E5F90-57A5-47B2-9810-2427431CD577}"/>
                </a:ext>
              </a:extLst>
            </p:cNvPr>
            <p:cNvSpPr>
              <a:spLocks noChangeArrowheads="1"/>
            </p:cNvSpPr>
            <p:nvPr/>
          </p:nvSpPr>
          <p:spPr bwMode="auto">
            <a:xfrm>
              <a:off x="4553407" y="-1899592"/>
              <a:ext cx="1054013" cy="1078364"/>
            </a:xfrm>
            <a:prstGeom prst="ellipse">
              <a:avLst/>
            </a:prstGeom>
            <a:solidFill>
              <a:srgbClr val="0070C0"/>
            </a:solidFill>
            <a:ln>
              <a:noFill/>
            </a:ln>
          </p:spPr>
          <p:txBody>
            <a:bodyPr vert="horz" wrap="square" lIns="68580" tIns="34290" rIns="68580" bIns="34290" numCol="1" anchor="t" anchorCtr="0" compatLnSpc="1"/>
            <a:lstStyle/>
            <a:p>
              <a:endParaRPr lang="zh-CN" altLang="en-US" sz="1200"/>
            </a:p>
          </p:txBody>
        </p:sp>
        <p:sp>
          <p:nvSpPr>
            <p:cNvPr id="34" name="Freeform 12">
              <a:extLst>
                <a:ext uri="{FF2B5EF4-FFF2-40B4-BE49-F238E27FC236}">
                  <a16:creationId xmlns:a16="http://schemas.microsoft.com/office/drawing/2014/main" id="{5F52EA8C-B8FD-48EC-BB95-2314F835AA77}"/>
                </a:ext>
              </a:extLst>
            </p:cNvPr>
            <p:cNvSpPr>
              <a:spLocks noEditPoints="1"/>
            </p:cNvSpPr>
            <p:nvPr/>
          </p:nvSpPr>
          <p:spPr bwMode="auto">
            <a:xfrm>
              <a:off x="4824737" y="-1683919"/>
              <a:ext cx="594839" cy="650497"/>
            </a:xfrm>
            <a:custGeom>
              <a:avLst/>
              <a:gdLst>
                <a:gd name="T0" fmla="*/ 108 w 360"/>
                <a:gd name="T1" fmla="*/ 59 h 384"/>
                <a:gd name="T2" fmla="*/ 236 w 360"/>
                <a:gd name="T3" fmla="*/ 43 h 384"/>
                <a:gd name="T4" fmla="*/ 190 w 360"/>
                <a:gd name="T5" fmla="*/ 26 h 384"/>
                <a:gd name="T6" fmla="*/ 138 w 360"/>
                <a:gd name="T7" fmla="*/ 26 h 384"/>
                <a:gd name="T8" fmla="*/ 92 w 360"/>
                <a:gd name="T9" fmla="*/ 43 h 384"/>
                <a:gd name="T10" fmla="*/ 296 w 360"/>
                <a:gd name="T11" fmla="*/ 332 h 384"/>
                <a:gd name="T12" fmla="*/ 301 w 360"/>
                <a:gd name="T13" fmla="*/ 321 h 384"/>
                <a:gd name="T14" fmla="*/ 280 w 360"/>
                <a:gd name="T15" fmla="*/ 249 h 384"/>
                <a:gd name="T16" fmla="*/ 267 w 360"/>
                <a:gd name="T17" fmla="*/ 249 h 384"/>
                <a:gd name="T18" fmla="*/ 267 w 360"/>
                <a:gd name="T19" fmla="*/ 304 h 384"/>
                <a:gd name="T20" fmla="*/ 268 w 360"/>
                <a:gd name="T21" fmla="*/ 306 h 384"/>
                <a:gd name="T22" fmla="*/ 268 w 360"/>
                <a:gd name="T23" fmla="*/ 307 h 384"/>
                <a:gd name="T24" fmla="*/ 269 w 360"/>
                <a:gd name="T25" fmla="*/ 308 h 384"/>
                <a:gd name="T26" fmla="*/ 343 w 360"/>
                <a:gd name="T27" fmla="*/ 253 h 384"/>
                <a:gd name="T28" fmla="*/ 274 w 360"/>
                <a:gd name="T29" fmla="*/ 217 h 384"/>
                <a:gd name="T30" fmla="*/ 258 w 360"/>
                <a:gd name="T31" fmla="*/ 382 h 384"/>
                <a:gd name="T32" fmla="*/ 356 w 360"/>
                <a:gd name="T33" fmla="*/ 316 h 384"/>
                <a:gd name="T34" fmla="*/ 343 w 360"/>
                <a:gd name="T35" fmla="*/ 313 h 384"/>
                <a:gd name="T36" fmla="*/ 274 w 360"/>
                <a:gd name="T37" fmla="*/ 371 h 384"/>
                <a:gd name="T38" fmla="*/ 205 w 360"/>
                <a:gd name="T39" fmla="*/ 287 h 384"/>
                <a:gd name="T40" fmla="*/ 287 w 360"/>
                <a:gd name="T41" fmla="*/ 231 h 384"/>
                <a:gd name="T42" fmla="*/ 343 w 360"/>
                <a:gd name="T43" fmla="*/ 313 h 384"/>
                <a:gd name="T44" fmla="*/ 121 w 360"/>
                <a:gd name="T45" fmla="*/ 313 h 384"/>
                <a:gd name="T46" fmla="*/ 206 w 360"/>
                <a:gd name="T47" fmla="*/ 228 h 384"/>
                <a:gd name="T48" fmla="*/ 224 w 360"/>
                <a:gd name="T49" fmla="*/ 215 h 384"/>
                <a:gd name="T50" fmla="*/ 311 w 360"/>
                <a:gd name="T51" fmla="*/ 130 h 384"/>
                <a:gd name="T52" fmla="*/ 314 w 360"/>
                <a:gd name="T53" fmla="*/ 210 h 384"/>
                <a:gd name="T54" fmla="*/ 328 w 360"/>
                <a:gd name="T55" fmla="*/ 215 h 384"/>
                <a:gd name="T56" fmla="*/ 328 w 360"/>
                <a:gd name="T57" fmla="*/ 88 h 384"/>
                <a:gd name="T58" fmla="*/ 17 w 360"/>
                <a:gd name="T59" fmla="*/ 71 h 384"/>
                <a:gd name="T60" fmla="*/ 0 w 360"/>
                <a:gd name="T61" fmla="*/ 134 h 384"/>
                <a:gd name="T62" fmla="*/ 0 w 360"/>
                <a:gd name="T63" fmla="*/ 228 h 384"/>
                <a:gd name="T64" fmla="*/ 0 w 360"/>
                <a:gd name="T65" fmla="*/ 319 h 384"/>
                <a:gd name="T66" fmla="*/ 181 w 360"/>
                <a:gd name="T67" fmla="*/ 336 h 384"/>
                <a:gd name="T68" fmla="*/ 14 w 360"/>
                <a:gd name="T69" fmla="*/ 134 h 384"/>
                <a:gd name="T70" fmla="*/ 17 w 360"/>
                <a:gd name="T71" fmla="*/ 130 h 384"/>
                <a:gd name="T72" fmla="*/ 107 w 360"/>
                <a:gd name="T73" fmla="*/ 215 h 384"/>
                <a:gd name="T74" fmla="*/ 14 w 360"/>
                <a:gd name="T75" fmla="*/ 134 h 384"/>
                <a:gd name="T76" fmla="*/ 107 w 360"/>
                <a:gd name="T77" fmla="*/ 228 h 384"/>
                <a:gd name="T78" fmla="*/ 17 w 360"/>
                <a:gd name="T79" fmla="*/ 313 h 384"/>
                <a:gd name="T80" fmla="*/ 14 w 360"/>
                <a:gd name="T81" fmla="*/ 228 h 384"/>
                <a:gd name="T82" fmla="*/ 121 w 360"/>
                <a:gd name="T83" fmla="*/ 215 h 384"/>
                <a:gd name="T84" fmla="*/ 121 w 360"/>
                <a:gd name="T85" fmla="*/ 130 h 384"/>
                <a:gd name="T86" fmla="*/ 210 w 360"/>
                <a:gd name="T87" fmla="*/ 215 h 384"/>
                <a:gd name="T88" fmla="*/ 217 w 360"/>
                <a:gd name="T89" fmla="*/ 88 h 384"/>
                <a:gd name="T90" fmla="*/ 229 w 360"/>
                <a:gd name="T91" fmla="*/ 100 h 384"/>
                <a:gd name="T92" fmla="*/ 205 w 360"/>
                <a:gd name="T93" fmla="*/ 100 h 384"/>
                <a:gd name="T94" fmla="*/ 114 w 360"/>
                <a:gd name="T95" fmla="*/ 88 h 384"/>
                <a:gd name="T96" fmla="*/ 126 w 360"/>
                <a:gd name="T97" fmla="*/ 100 h 384"/>
                <a:gd name="T98" fmla="*/ 103 w 360"/>
                <a:gd name="T99" fmla="*/ 10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0" h="384">
                  <a:moveTo>
                    <a:pt x="92" y="43"/>
                  </a:moveTo>
                  <a:cubicBezTo>
                    <a:pt x="92" y="52"/>
                    <a:pt x="100" y="59"/>
                    <a:pt x="108" y="59"/>
                  </a:cubicBezTo>
                  <a:lnTo>
                    <a:pt x="220" y="59"/>
                  </a:lnTo>
                  <a:cubicBezTo>
                    <a:pt x="229" y="59"/>
                    <a:pt x="236" y="52"/>
                    <a:pt x="236" y="43"/>
                  </a:cubicBezTo>
                  <a:cubicBezTo>
                    <a:pt x="236" y="34"/>
                    <a:pt x="229" y="26"/>
                    <a:pt x="220" y="26"/>
                  </a:cubicBezTo>
                  <a:lnTo>
                    <a:pt x="190" y="26"/>
                  </a:lnTo>
                  <a:cubicBezTo>
                    <a:pt x="190" y="12"/>
                    <a:pt x="179" y="0"/>
                    <a:pt x="164" y="0"/>
                  </a:cubicBezTo>
                  <a:cubicBezTo>
                    <a:pt x="150" y="0"/>
                    <a:pt x="138" y="12"/>
                    <a:pt x="138" y="26"/>
                  </a:cubicBezTo>
                  <a:lnTo>
                    <a:pt x="108" y="26"/>
                  </a:lnTo>
                  <a:cubicBezTo>
                    <a:pt x="100" y="26"/>
                    <a:pt x="92" y="34"/>
                    <a:pt x="92" y="43"/>
                  </a:cubicBezTo>
                  <a:close/>
                  <a:moveTo>
                    <a:pt x="292" y="330"/>
                  </a:moveTo>
                  <a:cubicBezTo>
                    <a:pt x="293" y="332"/>
                    <a:pt x="295" y="332"/>
                    <a:pt x="296" y="332"/>
                  </a:cubicBezTo>
                  <a:cubicBezTo>
                    <a:pt x="298" y="332"/>
                    <a:pt x="300" y="332"/>
                    <a:pt x="301" y="330"/>
                  </a:cubicBezTo>
                  <a:cubicBezTo>
                    <a:pt x="304" y="328"/>
                    <a:pt x="304" y="323"/>
                    <a:pt x="301" y="321"/>
                  </a:cubicBezTo>
                  <a:lnTo>
                    <a:pt x="280" y="300"/>
                  </a:lnTo>
                  <a:lnTo>
                    <a:pt x="280" y="249"/>
                  </a:lnTo>
                  <a:cubicBezTo>
                    <a:pt x="280" y="245"/>
                    <a:pt x="278" y="242"/>
                    <a:pt x="274" y="242"/>
                  </a:cubicBezTo>
                  <a:cubicBezTo>
                    <a:pt x="270" y="242"/>
                    <a:pt x="267" y="245"/>
                    <a:pt x="267" y="249"/>
                  </a:cubicBezTo>
                  <a:lnTo>
                    <a:pt x="267" y="303"/>
                  </a:lnTo>
                  <a:cubicBezTo>
                    <a:pt x="267" y="303"/>
                    <a:pt x="267" y="304"/>
                    <a:pt x="267" y="304"/>
                  </a:cubicBezTo>
                  <a:cubicBezTo>
                    <a:pt x="267" y="305"/>
                    <a:pt x="267" y="305"/>
                    <a:pt x="267" y="305"/>
                  </a:cubicBezTo>
                  <a:cubicBezTo>
                    <a:pt x="267" y="305"/>
                    <a:pt x="268" y="305"/>
                    <a:pt x="268" y="306"/>
                  </a:cubicBezTo>
                  <a:cubicBezTo>
                    <a:pt x="268" y="306"/>
                    <a:pt x="268" y="306"/>
                    <a:pt x="268" y="306"/>
                  </a:cubicBezTo>
                  <a:cubicBezTo>
                    <a:pt x="268" y="306"/>
                    <a:pt x="268" y="307"/>
                    <a:pt x="268" y="307"/>
                  </a:cubicBezTo>
                  <a:cubicBezTo>
                    <a:pt x="268" y="307"/>
                    <a:pt x="269" y="307"/>
                    <a:pt x="269" y="308"/>
                  </a:cubicBezTo>
                  <a:cubicBezTo>
                    <a:pt x="269" y="308"/>
                    <a:pt x="269" y="308"/>
                    <a:pt x="269" y="308"/>
                  </a:cubicBezTo>
                  <a:lnTo>
                    <a:pt x="292" y="330"/>
                  </a:lnTo>
                  <a:close/>
                  <a:moveTo>
                    <a:pt x="343" y="253"/>
                  </a:moveTo>
                  <a:cubicBezTo>
                    <a:pt x="330" y="235"/>
                    <a:pt x="311" y="222"/>
                    <a:pt x="289" y="218"/>
                  </a:cubicBezTo>
                  <a:cubicBezTo>
                    <a:pt x="284" y="217"/>
                    <a:pt x="279" y="217"/>
                    <a:pt x="274" y="217"/>
                  </a:cubicBezTo>
                  <a:cubicBezTo>
                    <a:pt x="234" y="217"/>
                    <a:pt x="199" y="245"/>
                    <a:pt x="192" y="285"/>
                  </a:cubicBezTo>
                  <a:cubicBezTo>
                    <a:pt x="183" y="330"/>
                    <a:pt x="213" y="373"/>
                    <a:pt x="258" y="382"/>
                  </a:cubicBezTo>
                  <a:cubicBezTo>
                    <a:pt x="263" y="383"/>
                    <a:pt x="269" y="384"/>
                    <a:pt x="274" y="384"/>
                  </a:cubicBezTo>
                  <a:cubicBezTo>
                    <a:pt x="314" y="384"/>
                    <a:pt x="348" y="355"/>
                    <a:pt x="356" y="316"/>
                  </a:cubicBezTo>
                  <a:cubicBezTo>
                    <a:pt x="360" y="294"/>
                    <a:pt x="355" y="272"/>
                    <a:pt x="343" y="253"/>
                  </a:cubicBezTo>
                  <a:close/>
                  <a:moveTo>
                    <a:pt x="343" y="313"/>
                  </a:moveTo>
                  <a:lnTo>
                    <a:pt x="343" y="313"/>
                  </a:lnTo>
                  <a:cubicBezTo>
                    <a:pt x="337" y="347"/>
                    <a:pt x="308" y="371"/>
                    <a:pt x="274" y="371"/>
                  </a:cubicBezTo>
                  <a:cubicBezTo>
                    <a:pt x="269" y="371"/>
                    <a:pt x="265" y="370"/>
                    <a:pt x="261" y="369"/>
                  </a:cubicBezTo>
                  <a:cubicBezTo>
                    <a:pt x="222" y="362"/>
                    <a:pt x="197" y="325"/>
                    <a:pt x="205" y="287"/>
                  </a:cubicBezTo>
                  <a:cubicBezTo>
                    <a:pt x="211" y="254"/>
                    <a:pt x="240" y="230"/>
                    <a:pt x="274" y="230"/>
                  </a:cubicBezTo>
                  <a:cubicBezTo>
                    <a:pt x="278" y="230"/>
                    <a:pt x="283" y="230"/>
                    <a:pt x="287" y="231"/>
                  </a:cubicBezTo>
                  <a:cubicBezTo>
                    <a:pt x="306" y="234"/>
                    <a:pt x="322" y="245"/>
                    <a:pt x="332" y="261"/>
                  </a:cubicBezTo>
                  <a:cubicBezTo>
                    <a:pt x="343" y="276"/>
                    <a:pt x="347" y="295"/>
                    <a:pt x="343" y="313"/>
                  </a:cubicBezTo>
                  <a:close/>
                  <a:moveTo>
                    <a:pt x="176" y="313"/>
                  </a:moveTo>
                  <a:lnTo>
                    <a:pt x="121" y="313"/>
                  </a:lnTo>
                  <a:lnTo>
                    <a:pt x="121" y="228"/>
                  </a:lnTo>
                  <a:lnTo>
                    <a:pt x="206" y="228"/>
                  </a:lnTo>
                  <a:cubicBezTo>
                    <a:pt x="211" y="223"/>
                    <a:pt x="217" y="218"/>
                    <a:pt x="224" y="215"/>
                  </a:cubicBezTo>
                  <a:lnTo>
                    <a:pt x="224" y="215"/>
                  </a:lnTo>
                  <a:lnTo>
                    <a:pt x="224" y="130"/>
                  </a:lnTo>
                  <a:lnTo>
                    <a:pt x="311" y="130"/>
                  </a:lnTo>
                  <a:cubicBezTo>
                    <a:pt x="313" y="130"/>
                    <a:pt x="314" y="132"/>
                    <a:pt x="314" y="134"/>
                  </a:cubicBezTo>
                  <a:lnTo>
                    <a:pt x="314" y="210"/>
                  </a:lnTo>
                  <a:cubicBezTo>
                    <a:pt x="319" y="212"/>
                    <a:pt x="324" y="215"/>
                    <a:pt x="328" y="217"/>
                  </a:cubicBezTo>
                  <a:lnTo>
                    <a:pt x="328" y="215"/>
                  </a:lnTo>
                  <a:lnTo>
                    <a:pt x="328" y="134"/>
                  </a:lnTo>
                  <a:lnTo>
                    <a:pt x="328" y="88"/>
                  </a:lnTo>
                  <a:cubicBezTo>
                    <a:pt x="328" y="79"/>
                    <a:pt x="320" y="71"/>
                    <a:pt x="311" y="71"/>
                  </a:cubicBezTo>
                  <a:lnTo>
                    <a:pt x="17" y="71"/>
                  </a:lnTo>
                  <a:cubicBezTo>
                    <a:pt x="8" y="71"/>
                    <a:pt x="0" y="79"/>
                    <a:pt x="0" y="88"/>
                  </a:cubicBezTo>
                  <a:lnTo>
                    <a:pt x="0" y="134"/>
                  </a:lnTo>
                  <a:lnTo>
                    <a:pt x="0" y="215"/>
                  </a:lnTo>
                  <a:lnTo>
                    <a:pt x="0" y="228"/>
                  </a:lnTo>
                  <a:lnTo>
                    <a:pt x="0" y="309"/>
                  </a:lnTo>
                  <a:lnTo>
                    <a:pt x="0" y="319"/>
                  </a:lnTo>
                  <a:cubicBezTo>
                    <a:pt x="0" y="329"/>
                    <a:pt x="8" y="336"/>
                    <a:pt x="17" y="336"/>
                  </a:cubicBezTo>
                  <a:lnTo>
                    <a:pt x="181" y="336"/>
                  </a:lnTo>
                  <a:cubicBezTo>
                    <a:pt x="179" y="329"/>
                    <a:pt x="177" y="321"/>
                    <a:pt x="176" y="313"/>
                  </a:cubicBezTo>
                  <a:close/>
                  <a:moveTo>
                    <a:pt x="14" y="134"/>
                  </a:moveTo>
                  <a:lnTo>
                    <a:pt x="14" y="134"/>
                  </a:lnTo>
                  <a:cubicBezTo>
                    <a:pt x="14" y="132"/>
                    <a:pt x="15" y="130"/>
                    <a:pt x="17" y="130"/>
                  </a:cubicBezTo>
                  <a:lnTo>
                    <a:pt x="107" y="130"/>
                  </a:lnTo>
                  <a:lnTo>
                    <a:pt x="107" y="215"/>
                  </a:lnTo>
                  <a:lnTo>
                    <a:pt x="14" y="215"/>
                  </a:lnTo>
                  <a:lnTo>
                    <a:pt x="14" y="134"/>
                  </a:lnTo>
                  <a:close/>
                  <a:moveTo>
                    <a:pt x="107" y="228"/>
                  </a:moveTo>
                  <a:lnTo>
                    <a:pt x="107" y="228"/>
                  </a:lnTo>
                  <a:lnTo>
                    <a:pt x="107" y="313"/>
                  </a:lnTo>
                  <a:lnTo>
                    <a:pt x="17" y="313"/>
                  </a:lnTo>
                  <a:cubicBezTo>
                    <a:pt x="15" y="313"/>
                    <a:pt x="14" y="311"/>
                    <a:pt x="14" y="309"/>
                  </a:cubicBezTo>
                  <a:lnTo>
                    <a:pt x="14" y="228"/>
                  </a:lnTo>
                  <a:lnTo>
                    <a:pt x="107" y="228"/>
                  </a:lnTo>
                  <a:close/>
                  <a:moveTo>
                    <a:pt x="121" y="215"/>
                  </a:moveTo>
                  <a:lnTo>
                    <a:pt x="121" y="215"/>
                  </a:lnTo>
                  <a:lnTo>
                    <a:pt x="121" y="130"/>
                  </a:lnTo>
                  <a:lnTo>
                    <a:pt x="210" y="130"/>
                  </a:lnTo>
                  <a:lnTo>
                    <a:pt x="210" y="215"/>
                  </a:lnTo>
                  <a:lnTo>
                    <a:pt x="121" y="215"/>
                  </a:lnTo>
                  <a:close/>
                  <a:moveTo>
                    <a:pt x="217" y="88"/>
                  </a:moveTo>
                  <a:lnTo>
                    <a:pt x="217" y="88"/>
                  </a:lnTo>
                  <a:cubicBezTo>
                    <a:pt x="223" y="88"/>
                    <a:pt x="229" y="94"/>
                    <a:pt x="229" y="100"/>
                  </a:cubicBezTo>
                  <a:cubicBezTo>
                    <a:pt x="229" y="106"/>
                    <a:pt x="223" y="111"/>
                    <a:pt x="217" y="111"/>
                  </a:cubicBezTo>
                  <a:cubicBezTo>
                    <a:pt x="211" y="111"/>
                    <a:pt x="205" y="106"/>
                    <a:pt x="205" y="100"/>
                  </a:cubicBezTo>
                  <a:cubicBezTo>
                    <a:pt x="205" y="94"/>
                    <a:pt x="211" y="88"/>
                    <a:pt x="217" y="88"/>
                  </a:cubicBezTo>
                  <a:close/>
                  <a:moveTo>
                    <a:pt x="114" y="88"/>
                  </a:moveTo>
                  <a:lnTo>
                    <a:pt x="114" y="88"/>
                  </a:lnTo>
                  <a:cubicBezTo>
                    <a:pt x="120" y="88"/>
                    <a:pt x="126" y="94"/>
                    <a:pt x="126" y="100"/>
                  </a:cubicBezTo>
                  <a:cubicBezTo>
                    <a:pt x="126" y="106"/>
                    <a:pt x="120" y="111"/>
                    <a:pt x="114" y="111"/>
                  </a:cubicBezTo>
                  <a:cubicBezTo>
                    <a:pt x="108" y="111"/>
                    <a:pt x="103" y="106"/>
                    <a:pt x="103" y="100"/>
                  </a:cubicBezTo>
                  <a:cubicBezTo>
                    <a:pt x="103" y="94"/>
                    <a:pt x="108" y="88"/>
                    <a:pt x="114"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p>
          </p:txBody>
        </p:sp>
      </p:grpSp>
      <p:sp>
        <p:nvSpPr>
          <p:cNvPr id="35" name="文本框 34">
            <a:extLst>
              <a:ext uri="{FF2B5EF4-FFF2-40B4-BE49-F238E27FC236}">
                <a16:creationId xmlns:a16="http://schemas.microsoft.com/office/drawing/2014/main" id="{0E94215B-C068-46C7-9511-7813B8840C25}"/>
              </a:ext>
            </a:extLst>
          </p:cNvPr>
          <p:cNvSpPr txBox="1"/>
          <p:nvPr/>
        </p:nvSpPr>
        <p:spPr>
          <a:xfrm>
            <a:off x="3186288" y="4150368"/>
            <a:ext cx="1127232" cy="253916"/>
          </a:xfrm>
          <a:prstGeom prst="rect">
            <a:avLst/>
          </a:prstGeom>
          <a:noFill/>
        </p:spPr>
        <p:txBody>
          <a:bodyPr wrap="none" rtlCol="0">
            <a:spAutoFit/>
          </a:bodyPr>
          <a:lstStyle/>
          <a:p>
            <a:r>
              <a:rPr lang="zh-CN" altLang="en-US" sz="1050" b="1" dirty="0">
                <a:solidFill>
                  <a:srgbClr val="0070C0"/>
                </a:solidFill>
                <a:latin typeface="微软雅黑" panose="020B0503020204020204" pitchFamily="34" charset="-122"/>
                <a:ea typeface="微软雅黑" panose="020B0503020204020204" pitchFamily="34" charset="-122"/>
              </a:rPr>
              <a:t>完善的兼容生态</a:t>
            </a:r>
          </a:p>
        </p:txBody>
      </p:sp>
      <p:sp>
        <p:nvSpPr>
          <p:cNvPr id="36" name="文本框 35">
            <a:extLst>
              <a:ext uri="{FF2B5EF4-FFF2-40B4-BE49-F238E27FC236}">
                <a16:creationId xmlns:a16="http://schemas.microsoft.com/office/drawing/2014/main" id="{2AC0ED72-F6A3-44CF-8335-CADC63863AFC}"/>
              </a:ext>
            </a:extLst>
          </p:cNvPr>
          <p:cNvSpPr txBox="1"/>
          <p:nvPr/>
        </p:nvSpPr>
        <p:spPr>
          <a:xfrm>
            <a:off x="7351235" y="4150368"/>
            <a:ext cx="1452380" cy="253916"/>
          </a:xfrm>
          <a:prstGeom prst="rect">
            <a:avLst/>
          </a:prstGeom>
          <a:noFill/>
        </p:spPr>
        <p:txBody>
          <a:bodyPr wrap="square" rtlCol="0">
            <a:spAutoFit/>
          </a:bodyPr>
          <a:lstStyle/>
          <a:p>
            <a:r>
              <a:rPr lang="zh-CN" altLang="en-US" sz="1050" b="1" dirty="0">
                <a:solidFill>
                  <a:srgbClr val="0070C0"/>
                </a:solidFill>
                <a:latin typeface="微软雅黑" panose="020B0503020204020204" pitchFamily="34" charset="-122"/>
                <a:ea typeface="微软雅黑" panose="020B0503020204020204" pitchFamily="34" charset="-122"/>
              </a:rPr>
              <a:t>优异的扩展性</a:t>
            </a:r>
          </a:p>
        </p:txBody>
      </p:sp>
      <p:grpSp>
        <p:nvGrpSpPr>
          <p:cNvPr id="37" name="组合 36">
            <a:extLst>
              <a:ext uri="{FF2B5EF4-FFF2-40B4-BE49-F238E27FC236}">
                <a16:creationId xmlns:a16="http://schemas.microsoft.com/office/drawing/2014/main" id="{1458347E-867B-4A7B-AB5A-FA574B8896FB}"/>
              </a:ext>
            </a:extLst>
          </p:cNvPr>
          <p:cNvGrpSpPr/>
          <p:nvPr/>
        </p:nvGrpSpPr>
        <p:grpSpPr>
          <a:xfrm>
            <a:off x="591856" y="3987824"/>
            <a:ext cx="544624" cy="498452"/>
            <a:chOff x="702608" y="-1899592"/>
            <a:chExt cx="1054012" cy="1078364"/>
          </a:xfrm>
        </p:grpSpPr>
        <p:sp>
          <p:nvSpPr>
            <p:cNvPr id="38" name="Oval 5">
              <a:extLst>
                <a:ext uri="{FF2B5EF4-FFF2-40B4-BE49-F238E27FC236}">
                  <a16:creationId xmlns:a16="http://schemas.microsoft.com/office/drawing/2014/main" id="{958D062F-C74F-4D9B-9642-16784264AD12}"/>
                </a:ext>
              </a:extLst>
            </p:cNvPr>
            <p:cNvSpPr>
              <a:spLocks noChangeArrowheads="1"/>
            </p:cNvSpPr>
            <p:nvPr/>
          </p:nvSpPr>
          <p:spPr bwMode="auto">
            <a:xfrm>
              <a:off x="702608" y="-1899592"/>
              <a:ext cx="1054012" cy="1078364"/>
            </a:xfrm>
            <a:prstGeom prst="ellipse">
              <a:avLst/>
            </a:prstGeom>
            <a:solidFill>
              <a:srgbClr val="0070C0"/>
            </a:solidFill>
            <a:ln>
              <a:noFill/>
            </a:ln>
          </p:spPr>
          <p:txBody>
            <a:bodyPr vert="horz" wrap="square" lIns="68580" tIns="34290" rIns="68580" bIns="34290" numCol="1" anchor="t" anchorCtr="0" compatLnSpc="1"/>
            <a:lstStyle/>
            <a:p>
              <a:endParaRPr lang="zh-CN" altLang="en-US" sz="1200"/>
            </a:p>
          </p:txBody>
        </p:sp>
        <p:sp>
          <p:nvSpPr>
            <p:cNvPr id="39" name="Freeform 9">
              <a:extLst>
                <a:ext uri="{FF2B5EF4-FFF2-40B4-BE49-F238E27FC236}">
                  <a16:creationId xmlns:a16="http://schemas.microsoft.com/office/drawing/2014/main" id="{C09F48EF-2227-4A3B-98D3-4FA41DB27816}"/>
                </a:ext>
              </a:extLst>
            </p:cNvPr>
            <p:cNvSpPr>
              <a:spLocks noEditPoints="1"/>
            </p:cNvSpPr>
            <p:nvPr/>
          </p:nvSpPr>
          <p:spPr bwMode="auto">
            <a:xfrm>
              <a:off x="904366" y="-1555211"/>
              <a:ext cx="650496" cy="445260"/>
            </a:xfrm>
            <a:custGeom>
              <a:avLst/>
              <a:gdLst>
                <a:gd name="T0" fmla="*/ 380 w 394"/>
                <a:gd name="T1" fmla="*/ 19 h 263"/>
                <a:gd name="T2" fmla="*/ 380 w 394"/>
                <a:gd name="T3" fmla="*/ 216 h 263"/>
                <a:gd name="T4" fmla="*/ 374 w 394"/>
                <a:gd name="T5" fmla="*/ 216 h 263"/>
                <a:gd name="T6" fmla="*/ 362 w 394"/>
                <a:gd name="T7" fmla="*/ 215 h 263"/>
                <a:gd name="T8" fmla="*/ 199 w 394"/>
                <a:gd name="T9" fmla="*/ 256 h 263"/>
                <a:gd name="T10" fmla="*/ 197 w 394"/>
                <a:gd name="T11" fmla="*/ 257 h 263"/>
                <a:gd name="T12" fmla="*/ 195 w 394"/>
                <a:gd name="T13" fmla="*/ 256 h 263"/>
                <a:gd name="T14" fmla="*/ 33 w 394"/>
                <a:gd name="T15" fmla="*/ 215 h 263"/>
                <a:gd name="T16" fmla="*/ 20 w 394"/>
                <a:gd name="T17" fmla="*/ 216 h 263"/>
                <a:gd name="T18" fmla="*/ 14 w 394"/>
                <a:gd name="T19" fmla="*/ 216 h 263"/>
                <a:gd name="T20" fmla="*/ 14 w 394"/>
                <a:gd name="T21" fmla="*/ 19 h 263"/>
                <a:gd name="T22" fmla="*/ 0 w 394"/>
                <a:gd name="T23" fmla="*/ 19 h 263"/>
                <a:gd name="T24" fmla="*/ 0 w 394"/>
                <a:gd name="T25" fmla="*/ 223 h 263"/>
                <a:gd name="T26" fmla="*/ 197 w 394"/>
                <a:gd name="T27" fmla="*/ 263 h 263"/>
                <a:gd name="T28" fmla="*/ 394 w 394"/>
                <a:gd name="T29" fmla="*/ 223 h 263"/>
                <a:gd name="T30" fmla="*/ 394 w 394"/>
                <a:gd name="T31" fmla="*/ 19 h 263"/>
                <a:gd name="T32" fmla="*/ 380 w 394"/>
                <a:gd name="T33" fmla="*/ 19 h 263"/>
                <a:gd name="T34" fmla="*/ 191 w 394"/>
                <a:gd name="T35" fmla="*/ 223 h 263"/>
                <a:gd name="T36" fmla="*/ 191 w 394"/>
                <a:gd name="T37" fmla="*/ 44 h 263"/>
                <a:gd name="T38" fmla="*/ 54 w 394"/>
                <a:gd name="T39" fmla="*/ 2 h 263"/>
                <a:gd name="T40" fmla="*/ 54 w 394"/>
                <a:gd name="T41" fmla="*/ 188 h 263"/>
                <a:gd name="T42" fmla="*/ 59 w 394"/>
                <a:gd name="T43" fmla="*/ 188 h 263"/>
                <a:gd name="T44" fmla="*/ 191 w 394"/>
                <a:gd name="T45" fmla="*/ 223 h 263"/>
                <a:gd name="T46" fmla="*/ 340 w 394"/>
                <a:gd name="T47" fmla="*/ 188 h 263"/>
                <a:gd name="T48" fmla="*/ 340 w 394"/>
                <a:gd name="T49" fmla="*/ 2 h 263"/>
                <a:gd name="T50" fmla="*/ 204 w 394"/>
                <a:gd name="T51" fmla="*/ 44 h 263"/>
                <a:gd name="T52" fmla="*/ 204 w 394"/>
                <a:gd name="T53" fmla="*/ 223 h 263"/>
                <a:gd name="T54" fmla="*/ 335 w 394"/>
                <a:gd name="T55" fmla="*/ 188 h 263"/>
                <a:gd name="T56" fmla="*/ 340 w 394"/>
                <a:gd name="T57" fmla="*/ 188 h 263"/>
                <a:gd name="T58" fmla="*/ 197 w 394"/>
                <a:gd name="T59" fmla="*/ 252 h 263"/>
                <a:gd name="T60" fmla="*/ 371 w 394"/>
                <a:gd name="T61" fmla="*/ 211 h 263"/>
                <a:gd name="T62" fmla="*/ 371 w 394"/>
                <a:gd name="T63" fmla="*/ 4 h 263"/>
                <a:gd name="T64" fmla="*/ 350 w 394"/>
                <a:gd name="T65" fmla="*/ 4 h 263"/>
                <a:gd name="T66" fmla="*/ 350 w 394"/>
                <a:gd name="T67" fmla="*/ 198 h 263"/>
                <a:gd name="T68" fmla="*/ 344 w 394"/>
                <a:gd name="T69" fmla="*/ 197 h 263"/>
                <a:gd name="T70" fmla="*/ 334 w 394"/>
                <a:gd name="T71" fmla="*/ 197 h 263"/>
                <a:gd name="T72" fmla="*/ 201 w 394"/>
                <a:gd name="T73" fmla="*/ 235 h 263"/>
                <a:gd name="T74" fmla="*/ 197 w 394"/>
                <a:gd name="T75" fmla="*/ 237 h 263"/>
                <a:gd name="T76" fmla="*/ 194 w 394"/>
                <a:gd name="T77" fmla="*/ 235 h 263"/>
                <a:gd name="T78" fmla="*/ 60 w 394"/>
                <a:gd name="T79" fmla="*/ 197 h 263"/>
                <a:gd name="T80" fmla="*/ 50 w 394"/>
                <a:gd name="T81" fmla="*/ 197 h 263"/>
                <a:gd name="T82" fmla="*/ 45 w 394"/>
                <a:gd name="T83" fmla="*/ 198 h 263"/>
                <a:gd name="T84" fmla="*/ 45 w 394"/>
                <a:gd name="T85" fmla="*/ 4 h 263"/>
                <a:gd name="T86" fmla="*/ 24 w 394"/>
                <a:gd name="T87" fmla="*/ 4 h 263"/>
                <a:gd name="T88" fmla="*/ 24 w 394"/>
                <a:gd name="T89" fmla="*/ 211 h 263"/>
                <a:gd name="T90" fmla="*/ 197 w 394"/>
                <a:gd name="T91" fmla="*/ 25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4" h="263">
                  <a:moveTo>
                    <a:pt x="380" y="19"/>
                  </a:moveTo>
                  <a:lnTo>
                    <a:pt x="380" y="216"/>
                  </a:lnTo>
                  <a:lnTo>
                    <a:pt x="374" y="216"/>
                  </a:lnTo>
                  <a:cubicBezTo>
                    <a:pt x="370" y="215"/>
                    <a:pt x="366" y="215"/>
                    <a:pt x="362" y="215"/>
                  </a:cubicBezTo>
                  <a:cubicBezTo>
                    <a:pt x="307" y="215"/>
                    <a:pt x="250" y="230"/>
                    <a:pt x="199" y="256"/>
                  </a:cubicBezTo>
                  <a:lnTo>
                    <a:pt x="197" y="257"/>
                  </a:lnTo>
                  <a:lnTo>
                    <a:pt x="195" y="256"/>
                  </a:lnTo>
                  <a:cubicBezTo>
                    <a:pt x="145" y="230"/>
                    <a:pt x="87" y="215"/>
                    <a:pt x="33" y="215"/>
                  </a:cubicBezTo>
                  <a:cubicBezTo>
                    <a:pt x="28" y="215"/>
                    <a:pt x="24" y="215"/>
                    <a:pt x="20" y="216"/>
                  </a:cubicBezTo>
                  <a:lnTo>
                    <a:pt x="14" y="216"/>
                  </a:lnTo>
                  <a:lnTo>
                    <a:pt x="14" y="19"/>
                  </a:lnTo>
                  <a:cubicBezTo>
                    <a:pt x="10" y="19"/>
                    <a:pt x="5" y="19"/>
                    <a:pt x="0" y="19"/>
                  </a:cubicBezTo>
                  <a:lnTo>
                    <a:pt x="0" y="223"/>
                  </a:lnTo>
                  <a:cubicBezTo>
                    <a:pt x="66" y="222"/>
                    <a:pt x="136" y="236"/>
                    <a:pt x="197" y="263"/>
                  </a:cubicBezTo>
                  <a:cubicBezTo>
                    <a:pt x="259" y="236"/>
                    <a:pt x="328" y="222"/>
                    <a:pt x="394" y="223"/>
                  </a:cubicBezTo>
                  <a:lnTo>
                    <a:pt x="394" y="19"/>
                  </a:lnTo>
                  <a:cubicBezTo>
                    <a:pt x="389" y="19"/>
                    <a:pt x="385" y="19"/>
                    <a:pt x="380" y="19"/>
                  </a:cubicBezTo>
                  <a:close/>
                  <a:moveTo>
                    <a:pt x="191" y="223"/>
                  </a:moveTo>
                  <a:lnTo>
                    <a:pt x="191" y="44"/>
                  </a:lnTo>
                  <a:cubicBezTo>
                    <a:pt x="148" y="16"/>
                    <a:pt x="100" y="0"/>
                    <a:pt x="54" y="2"/>
                  </a:cubicBezTo>
                  <a:lnTo>
                    <a:pt x="54" y="188"/>
                  </a:lnTo>
                  <a:cubicBezTo>
                    <a:pt x="56" y="188"/>
                    <a:pt x="58" y="188"/>
                    <a:pt x="59" y="188"/>
                  </a:cubicBezTo>
                  <a:cubicBezTo>
                    <a:pt x="103" y="188"/>
                    <a:pt x="150" y="200"/>
                    <a:pt x="191" y="223"/>
                  </a:cubicBezTo>
                  <a:close/>
                  <a:moveTo>
                    <a:pt x="340" y="188"/>
                  </a:moveTo>
                  <a:lnTo>
                    <a:pt x="340" y="2"/>
                  </a:lnTo>
                  <a:cubicBezTo>
                    <a:pt x="295" y="0"/>
                    <a:pt x="246" y="16"/>
                    <a:pt x="204" y="44"/>
                  </a:cubicBezTo>
                  <a:lnTo>
                    <a:pt x="204" y="223"/>
                  </a:lnTo>
                  <a:cubicBezTo>
                    <a:pt x="245" y="200"/>
                    <a:pt x="291" y="188"/>
                    <a:pt x="335" y="188"/>
                  </a:cubicBezTo>
                  <a:cubicBezTo>
                    <a:pt x="337" y="188"/>
                    <a:pt x="339" y="188"/>
                    <a:pt x="340" y="188"/>
                  </a:cubicBezTo>
                  <a:close/>
                  <a:moveTo>
                    <a:pt x="197" y="252"/>
                  </a:moveTo>
                  <a:cubicBezTo>
                    <a:pt x="253" y="222"/>
                    <a:pt x="315" y="209"/>
                    <a:pt x="371" y="211"/>
                  </a:cubicBezTo>
                  <a:lnTo>
                    <a:pt x="371" y="4"/>
                  </a:lnTo>
                  <a:cubicBezTo>
                    <a:pt x="364" y="4"/>
                    <a:pt x="357" y="4"/>
                    <a:pt x="350" y="4"/>
                  </a:cubicBezTo>
                  <a:lnTo>
                    <a:pt x="350" y="198"/>
                  </a:lnTo>
                  <a:lnTo>
                    <a:pt x="344" y="197"/>
                  </a:lnTo>
                  <a:cubicBezTo>
                    <a:pt x="341" y="197"/>
                    <a:pt x="337" y="197"/>
                    <a:pt x="334" y="197"/>
                  </a:cubicBezTo>
                  <a:cubicBezTo>
                    <a:pt x="289" y="197"/>
                    <a:pt x="242" y="211"/>
                    <a:pt x="201" y="235"/>
                  </a:cubicBezTo>
                  <a:lnTo>
                    <a:pt x="197" y="237"/>
                  </a:lnTo>
                  <a:lnTo>
                    <a:pt x="194" y="235"/>
                  </a:lnTo>
                  <a:cubicBezTo>
                    <a:pt x="153" y="211"/>
                    <a:pt x="105" y="197"/>
                    <a:pt x="60" y="197"/>
                  </a:cubicBezTo>
                  <a:cubicBezTo>
                    <a:pt x="57" y="197"/>
                    <a:pt x="54" y="197"/>
                    <a:pt x="50" y="197"/>
                  </a:cubicBezTo>
                  <a:lnTo>
                    <a:pt x="45" y="198"/>
                  </a:lnTo>
                  <a:lnTo>
                    <a:pt x="45" y="4"/>
                  </a:lnTo>
                  <a:cubicBezTo>
                    <a:pt x="38" y="4"/>
                    <a:pt x="31" y="4"/>
                    <a:pt x="24" y="4"/>
                  </a:cubicBezTo>
                  <a:lnTo>
                    <a:pt x="24" y="211"/>
                  </a:lnTo>
                  <a:cubicBezTo>
                    <a:pt x="79" y="209"/>
                    <a:pt x="142" y="222"/>
                    <a:pt x="19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p>
          </p:txBody>
        </p:sp>
      </p:grpSp>
      <p:sp>
        <p:nvSpPr>
          <p:cNvPr id="40" name="文本框 39">
            <a:extLst>
              <a:ext uri="{FF2B5EF4-FFF2-40B4-BE49-F238E27FC236}">
                <a16:creationId xmlns:a16="http://schemas.microsoft.com/office/drawing/2014/main" id="{AC65421A-2260-4A83-AD8D-3915F706FB1F}"/>
              </a:ext>
            </a:extLst>
          </p:cNvPr>
          <p:cNvSpPr txBox="1"/>
          <p:nvPr/>
        </p:nvSpPr>
        <p:spPr>
          <a:xfrm>
            <a:off x="1143738" y="4101844"/>
            <a:ext cx="1127232" cy="253916"/>
          </a:xfrm>
          <a:prstGeom prst="rect">
            <a:avLst/>
          </a:prstGeom>
          <a:noFill/>
        </p:spPr>
        <p:txBody>
          <a:bodyPr wrap="none" rtlCol="0">
            <a:spAutoFit/>
          </a:bodyPr>
          <a:lstStyle/>
          <a:p>
            <a:r>
              <a:rPr lang="zh-CN" altLang="en-US" sz="1050" b="1" dirty="0">
                <a:solidFill>
                  <a:srgbClr val="0070C0"/>
                </a:solidFill>
                <a:latin typeface="微软雅黑" panose="020B0503020204020204" pitchFamily="34" charset="-122"/>
                <a:ea typeface="微软雅黑" panose="020B0503020204020204" pitchFamily="34" charset="-122"/>
              </a:rPr>
              <a:t>高效的处理性能</a:t>
            </a:r>
          </a:p>
        </p:txBody>
      </p:sp>
      <p:sp>
        <p:nvSpPr>
          <p:cNvPr id="41" name="文本框 40">
            <a:extLst>
              <a:ext uri="{FF2B5EF4-FFF2-40B4-BE49-F238E27FC236}">
                <a16:creationId xmlns:a16="http://schemas.microsoft.com/office/drawing/2014/main" id="{5A94AECF-DBD7-4F20-8AE6-88EBBFBA60E7}"/>
              </a:ext>
            </a:extLst>
          </p:cNvPr>
          <p:cNvSpPr txBox="1"/>
          <p:nvPr/>
        </p:nvSpPr>
        <p:spPr>
          <a:xfrm>
            <a:off x="5254162" y="4139332"/>
            <a:ext cx="1452380" cy="253916"/>
          </a:xfrm>
          <a:prstGeom prst="rect">
            <a:avLst/>
          </a:prstGeom>
          <a:noFill/>
        </p:spPr>
        <p:txBody>
          <a:bodyPr wrap="square" rtlCol="0">
            <a:spAutoFit/>
          </a:bodyPr>
          <a:lstStyle/>
          <a:p>
            <a:r>
              <a:rPr lang="zh-CN" altLang="en-US" sz="1050" b="1" dirty="0">
                <a:solidFill>
                  <a:srgbClr val="0070C0"/>
                </a:solidFill>
                <a:latin typeface="微软雅黑" panose="020B0503020204020204" pitchFamily="34" charset="-122"/>
                <a:ea typeface="微软雅黑" panose="020B0503020204020204" pitchFamily="34" charset="-122"/>
              </a:rPr>
              <a:t>可靠的安全性</a:t>
            </a:r>
          </a:p>
        </p:txBody>
      </p:sp>
      <p:sp>
        <p:nvSpPr>
          <p:cNvPr id="43" name="文本框 42">
            <a:extLst>
              <a:ext uri="{FF2B5EF4-FFF2-40B4-BE49-F238E27FC236}">
                <a16:creationId xmlns:a16="http://schemas.microsoft.com/office/drawing/2014/main" id="{1AE96CC2-46C8-4889-9BA0-65D39283CF5F}"/>
              </a:ext>
            </a:extLst>
          </p:cNvPr>
          <p:cNvSpPr txBox="1"/>
          <p:nvPr/>
        </p:nvSpPr>
        <p:spPr>
          <a:xfrm>
            <a:off x="4505581" y="2448475"/>
            <a:ext cx="1800493"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视频监控采集与接入服务器</a:t>
            </a:r>
          </a:p>
        </p:txBody>
      </p:sp>
      <p:sp>
        <p:nvSpPr>
          <p:cNvPr id="44" name="矩形 43">
            <a:extLst>
              <a:ext uri="{FF2B5EF4-FFF2-40B4-BE49-F238E27FC236}">
                <a16:creationId xmlns:a16="http://schemas.microsoft.com/office/drawing/2014/main" id="{4F0CFF3C-8AAB-45A8-A19A-8E84CF1A3E3A}"/>
              </a:ext>
            </a:extLst>
          </p:cNvPr>
          <p:cNvSpPr/>
          <p:nvPr/>
        </p:nvSpPr>
        <p:spPr>
          <a:xfrm>
            <a:off x="4836641" y="3045089"/>
            <a:ext cx="838691"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H210-G30</a:t>
            </a:r>
            <a:endParaRPr lang="zh-CN" altLang="en-US" sz="105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3AF387CD-C672-4ED6-9580-C42E2EA208FA}"/>
              </a:ext>
            </a:extLst>
          </p:cNvPr>
          <p:cNvSpPr txBox="1"/>
          <p:nvPr/>
        </p:nvSpPr>
        <p:spPr>
          <a:xfrm>
            <a:off x="7085506" y="2423083"/>
            <a:ext cx="1665841"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视频监控管理平台服务器</a:t>
            </a:r>
          </a:p>
        </p:txBody>
      </p:sp>
      <p:sp>
        <p:nvSpPr>
          <p:cNvPr id="47" name="文本框 46">
            <a:extLst>
              <a:ext uri="{FF2B5EF4-FFF2-40B4-BE49-F238E27FC236}">
                <a16:creationId xmlns:a16="http://schemas.microsoft.com/office/drawing/2014/main" id="{7EE6B882-27D8-4787-BFF7-87D72ED862CF}"/>
              </a:ext>
            </a:extLst>
          </p:cNvPr>
          <p:cNvSpPr txBox="1"/>
          <p:nvPr/>
        </p:nvSpPr>
        <p:spPr>
          <a:xfrm>
            <a:off x="7500046" y="3073754"/>
            <a:ext cx="838691"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H320-G30</a:t>
            </a:r>
            <a:endParaRPr lang="zh-CN" altLang="en-US" sz="1050" dirty="0">
              <a:latin typeface="微软雅黑" panose="020B0503020204020204" pitchFamily="34" charset="-122"/>
              <a:ea typeface="微软雅黑" panose="020B0503020204020204" pitchFamily="34" charset="-122"/>
            </a:endParaRPr>
          </a:p>
        </p:txBody>
      </p:sp>
      <p:sp>
        <p:nvSpPr>
          <p:cNvPr id="48" name="Freeform 16">
            <a:extLst>
              <a:ext uri="{FF2B5EF4-FFF2-40B4-BE49-F238E27FC236}">
                <a16:creationId xmlns:a16="http://schemas.microsoft.com/office/drawing/2014/main" id="{9BD6E3F8-7AA6-40C9-8312-EFB709EE0016}"/>
              </a:ext>
            </a:extLst>
          </p:cNvPr>
          <p:cNvSpPr>
            <a:spLocks noEditPoints="1"/>
          </p:cNvSpPr>
          <p:nvPr/>
        </p:nvSpPr>
        <p:spPr bwMode="auto">
          <a:xfrm>
            <a:off x="4312558" y="3234479"/>
            <a:ext cx="336485" cy="298388"/>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0070C0"/>
          </a:solidFill>
          <a:ln>
            <a:noFill/>
          </a:ln>
        </p:spPr>
        <p:txBody>
          <a:bodyPr vert="horz" wrap="square" lIns="68580" tIns="34290" rIns="68580" bIns="34290" numCol="1" anchor="t" anchorCtr="0" compatLnSpc="1"/>
          <a:lstStyle/>
          <a:p>
            <a:endParaRPr lang="zh-CN" altLang="en-US" sz="1050"/>
          </a:p>
        </p:txBody>
      </p:sp>
      <p:sp>
        <p:nvSpPr>
          <p:cNvPr id="49" name="文本框 48">
            <a:extLst>
              <a:ext uri="{FF2B5EF4-FFF2-40B4-BE49-F238E27FC236}">
                <a16:creationId xmlns:a16="http://schemas.microsoft.com/office/drawing/2014/main" id="{662D0F1F-D4E4-45DA-90B7-2296C2CE1CE6}"/>
              </a:ext>
            </a:extLst>
          </p:cNvPr>
          <p:cNvSpPr txBox="1"/>
          <p:nvPr/>
        </p:nvSpPr>
        <p:spPr>
          <a:xfrm>
            <a:off x="4607431" y="3293100"/>
            <a:ext cx="2236642" cy="230832"/>
          </a:xfrm>
          <a:prstGeom prst="rect">
            <a:avLst/>
          </a:prstGeom>
          <a:noFill/>
        </p:spPr>
        <p:txBody>
          <a:bodyPr wrap="square" rtlCol="0">
            <a:spAutoFit/>
          </a:bodyPr>
          <a:lstStyle/>
          <a:p>
            <a:r>
              <a:rPr lang="zh-CN" altLang="en-US" sz="900" b="1" dirty="0">
                <a:solidFill>
                  <a:srgbClr val="0070C0"/>
                </a:solidFill>
                <a:latin typeface="微软雅黑" panose="020B0503020204020204" pitchFamily="34" charset="-122"/>
                <a:ea typeface="微软雅黑" panose="020B0503020204020204" pitchFamily="34" charset="-122"/>
              </a:rPr>
              <a:t>超级一路，单路性能优于友商双路</a:t>
            </a:r>
          </a:p>
        </p:txBody>
      </p:sp>
      <p:sp>
        <p:nvSpPr>
          <p:cNvPr id="50" name="Freeform 13">
            <a:extLst>
              <a:ext uri="{FF2B5EF4-FFF2-40B4-BE49-F238E27FC236}">
                <a16:creationId xmlns:a16="http://schemas.microsoft.com/office/drawing/2014/main" id="{43D446E9-10ED-459F-A9C8-04CA3455211B}"/>
              </a:ext>
            </a:extLst>
          </p:cNvPr>
          <p:cNvSpPr>
            <a:spLocks noEditPoints="1"/>
          </p:cNvSpPr>
          <p:nvPr/>
        </p:nvSpPr>
        <p:spPr bwMode="auto">
          <a:xfrm>
            <a:off x="6811622" y="3257734"/>
            <a:ext cx="392534" cy="276613"/>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0070C0"/>
          </a:solidFill>
          <a:ln>
            <a:noFill/>
          </a:ln>
        </p:spPr>
        <p:txBody>
          <a:bodyPr vert="horz" wrap="square" lIns="68580" tIns="34290" rIns="68580" bIns="34290" numCol="1" anchor="t" anchorCtr="0" compatLnSpc="1"/>
          <a:lstStyle/>
          <a:p>
            <a:endParaRPr lang="zh-CN" altLang="en-US" sz="1050"/>
          </a:p>
        </p:txBody>
      </p:sp>
      <p:sp>
        <p:nvSpPr>
          <p:cNvPr id="51" name="矩形 50">
            <a:extLst>
              <a:ext uri="{FF2B5EF4-FFF2-40B4-BE49-F238E27FC236}">
                <a16:creationId xmlns:a16="http://schemas.microsoft.com/office/drawing/2014/main" id="{84369F83-770E-428B-A65B-187BD4C9CE09}"/>
              </a:ext>
            </a:extLst>
          </p:cNvPr>
          <p:cNvSpPr/>
          <p:nvPr/>
        </p:nvSpPr>
        <p:spPr>
          <a:xfrm>
            <a:off x="333903" y="2078555"/>
            <a:ext cx="3747531" cy="17026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2" name="图片 51">
            <a:extLst>
              <a:ext uri="{FF2B5EF4-FFF2-40B4-BE49-F238E27FC236}">
                <a16:creationId xmlns:a16="http://schemas.microsoft.com/office/drawing/2014/main" id="{9E4A8262-623A-4DFE-BC6F-24E2AA3D4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8971" y="644893"/>
            <a:ext cx="2908072" cy="1351820"/>
          </a:xfrm>
          <a:prstGeom prst="rect">
            <a:avLst/>
          </a:prstGeom>
        </p:spPr>
      </p:pic>
      <p:sp>
        <p:nvSpPr>
          <p:cNvPr id="53" name="文本框 52"/>
          <p:cNvSpPr txBox="1"/>
          <p:nvPr/>
        </p:nvSpPr>
        <p:spPr>
          <a:xfrm>
            <a:off x="214259" y="168551"/>
            <a:ext cx="223651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视频监控解决方案</a:t>
            </a:r>
          </a:p>
        </p:txBody>
      </p:sp>
      <p:pic>
        <p:nvPicPr>
          <p:cNvPr id="54" name="图片 53"/>
          <p:cNvPicPr>
            <a:picLocks noChangeAspect="1"/>
          </p:cNvPicPr>
          <p:nvPr/>
        </p:nvPicPr>
        <p:blipFill rotWithShape="1">
          <a:blip r:embed="rId10" cstate="print">
            <a:extLst>
              <a:ext uri="{28A0092B-C50C-407E-A947-70E740481C1C}">
                <a14:useLocalDpi xmlns:a14="http://schemas.microsoft.com/office/drawing/2010/main" val="0"/>
              </a:ext>
            </a:extLst>
          </a:blip>
          <a:srcRect l="5900" t="40200" r="6688" b="41600"/>
          <a:stretch/>
        </p:blipFill>
        <p:spPr>
          <a:xfrm>
            <a:off x="4578631" y="2752972"/>
            <a:ext cx="1815664" cy="212645"/>
          </a:xfrm>
          <a:prstGeom prst="rect">
            <a:avLst/>
          </a:prstGeom>
        </p:spPr>
      </p:pic>
      <p:pic>
        <p:nvPicPr>
          <p:cNvPr id="55" name="图片 54"/>
          <p:cNvPicPr>
            <a:picLocks noChangeAspect="1"/>
          </p:cNvPicPr>
          <p:nvPr/>
        </p:nvPicPr>
        <p:blipFill rotWithShape="1">
          <a:blip r:embed="rId11" cstate="print">
            <a:extLst>
              <a:ext uri="{28A0092B-C50C-407E-A947-70E740481C1C}">
                <a14:useLocalDpi xmlns:a14="http://schemas.microsoft.com/office/drawing/2010/main" val="0"/>
              </a:ext>
            </a:extLst>
          </a:blip>
          <a:srcRect l="9051" t="38800" r="5113" b="29001"/>
          <a:stretch/>
        </p:blipFill>
        <p:spPr>
          <a:xfrm>
            <a:off x="7083103" y="2686990"/>
            <a:ext cx="1961912" cy="413981"/>
          </a:xfrm>
          <a:prstGeom prst="rect">
            <a:avLst/>
          </a:prstGeom>
        </p:spPr>
      </p:pic>
      <p:pic>
        <p:nvPicPr>
          <p:cNvPr id="56" name="图片 55"/>
          <p:cNvPicPr>
            <a:picLocks noChangeAspect="1"/>
          </p:cNvPicPr>
          <p:nvPr/>
        </p:nvPicPr>
        <p:blipFill rotWithShape="1">
          <a:blip r:embed="rId12" cstate="print">
            <a:extLst>
              <a:ext uri="{28A0092B-C50C-407E-A947-70E740481C1C}">
                <a14:useLocalDpi xmlns:a14="http://schemas.microsoft.com/office/drawing/2010/main" val="0"/>
              </a:ext>
            </a:extLst>
          </a:blip>
          <a:srcRect l="9051" t="38800" r="5113" b="29001"/>
          <a:stretch/>
        </p:blipFill>
        <p:spPr>
          <a:xfrm>
            <a:off x="2082705" y="3013575"/>
            <a:ext cx="1087430" cy="229458"/>
          </a:xfrm>
          <a:prstGeom prst="rect">
            <a:avLst/>
          </a:prstGeom>
        </p:spPr>
      </p:pic>
      <p:pic>
        <p:nvPicPr>
          <p:cNvPr id="57" name="图片 56"/>
          <p:cNvPicPr>
            <a:picLocks noChangeAspect="1"/>
          </p:cNvPicPr>
          <p:nvPr/>
        </p:nvPicPr>
        <p:blipFill rotWithShape="1">
          <a:blip r:embed="rId13" cstate="print">
            <a:extLst>
              <a:ext uri="{28A0092B-C50C-407E-A947-70E740481C1C}">
                <a14:useLocalDpi xmlns:a14="http://schemas.microsoft.com/office/drawing/2010/main" val="0"/>
              </a:ext>
            </a:extLst>
          </a:blip>
          <a:srcRect l="5900" t="40200" r="6688" b="41600"/>
          <a:stretch/>
        </p:blipFill>
        <p:spPr>
          <a:xfrm>
            <a:off x="1173759" y="2529310"/>
            <a:ext cx="940393" cy="110136"/>
          </a:xfrm>
          <a:prstGeom prst="rect">
            <a:avLst/>
          </a:prstGeom>
        </p:spPr>
      </p:pic>
    </p:spTree>
    <p:extLst>
      <p:ext uri="{BB962C8B-B14F-4D97-AF65-F5344CB8AC3E}">
        <p14:creationId xmlns:p14="http://schemas.microsoft.com/office/powerpoint/2010/main" val="416494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AE431FAA-3112-4847-B2AD-5C67216A7265}"/>
              </a:ext>
            </a:extLst>
          </p:cNvPr>
          <p:cNvSpPr/>
          <p:nvPr/>
        </p:nvSpPr>
        <p:spPr>
          <a:xfrm>
            <a:off x="3813645" y="1369569"/>
            <a:ext cx="745035" cy="273639"/>
          </a:xfrm>
          <a:prstGeom prst="rect">
            <a:avLst/>
          </a:prstGeom>
          <a:blipFill>
            <a:blip r:embed="rId2" cstate="print"/>
            <a:stretch>
              <a:fillRect/>
            </a:stretch>
          </a:blipFill>
        </p:spPr>
        <p:txBody>
          <a:bodyPr wrap="square" lIns="0" tIns="0" rIns="0" bIns="0" rtlCol="0"/>
          <a:lstStyle/>
          <a:p>
            <a:endParaRPr sz="1600"/>
          </a:p>
        </p:txBody>
      </p:sp>
      <p:pic>
        <p:nvPicPr>
          <p:cNvPr id="6" name="图片 5">
            <a:extLst>
              <a:ext uri="{FF2B5EF4-FFF2-40B4-BE49-F238E27FC236}">
                <a16:creationId xmlns:a16="http://schemas.microsoft.com/office/drawing/2014/main" id="{4647F379-FFBB-417C-BABA-95756393BDAE}"/>
              </a:ext>
            </a:extLst>
          </p:cNvPr>
          <p:cNvPicPr>
            <a:picLocks noChangeAspect="1"/>
          </p:cNvPicPr>
          <p:nvPr/>
        </p:nvPicPr>
        <p:blipFill rotWithShape="1">
          <a:blip r:embed="rId3">
            <a:extLst>
              <a:ext uri="{28A0092B-C50C-407E-A947-70E740481C1C}">
                <a14:useLocalDpi xmlns:a14="http://schemas.microsoft.com/office/drawing/2010/main" val="0"/>
              </a:ext>
            </a:extLst>
          </a:blip>
          <a:srcRect t="-2928" r="75854"/>
          <a:stretch/>
        </p:blipFill>
        <p:spPr>
          <a:xfrm>
            <a:off x="5298427" y="1275243"/>
            <a:ext cx="674638" cy="485408"/>
          </a:xfrm>
          <a:prstGeom prst="rect">
            <a:avLst/>
          </a:prstGeom>
        </p:spPr>
      </p:pic>
      <p:sp>
        <p:nvSpPr>
          <p:cNvPr id="7" name="文本框 6">
            <a:extLst>
              <a:ext uri="{FF2B5EF4-FFF2-40B4-BE49-F238E27FC236}">
                <a16:creationId xmlns:a16="http://schemas.microsoft.com/office/drawing/2014/main" id="{F05AE172-E8DD-49DC-BD0A-6E3544387303}"/>
              </a:ext>
            </a:extLst>
          </p:cNvPr>
          <p:cNvSpPr txBox="1"/>
          <p:nvPr/>
        </p:nvSpPr>
        <p:spPr>
          <a:xfrm>
            <a:off x="3845003" y="2391172"/>
            <a:ext cx="1954381" cy="261610"/>
          </a:xfrm>
          <a:prstGeom prst="rect">
            <a:avLst/>
          </a:prstGeom>
          <a:noFill/>
        </p:spPr>
        <p:txBody>
          <a:bodyPr wrap="none" rtlCol="0">
            <a:spAutoFit/>
          </a:bodyPr>
          <a:lstStyle/>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平安城市</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雪亮工程</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指挥调度</a:t>
            </a:r>
          </a:p>
        </p:txBody>
      </p:sp>
      <p:sp>
        <p:nvSpPr>
          <p:cNvPr id="8" name="文本框 7">
            <a:extLst>
              <a:ext uri="{FF2B5EF4-FFF2-40B4-BE49-F238E27FC236}">
                <a16:creationId xmlns:a16="http://schemas.microsoft.com/office/drawing/2014/main" id="{DBBEADB8-D694-410C-B15A-E148BE7112B5}"/>
              </a:ext>
            </a:extLst>
          </p:cNvPr>
          <p:cNvSpPr txBox="1"/>
          <p:nvPr/>
        </p:nvSpPr>
        <p:spPr>
          <a:xfrm>
            <a:off x="6677834" y="2389623"/>
            <a:ext cx="2095445" cy="261610"/>
          </a:xfrm>
          <a:prstGeom prst="rect">
            <a:avLst/>
          </a:prstGeom>
          <a:noFill/>
        </p:spPr>
        <p:txBody>
          <a:bodyPr wrap="none" rtlCol="0">
            <a:spAutoFit/>
          </a:bodyPr>
          <a:lstStyle/>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人脸识别</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视频结构化</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视频调度</a:t>
            </a:r>
          </a:p>
        </p:txBody>
      </p:sp>
      <p:sp>
        <p:nvSpPr>
          <p:cNvPr id="9" name="矩形 8">
            <a:extLst>
              <a:ext uri="{FF2B5EF4-FFF2-40B4-BE49-F238E27FC236}">
                <a16:creationId xmlns:a16="http://schemas.microsoft.com/office/drawing/2014/main" id="{1C2FF4FE-C935-48AB-96E6-00413881DF1A}"/>
              </a:ext>
            </a:extLst>
          </p:cNvPr>
          <p:cNvSpPr/>
          <p:nvPr/>
        </p:nvSpPr>
        <p:spPr>
          <a:xfrm>
            <a:off x="4010270" y="976923"/>
            <a:ext cx="1943161" cy="307777"/>
          </a:xfrm>
          <a:prstGeom prst="rect">
            <a:avLst/>
          </a:prstGeom>
        </p:spPr>
        <p:txBody>
          <a:bodyPr wrap="none">
            <a:spAutoFit/>
          </a:bodyPr>
          <a:lstStyle/>
          <a:p>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Xmachine</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X740-H30</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2550D51-82B6-43B2-9F8D-33DB2DD86E7C}"/>
              </a:ext>
            </a:extLst>
          </p:cNvPr>
          <p:cNvSpPr/>
          <p:nvPr/>
        </p:nvSpPr>
        <p:spPr>
          <a:xfrm>
            <a:off x="6780185" y="972846"/>
            <a:ext cx="1904689" cy="307777"/>
          </a:xfrm>
          <a:prstGeom prst="rect">
            <a:avLst/>
          </a:prstGeom>
        </p:spPr>
        <p:txBody>
          <a:bodyPr wrap="none">
            <a:spAutoFit/>
          </a:bodyPr>
          <a:lstStyle/>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SAI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视频智能分析引擎</a:t>
            </a:r>
          </a:p>
        </p:txBody>
      </p:sp>
      <p:grpSp>
        <p:nvGrpSpPr>
          <p:cNvPr id="11" name="Group 33">
            <a:extLst>
              <a:ext uri="{FF2B5EF4-FFF2-40B4-BE49-F238E27FC236}">
                <a16:creationId xmlns:a16="http://schemas.microsoft.com/office/drawing/2014/main" id="{8EECCD40-CD88-4CE3-9E4D-082FCAC4A325}"/>
              </a:ext>
            </a:extLst>
          </p:cNvPr>
          <p:cNvGrpSpPr/>
          <p:nvPr/>
        </p:nvGrpSpPr>
        <p:grpSpPr>
          <a:xfrm>
            <a:off x="6590230" y="1312170"/>
            <a:ext cx="1942210" cy="1035423"/>
            <a:chOff x="1556010" y="2249560"/>
            <a:chExt cx="4209404" cy="1889760"/>
          </a:xfrm>
        </p:grpSpPr>
        <p:pic>
          <p:nvPicPr>
            <p:cNvPr id="13" name="Picture 20">
              <a:extLst>
                <a:ext uri="{FF2B5EF4-FFF2-40B4-BE49-F238E27FC236}">
                  <a16:creationId xmlns:a16="http://schemas.microsoft.com/office/drawing/2014/main" id="{2740EC32-403D-457A-9B0B-1D661409F8F7}"/>
                </a:ext>
              </a:extLst>
            </p:cNvPr>
            <p:cNvPicPr/>
            <p:nvPr/>
          </p:nvPicPr>
          <p:blipFill>
            <a:blip r:embed="rId4"/>
            <a:stretch>
              <a:fillRect/>
            </a:stretch>
          </p:blipFill>
          <p:spPr>
            <a:xfrm>
              <a:off x="1576330" y="2249560"/>
              <a:ext cx="363220" cy="351790"/>
            </a:xfrm>
            <a:prstGeom prst="rect">
              <a:avLst/>
            </a:prstGeom>
          </p:spPr>
        </p:pic>
        <p:pic>
          <p:nvPicPr>
            <p:cNvPr id="14" name="Picture 21">
              <a:extLst>
                <a:ext uri="{FF2B5EF4-FFF2-40B4-BE49-F238E27FC236}">
                  <a16:creationId xmlns:a16="http://schemas.microsoft.com/office/drawing/2014/main" id="{00146E98-581C-49A9-9CC9-52A8F2E3871D}"/>
                </a:ext>
              </a:extLst>
            </p:cNvPr>
            <p:cNvPicPr/>
            <p:nvPr/>
          </p:nvPicPr>
          <p:blipFill>
            <a:blip r:embed="rId5"/>
            <a:stretch>
              <a:fillRect/>
            </a:stretch>
          </p:blipFill>
          <p:spPr>
            <a:xfrm>
              <a:off x="1564265" y="2805820"/>
              <a:ext cx="325120" cy="241935"/>
            </a:xfrm>
            <a:prstGeom prst="rect">
              <a:avLst/>
            </a:prstGeom>
          </p:spPr>
        </p:pic>
        <p:pic>
          <p:nvPicPr>
            <p:cNvPr id="15" name="Picture 22">
              <a:extLst>
                <a:ext uri="{FF2B5EF4-FFF2-40B4-BE49-F238E27FC236}">
                  <a16:creationId xmlns:a16="http://schemas.microsoft.com/office/drawing/2014/main" id="{B378ADC1-F0E8-4EAA-A80D-98E4222FA1BF}"/>
                </a:ext>
              </a:extLst>
            </p:cNvPr>
            <p:cNvPicPr/>
            <p:nvPr/>
          </p:nvPicPr>
          <p:blipFill>
            <a:blip r:embed="rId6"/>
            <a:stretch>
              <a:fillRect/>
            </a:stretch>
          </p:blipFill>
          <p:spPr>
            <a:xfrm>
              <a:off x="1556010" y="3284610"/>
              <a:ext cx="379730" cy="280035"/>
            </a:xfrm>
            <a:prstGeom prst="rect">
              <a:avLst/>
            </a:prstGeom>
          </p:spPr>
        </p:pic>
        <p:pic>
          <p:nvPicPr>
            <p:cNvPr id="16" name="Picture 23">
              <a:extLst>
                <a:ext uri="{FF2B5EF4-FFF2-40B4-BE49-F238E27FC236}">
                  <a16:creationId xmlns:a16="http://schemas.microsoft.com/office/drawing/2014/main" id="{D7C831B9-2B5C-44F6-BA02-57396C97B280}"/>
                </a:ext>
              </a:extLst>
            </p:cNvPr>
            <p:cNvPicPr/>
            <p:nvPr/>
          </p:nvPicPr>
          <p:blipFill>
            <a:blip r:embed="rId7"/>
            <a:stretch>
              <a:fillRect/>
            </a:stretch>
          </p:blipFill>
          <p:spPr>
            <a:xfrm>
              <a:off x="1627765" y="3743715"/>
              <a:ext cx="208915" cy="395605"/>
            </a:xfrm>
            <a:prstGeom prst="rect">
              <a:avLst/>
            </a:prstGeom>
          </p:spPr>
        </p:pic>
        <p:pic>
          <p:nvPicPr>
            <p:cNvPr id="17" name="Picture 24">
              <a:extLst>
                <a:ext uri="{FF2B5EF4-FFF2-40B4-BE49-F238E27FC236}">
                  <a16:creationId xmlns:a16="http://schemas.microsoft.com/office/drawing/2014/main" id="{D619A0FC-7A7D-4227-BC6A-0725C0FCCB86}"/>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651675" y="2825220"/>
              <a:ext cx="969010" cy="581025"/>
            </a:xfrm>
            <a:prstGeom prst="rect">
              <a:avLst/>
            </a:prstGeom>
          </p:spPr>
        </p:pic>
        <p:pic>
          <p:nvPicPr>
            <p:cNvPr id="18" name="Picture 25">
              <a:extLst>
                <a:ext uri="{FF2B5EF4-FFF2-40B4-BE49-F238E27FC236}">
                  <a16:creationId xmlns:a16="http://schemas.microsoft.com/office/drawing/2014/main" id="{68638C37-2FFB-4412-AF01-F95E0DBE431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828205" y="3049375"/>
              <a:ext cx="969010" cy="581025"/>
            </a:xfrm>
            <a:prstGeom prst="rect">
              <a:avLst/>
            </a:prstGeom>
          </p:spPr>
        </p:pic>
        <p:pic>
          <p:nvPicPr>
            <p:cNvPr id="19" name="Picture 26">
              <a:extLst>
                <a:ext uri="{FF2B5EF4-FFF2-40B4-BE49-F238E27FC236}">
                  <a16:creationId xmlns:a16="http://schemas.microsoft.com/office/drawing/2014/main" id="{490C98ED-3402-4BE5-A541-4E0AE0344B2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4000865" y="2275022"/>
              <a:ext cx="1764549" cy="682755"/>
            </a:xfrm>
            <a:prstGeom prst="rect">
              <a:avLst/>
            </a:prstGeom>
          </p:spPr>
        </p:pic>
        <p:pic>
          <p:nvPicPr>
            <p:cNvPr id="20" name="Picture 27">
              <a:extLst>
                <a:ext uri="{FF2B5EF4-FFF2-40B4-BE49-F238E27FC236}">
                  <a16:creationId xmlns:a16="http://schemas.microsoft.com/office/drawing/2014/main" id="{49C0D46B-5EB1-4231-8B73-C3D80FC10A7F}"/>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4000865" y="3317731"/>
              <a:ext cx="1764549" cy="746769"/>
            </a:xfrm>
            <a:prstGeom prst="rect">
              <a:avLst/>
            </a:prstGeom>
          </p:spPr>
        </p:pic>
        <p:grpSp>
          <p:nvGrpSpPr>
            <p:cNvPr id="21" name="Group 19">
              <a:extLst>
                <a:ext uri="{FF2B5EF4-FFF2-40B4-BE49-F238E27FC236}">
                  <a16:creationId xmlns:a16="http://schemas.microsoft.com/office/drawing/2014/main" id="{9B2F0F87-DDA8-4F61-8456-8315684FD5C0}"/>
                </a:ext>
              </a:extLst>
            </p:cNvPr>
            <p:cNvGrpSpPr>
              <a:grpSpLocks/>
            </p:cNvGrpSpPr>
            <p:nvPr/>
          </p:nvGrpSpPr>
          <p:grpSpPr bwMode="auto">
            <a:xfrm rot="16200000">
              <a:off x="1420854" y="2975159"/>
              <a:ext cx="1543050" cy="425450"/>
              <a:chOff x="-8279" y="8279"/>
              <a:chExt cx="26" cy="9"/>
            </a:xfrm>
          </p:grpSpPr>
          <p:sp>
            <p:nvSpPr>
              <p:cNvPr id="22" name="Freeform 2">
                <a:extLst>
                  <a:ext uri="{FF2B5EF4-FFF2-40B4-BE49-F238E27FC236}">
                    <a16:creationId xmlns:a16="http://schemas.microsoft.com/office/drawing/2014/main" id="{1A6C66AF-A91B-48EC-BA01-3260B8AB1A11}"/>
                  </a:ext>
                </a:extLst>
              </p:cNvPr>
              <p:cNvSpPr>
                <a:spLocks/>
              </p:cNvSpPr>
              <p:nvPr/>
            </p:nvSpPr>
            <p:spPr bwMode="ltGray">
              <a:xfrm>
                <a:off x="-8279" y="8279"/>
                <a:ext cx="12" cy="8"/>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80808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endParaRPr lang="en-US" sz="1600"/>
              </a:p>
            </p:txBody>
          </p:sp>
          <p:sp>
            <p:nvSpPr>
              <p:cNvPr id="23" name="Freeform 6">
                <a:extLst>
                  <a:ext uri="{FF2B5EF4-FFF2-40B4-BE49-F238E27FC236}">
                    <a16:creationId xmlns:a16="http://schemas.microsoft.com/office/drawing/2014/main" id="{3DBD9C1F-31B1-4538-BAF9-AD12F5E0658C}"/>
                  </a:ext>
                </a:extLst>
              </p:cNvPr>
              <p:cNvSpPr>
                <a:spLocks/>
              </p:cNvSpPr>
              <p:nvPr/>
            </p:nvSpPr>
            <p:spPr bwMode="ltGray">
              <a:xfrm>
                <a:off x="-8267" y="8279"/>
                <a:ext cx="3" cy="1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FFFFFF">
                      <a:alpha val="0"/>
                    </a:srgbClr>
                  </a:gs>
                  <a:gs pos="100000">
                    <a:srgbClr val="80808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endParaRPr lang="en-US" sz="1600"/>
              </a:p>
            </p:txBody>
          </p:sp>
          <p:sp>
            <p:nvSpPr>
              <p:cNvPr id="24" name="Freeform 7">
                <a:extLst>
                  <a:ext uri="{FF2B5EF4-FFF2-40B4-BE49-F238E27FC236}">
                    <a16:creationId xmlns:a16="http://schemas.microsoft.com/office/drawing/2014/main" id="{AB6DAF2D-2F97-43D0-B8A5-BAB89B0247A8}"/>
                  </a:ext>
                </a:extLst>
              </p:cNvPr>
              <p:cNvSpPr>
                <a:spLocks/>
              </p:cNvSpPr>
              <p:nvPr/>
            </p:nvSpPr>
            <p:spPr bwMode="ltGray">
              <a:xfrm flipH="1">
                <a:off x="-8264" y="8279"/>
                <a:ext cx="12" cy="9"/>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80808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ctr" anchorCtr="0" compatLnSpc="1">
                <a:prstTxWarp prst="textNoShape">
                  <a:avLst/>
                </a:prstTxWarp>
              </a:bodyPr>
              <a:lstStyle/>
              <a:p>
                <a:endParaRPr lang="en-US" sz="1600"/>
              </a:p>
            </p:txBody>
          </p:sp>
        </p:grpSp>
      </p:grpSp>
      <p:sp>
        <p:nvSpPr>
          <p:cNvPr id="25" name="矩形 24">
            <a:extLst>
              <a:ext uri="{FF2B5EF4-FFF2-40B4-BE49-F238E27FC236}">
                <a16:creationId xmlns:a16="http://schemas.microsoft.com/office/drawing/2014/main" id="{B20C788A-B590-46B7-A3AB-438BA7C75775}"/>
              </a:ext>
            </a:extLst>
          </p:cNvPr>
          <p:cNvSpPr/>
          <p:nvPr/>
        </p:nvSpPr>
        <p:spPr>
          <a:xfrm>
            <a:off x="162555" y="1032325"/>
            <a:ext cx="2975315" cy="1546577"/>
          </a:xfrm>
          <a:prstGeom prst="rect">
            <a:avLst/>
          </a:prstGeom>
        </p:spPr>
        <p:txBody>
          <a:bodyPr wrap="square">
            <a:spAutoFit/>
          </a:bodyPr>
          <a:lstStyle/>
          <a:p>
            <a:pPr>
              <a:lnSpc>
                <a:spcPct val="150000"/>
              </a:lnSpc>
            </a:pP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      面向人工智能的解决方案基于国产</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HYGON</a:t>
            </a:r>
            <a:r>
              <a:rPr lang="en-US" altLang="zh-CN" sz="1050" baseline="30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处理器系列的服务器搭载人工智能软件应用</a:t>
            </a:r>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具备</a:t>
            </a:r>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高性能，安全可靠</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等技术优势，可</a:t>
            </a:r>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为行业用户提供数据预警、</a:t>
            </a: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业务</a:t>
            </a:r>
            <a:r>
              <a:rPr lang="zh-CN" altLang="zh-CN" sz="1050" dirty="0">
                <a:solidFill>
                  <a:schemeClr val="tx1">
                    <a:lumMod val="75000"/>
                    <a:lumOff val="25000"/>
                  </a:schemeClr>
                </a:solidFill>
                <a:latin typeface="微软雅黑" panose="020B0503020204020204" pitchFamily="34" charset="-122"/>
                <a:ea typeface="微软雅黑" panose="020B0503020204020204" pitchFamily="34" charset="-122"/>
              </a:rPr>
              <a:t>研判、布控告警、指挥调度、案件侦查、动态管控、业务管理等功能。</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3CEEFF09-F14B-4B6F-AC7F-1B3CD677756E}"/>
              </a:ext>
            </a:extLst>
          </p:cNvPr>
          <p:cNvGrpSpPr/>
          <p:nvPr/>
        </p:nvGrpSpPr>
        <p:grpSpPr>
          <a:xfrm>
            <a:off x="304571" y="2930888"/>
            <a:ext cx="537832" cy="442144"/>
            <a:chOff x="8712201" y="815975"/>
            <a:chExt cx="588963" cy="565150"/>
          </a:xfrm>
          <a:solidFill>
            <a:schemeClr val="accent1">
              <a:lumMod val="75000"/>
            </a:schemeClr>
          </a:solidFill>
        </p:grpSpPr>
        <p:sp>
          <p:nvSpPr>
            <p:cNvPr id="27" name="Freeform 31">
              <a:extLst>
                <a:ext uri="{FF2B5EF4-FFF2-40B4-BE49-F238E27FC236}">
                  <a16:creationId xmlns:a16="http://schemas.microsoft.com/office/drawing/2014/main" id="{199604FA-3162-42F6-BE61-2AD7E5994F35}"/>
                </a:ext>
              </a:extLst>
            </p:cNvPr>
            <p:cNvSpPr>
              <a:spLocks/>
            </p:cNvSpPr>
            <p:nvPr/>
          </p:nvSpPr>
          <p:spPr bwMode="auto">
            <a:xfrm>
              <a:off x="8712201" y="815975"/>
              <a:ext cx="588963" cy="565150"/>
            </a:xfrm>
            <a:custGeom>
              <a:avLst/>
              <a:gdLst>
                <a:gd name="T0" fmla="*/ 50 w 211"/>
                <a:gd name="T1" fmla="*/ 198 h 202"/>
                <a:gd name="T2" fmla="*/ 23 w 211"/>
                <a:gd name="T3" fmla="*/ 188 h 202"/>
                <a:gd name="T4" fmla="*/ 70 w 211"/>
                <a:gd name="T5" fmla="*/ 59 h 202"/>
                <a:gd name="T6" fmla="*/ 142 w 211"/>
                <a:gd name="T7" fmla="*/ 10 h 202"/>
                <a:gd name="T8" fmla="*/ 198 w 211"/>
                <a:gd name="T9" fmla="*/ 13 h 202"/>
                <a:gd name="T10" fmla="*/ 199 w 211"/>
                <a:gd name="T11" fmla="*/ 75 h 202"/>
                <a:gd name="T12" fmla="*/ 194 w 211"/>
                <a:gd name="T13" fmla="*/ 77 h 202"/>
                <a:gd name="T14" fmla="*/ 192 w 211"/>
                <a:gd name="T15" fmla="*/ 72 h 202"/>
                <a:gd name="T16" fmla="*/ 193 w 211"/>
                <a:gd name="T17" fmla="*/ 19 h 202"/>
                <a:gd name="T18" fmla="*/ 145 w 211"/>
                <a:gd name="T19" fmla="*/ 17 h 202"/>
                <a:gd name="T20" fmla="*/ 75 w 211"/>
                <a:gd name="T21" fmla="*/ 65 h 202"/>
                <a:gd name="T22" fmla="*/ 29 w 211"/>
                <a:gd name="T23" fmla="*/ 182 h 202"/>
                <a:gd name="T24" fmla="*/ 147 w 211"/>
                <a:gd name="T25" fmla="*/ 136 h 202"/>
                <a:gd name="T26" fmla="*/ 184 w 211"/>
                <a:gd name="T27" fmla="*/ 88 h 202"/>
                <a:gd name="T28" fmla="*/ 190 w 211"/>
                <a:gd name="T29" fmla="*/ 86 h 202"/>
                <a:gd name="T30" fmla="*/ 191 w 211"/>
                <a:gd name="T31" fmla="*/ 92 h 202"/>
                <a:gd name="T32" fmla="*/ 152 w 211"/>
                <a:gd name="T33" fmla="*/ 142 h 202"/>
                <a:gd name="T34" fmla="*/ 50 w 211"/>
                <a:gd name="T35"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 h="202">
                  <a:moveTo>
                    <a:pt x="50" y="198"/>
                  </a:moveTo>
                  <a:cubicBezTo>
                    <a:pt x="39" y="198"/>
                    <a:pt x="30" y="194"/>
                    <a:pt x="23" y="188"/>
                  </a:cubicBezTo>
                  <a:cubicBezTo>
                    <a:pt x="0" y="165"/>
                    <a:pt x="21" y="108"/>
                    <a:pt x="70" y="59"/>
                  </a:cubicBezTo>
                  <a:cubicBezTo>
                    <a:pt x="93" y="36"/>
                    <a:pt x="118" y="19"/>
                    <a:pt x="142" y="10"/>
                  </a:cubicBezTo>
                  <a:cubicBezTo>
                    <a:pt x="167" y="0"/>
                    <a:pt x="187" y="2"/>
                    <a:pt x="198" y="13"/>
                  </a:cubicBezTo>
                  <a:cubicBezTo>
                    <a:pt x="211" y="25"/>
                    <a:pt x="211" y="48"/>
                    <a:pt x="199" y="75"/>
                  </a:cubicBezTo>
                  <a:cubicBezTo>
                    <a:pt x="199" y="77"/>
                    <a:pt x="196" y="78"/>
                    <a:pt x="194" y="77"/>
                  </a:cubicBezTo>
                  <a:cubicBezTo>
                    <a:pt x="192" y="76"/>
                    <a:pt x="191" y="74"/>
                    <a:pt x="192" y="72"/>
                  </a:cubicBezTo>
                  <a:cubicBezTo>
                    <a:pt x="202" y="48"/>
                    <a:pt x="203" y="29"/>
                    <a:pt x="193" y="19"/>
                  </a:cubicBezTo>
                  <a:cubicBezTo>
                    <a:pt x="184" y="10"/>
                    <a:pt x="166" y="9"/>
                    <a:pt x="145" y="17"/>
                  </a:cubicBezTo>
                  <a:cubicBezTo>
                    <a:pt x="122" y="26"/>
                    <a:pt x="97" y="43"/>
                    <a:pt x="75" y="65"/>
                  </a:cubicBezTo>
                  <a:cubicBezTo>
                    <a:pt x="31" y="109"/>
                    <a:pt x="10" y="163"/>
                    <a:pt x="29" y="182"/>
                  </a:cubicBezTo>
                  <a:cubicBezTo>
                    <a:pt x="49" y="202"/>
                    <a:pt x="102" y="181"/>
                    <a:pt x="147" y="136"/>
                  </a:cubicBezTo>
                  <a:cubicBezTo>
                    <a:pt x="162" y="121"/>
                    <a:pt x="175" y="104"/>
                    <a:pt x="184" y="88"/>
                  </a:cubicBezTo>
                  <a:cubicBezTo>
                    <a:pt x="185" y="86"/>
                    <a:pt x="188" y="85"/>
                    <a:pt x="190" y="86"/>
                  </a:cubicBezTo>
                  <a:cubicBezTo>
                    <a:pt x="192" y="87"/>
                    <a:pt x="192" y="90"/>
                    <a:pt x="191" y="92"/>
                  </a:cubicBezTo>
                  <a:cubicBezTo>
                    <a:pt x="181" y="109"/>
                    <a:pt x="168" y="126"/>
                    <a:pt x="152" y="142"/>
                  </a:cubicBezTo>
                  <a:cubicBezTo>
                    <a:pt x="117" y="177"/>
                    <a:pt x="78" y="198"/>
                    <a:pt x="5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dirty="0"/>
            </a:p>
          </p:txBody>
        </p:sp>
        <p:sp>
          <p:nvSpPr>
            <p:cNvPr id="28" name="Freeform 32">
              <a:extLst>
                <a:ext uri="{FF2B5EF4-FFF2-40B4-BE49-F238E27FC236}">
                  <a16:creationId xmlns:a16="http://schemas.microsoft.com/office/drawing/2014/main" id="{5005E429-6C2C-47CF-987D-1CC33E62AF47}"/>
                </a:ext>
              </a:extLst>
            </p:cNvPr>
            <p:cNvSpPr>
              <a:spLocks/>
            </p:cNvSpPr>
            <p:nvPr/>
          </p:nvSpPr>
          <p:spPr bwMode="auto">
            <a:xfrm>
              <a:off x="8818563" y="860425"/>
              <a:ext cx="441325" cy="447675"/>
            </a:xfrm>
            <a:custGeom>
              <a:avLst/>
              <a:gdLst>
                <a:gd name="T0" fmla="*/ 27 w 158"/>
                <a:gd name="T1" fmla="*/ 159 h 160"/>
                <a:gd name="T2" fmla="*/ 6 w 158"/>
                <a:gd name="T3" fmla="*/ 151 h 160"/>
                <a:gd name="T4" fmla="*/ 1 w 158"/>
                <a:gd name="T5" fmla="*/ 142 h 160"/>
                <a:gd name="T6" fmla="*/ 3 w 158"/>
                <a:gd name="T7" fmla="*/ 137 h 160"/>
                <a:gd name="T8" fmla="*/ 8 w 158"/>
                <a:gd name="T9" fmla="*/ 140 h 160"/>
                <a:gd name="T10" fmla="*/ 12 w 158"/>
                <a:gd name="T11" fmla="*/ 146 h 160"/>
                <a:gd name="T12" fmla="*/ 99 w 158"/>
                <a:gd name="T13" fmla="*/ 111 h 160"/>
                <a:gd name="T14" fmla="*/ 134 w 158"/>
                <a:gd name="T15" fmla="*/ 23 h 160"/>
                <a:gd name="T16" fmla="*/ 47 w 158"/>
                <a:gd name="T17" fmla="*/ 58 h 160"/>
                <a:gd name="T18" fmla="*/ 8 w 158"/>
                <a:gd name="T19" fmla="*/ 120 h 160"/>
                <a:gd name="T20" fmla="*/ 3 w 158"/>
                <a:gd name="T21" fmla="*/ 124 h 160"/>
                <a:gd name="T22" fmla="*/ 0 w 158"/>
                <a:gd name="T23" fmla="*/ 119 h 160"/>
                <a:gd name="T24" fmla="*/ 41 w 158"/>
                <a:gd name="T25" fmla="*/ 52 h 160"/>
                <a:gd name="T26" fmla="*/ 140 w 158"/>
                <a:gd name="T27" fmla="*/ 18 h 160"/>
                <a:gd name="T28" fmla="*/ 105 w 158"/>
                <a:gd name="T29" fmla="*/ 117 h 160"/>
                <a:gd name="T30" fmla="*/ 27 w 158"/>
                <a:gd name="T31"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0">
                  <a:moveTo>
                    <a:pt x="27" y="159"/>
                  </a:moveTo>
                  <a:cubicBezTo>
                    <a:pt x="19" y="159"/>
                    <a:pt x="11" y="156"/>
                    <a:pt x="6" y="151"/>
                  </a:cubicBezTo>
                  <a:cubicBezTo>
                    <a:pt x="4" y="149"/>
                    <a:pt x="2" y="146"/>
                    <a:pt x="1" y="142"/>
                  </a:cubicBezTo>
                  <a:cubicBezTo>
                    <a:pt x="0" y="140"/>
                    <a:pt x="1" y="138"/>
                    <a:pt x="3" y="137"/>
                  </a:cubicBezTo>
                  <a:cubicBezTo>
                    <a:pt x="5" y="137"/>
                    <a:pt x="7" y="138"/>
                    <a:pt x="8" y="140"/>
                  </a:cubicBezTo>
                  <a:cubicBezTo>
                    <a:pt x="9" y="142"/>
                    <a:pt x="10" y="144"/>
                    <a:pt x="12" y="146"/>
                  </a:cubicBezTo>
                  <a:cubicBezTo>
                    <a:pt x="26" y="160"/>
                    <a:pt x="66" y="144"/>
                    <a:pt x="99" y="111"/>
                  </a:cubicBezTo>
                  <a:cubicBezTo>
                    <a:pt x="132" y="78"/>
                    <a:pt x="148" y="38"/>
                    <a:pt x="134" y="23"/>
                  </a:cubicBezTo>
                  <a:cubicBezTo>
                    <a:pt x="120" y="9"/>
                    <a:pt x="80" y="25"/>
                    <a:pt x="47" y="58"/>
                  </a:cubicBezTo>
                  <a:cubicBezTo>
                    <a:pt x="26" y="78"/>
                    <a:pt x="12" y="102"/>
                    <a:pt x="8" y="120"/>
                  </a:cubicBezTo>
                  <a:cubicBezTo>
                    <a:pt x="7" y="123"/>
                    <a:pt x="5" y="124"/>
                    <a:pt x="3" y="124"/>
                  </a:cubicBezTo>
                  <a:cubicBezTo>
                    <a:pt x="1" y="123"/>
                    <a:pt x="0" y="121"/>
                    <a:pt x="0" y="119"/>
                  </a:cubicBezTo>
                  <a:cubicBezTo>
                    <a:pt x="4" y="98"/>
                    <a:pt x="20" y="74"/>
                    <a:pt x="41" y="52"/>
                  </a:cubicBezTo>
                  <a:cubicBezTo>
                    <a:pt x="78" y="15"/>
                    <a:pt x="122" y="0"/>
                    <a:pt x="140" y="18"/>
                  </a:cubicBezTo>
                  <a:cubicBezTo>
                    <a:pt x="158" y="36"/>
                    <a:pt x="142" y="79"/>
                    <a:pt x="105" y="117"/>
                  </a:cubicBezTo>
                  <a:cubicBezTo>
                    <a:pt x="78" y="143"/>
                    <a:pt x="48" y="159"/>
                    <a:pt x="27"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33">
              <a:extLst>
                <a:ext uri="{FF2B5EF4-FFF2-40B4-BE49-F238E27FC236}">
                  <a16:creationId xmlns:a16="http://schemas.microsoft.com/office/drawing/2014/main" id="{96B40D24-F180-4FD6-A40C-7C2169AE5269}"/>
                </a:ext>
              </a:extLst>
            </p:cNvPr>
            <p:cNvSpPr>
              <a:spLocks/>
            </p:cNvSpPr>
            <p:nvPr/>
          </p:nvSpPr>
          <p:spPr bwMode="auto">
            <a:xfrm>
              <a:off x="8866188" y="955675"/>
              <a:ext cx="312738" cy="279400"/>
            </a:xfrm>
            <a:custGeom>
              <a:avLst/>
              <a:gdLst>
                <a:gd name="T0" fmla="*/ 25 w 112"/>
                <a:gd name="T1" fmla="*/ 100 h 100"/>
                <a:gd name="T2" fmla="*/ 11 w 112"/>
                <a:gd name="T3" fmla="*/ 95 h 100"/>
                <a:gd name="T4" fmla="*/ 35 w 112"/>
                <a:gd name="T5" fmla="*/ 29 h 100"/>
                <a:gd name="T6" fmla="*/ 63 w 112"/>
                <a:gd name="T7" fmla="*/ 8 h 100"/>
                <a:gd name="T8" fmla="*/ 68 w 112"/>
                <a:gd name="T9" fmla="*/ 10 h 100"/>
                <a:gd name="T10" fmla="*/ 66 w 112"/>
                <a:gd name="T11" fmla="*/ 15 h 100"/>
                <a:gd name="T12" fmla="*/ 40 w 112"/>
                <a:gd name="T13" fmla="*/ 35 h 100"/>
                <a:gd name="T14" fmla="*/ 17 w 112"/>
                <a:gd name="T15" fmla="*/ 89 h 100"/>
                <a:gd name="T16" fmla="*/ 71 w 112"/>
                <a:gd name="T17" fmla="*/ 66 h 100"/>
                <a:gd name="T18" fmla="*/ 95 w 112"/>
                <a:gd name="T19" fmla="*/ 12 h 100"/>
                <a:gd name="T20" fmla="*/ 84 w 112"/>
                <a:gd name="T21" fmla="*/ 9 h 100"/>
                <a:gd name="T22" fmla="*/ 79 w 112"/>
                <a:gd name="T23" fmla="*/ 6 h 100"/>
                <a:gd name="T24" fmla="*/ 83 w 112"/>
                <a:gd name="T25" fmla="*/ 1 h 100"/>
                <a:gd name="T26" fmla="*/ 100 w 112"/>
                <a:gd name="T27" fmla="*/ 6 h 100"/>
                <a:gd name="T28" fmla="*/ 77 w 112"/>
                <a:gd name="T29" fmla="*/ 72 h 100"/>
                <a:gd name="T30" fmla="*/ 25 w 112"/>
                <a:gd name="T3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00">
                  <a:moveTo>
                    <a:pt x="25" y="100"/>
                  </a:moveTo>
                  <a:cubicBezTo>
                    <a:pt x="19" y="100"/>
                    <a:pt x="15" y="98"/>
                    <a:pt x="11" y="95"/>
                  </a:cubicBezTo>
                  <a:cubicBezTo>
                    <a:pt x="0" y="83"/>
                    <a:pt x="10" y="54"/>
                    <a:pt x="35" y="29"/>
                  </a:cubicBezTo>
                  <a:cubicBezTo>
                    <a:pt x="44" y="21"/>
                    <a:pt x="53" y="13"/>
                    <a:pt x="63" y="8"/>
                  </a:cubicBezTo>
                  <a:cubicBezTo>
                    <a:pt x="65" y="7"/>
                    <a:pt x="67" y="8"/>
                    <a:pt x="68" y="10"/>
                  </a:cubicBezTo>
                  <a:cubicBezTo>
                    <a:pt x="69" y="12"/>
                    <a:pt x="68" y="14"/>
                    <a:pt x="66" y="15"/>
                  </a:cubicBezTo>
                  <a:cubicBezTo>
                    <a:pt x="58" y="20"/>
                    <a:pt x="49" y="27"/>
                    <a:pt x="40" y="35"/>
                  </a:cubicBezTo>
                  <a:cubicBezTo>
                    <a:pt x="18" y="58"/>
                    <a:pt x="10" y="82"/>
                    <a:pt x="17" y="89"/>
                  </a:cubicBezTo>
                  <a:cubicBezTo>
                    <a:pt x="24" y="97"/>
                    <a:pt x="49" y="89"/>
                    <a:pt x="71" y="66"/>
                  </a:cubicBezTo>
                  <a:cubicBezTo>
                    <a:pt x="94" y="43"/>
                    <a:pt x="102" y="19"/>
                    <a:pt x="95" y="12"/>
                  </a:cubicBezTo>
                  <a:cubicBezTo>
                    <a:pt x="92" y="9"/>
                    <a:pt x="87" y="9"/>
                    <a:pt x="84" y="9"/>
                  </a:cubicBezTo>
                  <a:cubicBezTo>
                    <a:pt x="81" y="9"/>
                    <a:pt x="79" y="8"/>
                    <a:pt x="79" y="6"/>
                  </a:cubicBezTo>
                  <a:cubicBezTo>
                    <a:pt x="79" y="4"/>
                    <a:pt x="80" y="2"/>
                    <a:pt x="83" y="1"/>
                  </a:cubicBezTo>
                  <a:cubicBezTo>
                    <a:pt x="90" y="0"/>
                    <a:pt x="96" y="2"/>
                    <a:pt x="100" y="6"/>
                  </a:cubicBezTo>
                  <a:cubicBezTo>
                    <a:pt x="112" y="18"/>
                    <a:pt x="102" y="47"/>
                    <a:pt x="77" y="72"/>
                  </a:cubicBezTo>
                  <a:cubicBezTo>
                    <a:pt x="59" y="90"/>
                    <a:pt x="39" y="100"/>
                    <a:pt x="25"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34">
              <a:extLst>
                <a:ext uri="{FF2B5EF4-FFF2-40B4-BE49-F238E27FC236}">
                  <a16:creationId xmlns:a16="http://schemas.microsoft.com/office/drawing/2014/main" id="{212D5392-B8A5-4E2C-92FF-2DDE477EF417}"/>
                </a:ext>
              </a:extLst>
            </p:cNvPr>
            <p:cNvSpPr>
              <a:spLocks/>
            </p:cNvSpPr>
            <p:nvPr/>
          </p:nvSpPr>
          <p:spPr bwMode="auto">
            <a:xfrm>
              <a:off x="8980488" y="1054100"/>
              <a:ext cx="82550" cy="85725"/>
            </a:xfrm>
            <a:custGeom>
              <a:avLst/>
              <a:gdLst>
                <a:gd name="T0" fmla="*/ 16 w 30"/>
                <a:gd name="T1" fmla="*/ 0 h 31"/>
                <a:gd name="T2" fmla="*/ 4 w 30"/>
                <a:gd name="T3" fmla="*/ 5 h 31"/>
                <a:gd name="T4" fmla="*/ 0 w 30"/>
                <a:gd name="T5" fmla="*/ 16 h 31"/>
                <a:gd name="T6" fmla="*/ 4 w 30"/>
                <a:gd name="T7" fmla="*/ 27 h 31"/>
                <a:gd name="T8" fmla="*/ 14 w 30"/>
                <a:gd name="T9" fmla="*/ 31 h 31"/>
                <a:gd name="T10" fmla="*/ 25 w 30"/>
                <a:gd name="T11" fmla="*/ 26 h 31"/>
                <a:gd name="T12" fmla="*/ 30 w 30"/>
                <a:gd name="T13" fmla="*/ 15 h 31"/>
                <a:gd name="T14" fmla="*/ 26 w 30"/>
                <a:gd name="T15" fmla="*/ 4 h 31"/>
                <a:gd name="T16" fmla="*/ 16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6" y="0"/>
                  </a:moveTo>
                  <a:cubicBezTo>
                    <a:pt x="12" y="0"/>
                    <a:pt x="7" y="2"/>
                    <a:pt x="4" y="5"/>
                  </a:cubicBezTo>
                  <a:cubicBezTo>
                    <a:pt x="2" y="8"/>
                    <a:pt x="0" y="12"/>
                    <a:pt x="0" y="16"/>
                  </a:cubicBezTo>
                  <a:cubicBezTo>
                    <a:pt x="0" y="20"/>
                    <a:pt x="1" y="24"/>
                    <a:pt x="4" y="27"/>
                  </a:cubicBezTo>
                  <a:cubicBezTo>
                    <a:pt x="7" y="29"/>
                    <a:pt x="10" y="31"/>
                    <a:pt x="14" y="31"/>
                  </a:cubicBezTo>
                  <a:cubicBezTo>
                    <a:pt x="18" y="31"/>
                    <a:pt x="22" y="29"/>
                    <a:pt x="25" y="26"/>
                  </a:cubicBezTo>
                  <a:cubicBezTo>
                    <a:pt x="28" y="23"/>
                    <a:pt x="30" y="19"/>
                    <a:pt x="30" y="15"/>
                  </a:cubicBezTo>
                  <a:cubicBezTo>
                    <a:pt x="30" y="11"/>
                    <a:pt x="29" y="7"/>
                    <a:pt x="26" y="4"/>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35">
              <a:extLst>
                <a:ext uri="{FF2B5EF4-FFF2-40B4-BE49-F238E27FC236}">
                  <a16:creationId xmlns:a16="http://schemas.microsoft.com/office/drawing/2014/main" id="{5CA0D4BD-3E41-4556-BCDA-458376C90D52}"/>
                </a:ext>
              </a:extLst>
            </p:cNvPr>
            <p:cNvSpPr>
              <a:spLocks/>
            </p:cNvSpPr>
            <p:nvPr/>
          </p:nvSpPr>
          <p:spPr bwMode="auto">
            <a:xfrm>
              <a:off x="8789988" y="1185863"/>
              <a:ext cx="73025" cy="71438"/>
            </a:xfrm>
            <a:custGeom>
              <a:avLst/>
              <a:gdLst>
                <a:gd name="T0" fmla="*/ 4 w 26"/>
                <a:gd name="T1" fmla="*/ 5 h 26"/>
                <a:gd name="T2" fmla="*/ 0 w 26"/>
                <a:gd name="T3" fmla="*/ 14 h 26"/>
                <a:gd name="T4" fmla="*/ 4 w 26"/>
                <a:gd name="T5" fmla="*/ 23 h 26"/>
                <a:gd name="T6" fmla="*/ 12 w 26"/>
                <a:gd name="T7" fmla="*/ 26 h 26"/>
                <a:gd name="T8" fmla="*/ 22 w 26"/>
                <a:gd name="T9" fmla="*/ 22 h 26"/>
                <a:gd name="T10" fmla="*/ 26 w 26"/>
                <a:gd name="T11" fmla="*/ 13 h 26"/>
                <a:gd name="T12" fmla="*/ 22 w 26"/>
                <a:gd name="T13" fmla="*/ 4 h 26"/>
                <a:gd name="T14" fmla="*/ 4 w 26"/>
                <a:gd name="T15" fmla="*/ 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4" y="5"/>
                  </a:moveTo>
                  <a:cubicBezTo>
                    <a:pt x="2" y="7"/>
                    <a:pt x="0" y="10"/>
                    <a:pt x="0" y="14"/>
                  </a:cubicBezTo>
                  <a:cubicBezTo>
                    <a:pt x="0" y="17"/>
                    <a:pt x="1" y="20"/>
                    <a:pt x="4" y="23"/>
                  </a:cubicBezTo>
                  <a:cubicBezTo>
                    <a:pt x="6" y="25"/>
                    <a:pt x="9" y="26"/>
                    <a:pt x="12" y="26"/>
                  </a:cubicBezTo>
                  <a:cubicBezTo>
                    <a:pt x="16" y="26"/>
                    <a:pt x="19" y="25"/>
                    <a:pt x="22" y="22"/>
                  </a:cubicBezTo>
                  <a:cubicBezTo>
                    <a:pt x="24" y="20"/>
                    <a:pt x="26" y="17"/>
                    <a:pt x="26" y="13"/>
                  </a:cubicBezTo>
                  <a:cubicBezTo>
                    <a:pt x="26" y="10"/>
                    <a:pt x="25" y="7"/>
                    <a:pt x="22" y="4"/>
                  </a:cubicBezTo>
                  <a:cubicBezTo>
                    <a:pt x="18" y="0"/>
                    <a:pt x="9"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36">
              <a:extLst>
                <a:ext uri="{FF2B5EF4-FFF2-40B4-BE49-F238E27FC236}">
                  <a16:creationId xmlns:a16="http://schemas.microsoft.com/office/drawing/2014/main" id="{0ECC5EA4-F02D-4CB5-BE8B-41BC6E1A8F7E}"/>
                </a:ext>
              </a:extLst>
            </p:cNvPr>
            <p:cNvSpPr>
              <a:spLocks/>
            </p:cNvSpPr>
            <p:nvPr/>
          </p:nvSpPr>
          <p:spPr bwMode="auto">
            <a:xfrm>
              <a:off x="9209088" y="1006475"/>
              <a:ext cx="77788" cy="74613"/>
            </a:xfrm>
            <a:custGeom>
              <a:avLst/>
              <a:gdLst>
                <a:gd name="T0" fmla="*/ 23 w 28"/>
                <a:gd name="T1" fmla="*/ 5 h 27"/>
                <a:gd name="T2" fmla="*/ 5 w 28"/>
                <a:gd name="T3" fmla="*/ 5 h 27"/>
                <a:gd name="T4" fmla="*/ 5 w 28"/>
                <a:gd name="T5" fmla="*/ 23 h 27"/>
                <a:gd name="T6" fmla="*/ 14 w 28"/>
                <a:gd name="T7" fmla="*/ 27 h 27"/>
                <a:gd name="T8" fmla="*/ 23 w 28"/>
                <a:gd name="T9" fmla="*/ 23 h 27"/>
                <a:gd name="T10" fmla="*/ 23 w 28"/>
                <a:gd name="T11" fmla="*/ 5 h 27"/>
              </a:gdLst>
              <a:ahLst/>
              <a:cxnLst>
                <a:cxn ang="0">
                  <a:pos x="T0" y="T1"/>
                </a:cxn>
                <a:cxn ang="0">
                  <a:pos x="T2" y="T3"/>
                </a:cxn>
                <a:cxn ang="0">
                  <a:pos x="T4" y="T5"/>
                </a:cxn>
                <a:cxn ang="0">
                  <a:pos x="T6" y="T7"/>
                </a:cxn>
                <a:cxn ang="0">
                  <a:pos x="T8" y="T9"/>
                </a:cxn>
                <a:cxn ang="0">
                  <a:pos x="T10" y="T11"/>
                </a:cxn>
              </a:cxnLst>
              <a:rect l="0" t="0" r="r" b="b"/>
              <a:pathLst>
                <a:path w="28" h="27">
                  <a:moveTo>
                    <a:pt x="23" y="5"/>
                  </a:moveTo>
                  <a:cubicBezTo>
                    <a:pt x="19" y="0"/>
                    <a:pt x="10" y="1"/>
                    <a:pt x="5" y="5"/>
                  </a:cubicBezTo>
                  <a:cubicBezTo>
                    <a:pt x="0" y="10"/>
                    <a:pt x="0" y="19"/>
                    <a:pt x="5" y="23"/>
                  </a:cubicBezTo>
                  <a:cubicBezTo>
                    <a:pt x="7" y="26"/>
                    <a:pt x="10" y="27"/>
                    <a:pt x="14" y="27"/>
                  </a:cubicBezTo>
                  <a:cubicBezTo>
                    <a:pt x="17" y="27"/>
                    <a:pt x="20" y="25"/>
                    <a:pt x="23" y="23"/>
                  </a:cubicBezTo>
                  <a:cubicBezTo>
                    <a:pt x="28" y="18"/>
                    <a:pt x="28"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37">
              <a:extLst>
                <a:ext uri="{FF2B5EF4-FFF2-40B4-BE49-F238E27FC236}">
                  <a16:creationId xmlns:a16="http://schemas.microsoft.com/office/drawing/2014/main" id="{B90E9B38-3BBB-428D-8532-9AD3206D550A}"/>
                </a:ext>
              </a:extLst>
            </p:cNvPr>
            <p:cNvSpPr>
              <a:spLocks/>
            </p:cNvSpPr>
            <p:nvPr/>
          </p:nvSpPr>
          <p:spPr bwMode="auto">
            <a:xfrm>
              <a:off x="9032876" y="941388"/>
              <a:ext cx="76200" cy="73025"/>
            </a:xfrm>
            <a:custGeom>
              <a:avLst/>
              <a:gdLst>
                <a:gd name="T0" fmla="*/ 22 w 27"/>
                <a:gd name="T1" fmla="*/ 4 h 26"/>
                <a:gd name="T2" fmla="*/ 5 w 27"/>
                <a:gd name="T3" fmla="*/ 5 h 26"/>
                <a:gd name="T4" fmla="*/ 1 w 27"/>
                <a:gd name="T5" fmla="*/ 17 h 26"/>
                <a:gd name="T6" fmla="*/ 4 w 27"/>
                <a:gd name="T7" fmla="*/ 23 h 26"/>
                <a:gd name="T8" fmla="*/ 13 w 27"/>
                <a:gd name="T9" fmla="*/ 26 h 26"/>
                <a:gd name="T10" fmla="*/ 22 w 27"/>
                <a:gd name="T11" fmla="*/ 22 h 26"/>
                <a:gd name="T12" fmla="*/ 25 w 27"/>
                <a:gd name="T13" fmla="*/ 7 h 26"/>
                <a:gd name="T14" fmla="*/ 22 w 27"/>
                <a:gd name="T15" fmla="*/ 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22" y="4"/>
                  </a:moveTo>
                  <a:cubicBezTo>
                    <a:pt x="18" y="0"/>
                    <a:pt x="9" y="0"/>
                    <a:pt x="5" y="5"/>
                  </a:cubicBezTo>
                  <a:cubicBezTo>
                    <a:pt x="1" y="8"/>
                    <a:pt x="0" y="13"/>
                    <a:pt x="1" y="17"/>
                  </a:cubicBezTo>
                  <a:cubicBezTo>
                    <a:pt x="2" y="19"/>
                    <a:pt x="3" y="21"/>
                    <a:pt x="4" y="23"/>
                  </a:cubicBezTo>
                  <a:cubicBezTo>
                    <a:pt x="6" y="25"/>
                    <a:pt x="9" y="26"/>
                    <a:pt x="13" y="26"/>
                  </a:cubicBezTo>
                  <a:cubicBezTo>
                    <a:pt x="16" y="26"/>
                    <a:pt x="20" y="25"/>
                    <a:pt x="22" y="22"/>
                  </a:cubicBezTo>
                  <a:cubicBezTo>
                    <a:pt x="26" y="18"/>
                    <a:pt x="27" y="12"/>
                    <a:pt x="25" y="7"/>
                  </a:cubicBezTo>
                  <a:cubicBezTo>
                    <a:pt x="24" y="6"/>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dirty="0"/>
            </a:p>
          </p:txBody>
        </p:sp>
      </p:grpSp>
      <p:sp>
        <p:nvSpPr>
          <p:cNvPr id="34" name="文本框 33">
            <a:extLst>
              <a:ext uri="{FF2B5EF4-FFF2-40B4-BE49-F238E27FC236}">
                <a16:creationId xmlns:a16="http://schemas.microsoft.com/office/drawing/2014/main" id="{C41DD9E3-862B-4CD6-A85C-54C9AB9B1116}"/>
              </a:ext>
            </a:extLst>
          </p:cNvPr>
          <p:cNvSpPr txBox="1"/>
          <p:nvPr/>
        </p:nvSpPr>
        <p:spPr>
          <a:xfrm>
            <a:off x="853282" y="2848524"/>
            <a:ext cx="2644427" cy="461665"/>
          </a:xfrm>
          <a:prstGeom prst="rect">
            <a:avLst/>
          </a:prstGeom>
          <a:noFill/>
        </p:spPr>
        <p:txBody>
          <a:bodyPr wrap="square" rtlCol="0">
            <a:spAutoFit/>
          </a:bodyPr>
          <a:lstStyle/>
          <a:p>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异构计算、灵活应用</a:t>
            </a:r>
            <a:endParaRPr lang="en-US" altLang="zh-CN" sz="1400" b="1" dirty="0">
              <a:solidFill>
                <a:schemeClr val="accent1">
                  <a:lumMod val="75000"/>
                </a:schemeClr>
              </a:solidFill>
              <a:latin typeface="微软雅黑" panose="020B0503020204020204" pitchFamily="34" charset="-122"/>
              <a:ea typeface="微软雅黑" panose="020B0503020204020204" pitchFamily="34" charset="-122"/>
            </a:endParaRPr>
          </a:p>
          <a:p>
            <a:r>
              <a:rPr lang="en-US" altLang="zh-CN" sz="1000" b="1" dirty="0" err="1">
                <a:solidFill>
                  <a:srgbClr val="FF0000"/>
                </a:solidFill>
                <a:latin typeface="微软雅黑" panose="020B0503020204020204" pitchFamily="34" charset="-122"/>
                <a:ea typeface="微软雅黑" panose="020B0503020204020204" pitchFamily="34" charset="-122"/>
              </a:rPr>
              <a:t>Nvdia</a:t>
            </a:r>
            <a:r>
              <a:rPr lang="en-US" altLang="zh-CN" sz="1000" b="1" dirty="0" err="1">
                <a:solidFill>
                  <a:schemeClr val="accent1">
                    <a:lumMod val="75000"/>
                  </a:schemeClr>
                </a:solidFill>
                <a:latin typeface="微软雅黑" panose="020B0503020204020204" pitchFamily="34" charset="-122"/>
                <a:ea typeface="微软雅黑" panose="020B0503020204020204" pitchFamily="34" charset="-122"/>
              </a:rPr>
              <a:t>+</a:t>
            </a:r>
            <a:r>
              <a:rPr lang="en-US" altLang="zh-CN" sz="1000" b="1" dirty="0" err="1">
                <a:solidFill>
                  <a:srgbClr val="FF0000"/>
                </a:solidFill>
                <a:latin typeface="微软雅黑" panose="020B0503020204020204" pitchFamily="34" charset="-122"/>
                <a:ea typeface="微软雅黑" panose="020B0503020204020204" pitchFamily="34" charset="-122"/>
              </a:rPr>
              <a:t>Cambricon</a:t>
            </a: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两种</a:t>
            </a:r>
            <a:r>
              <a:rPr lang="en-US" altLang="zh-CN" sz="1000" b="1" dirty="0">
                <a:solidFill>
                  <a:schemeClr val="accent1">
                    <a:lumMod val="75000"/>
                  </a:schemeClr>
                </a:solidFill>
                <a:latin typeface="微软雅黑" panose="020B0503020204020204" pitchFamily="34" charset="-122"/>
                <a:ea typeface="微软雅黑" panose="020B0503020204020204" pitchFamily="34" charset="-122"/>
              </a:rPr>
              <a:t>AI</a:t>
            </a: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芯片可供选择</a:t>
            </a:r>
          </a:p>
        </p:txBody>
      </p:sp>
      <p:sp>
        <p:nvSpPr>
          <p:cNvPr id="35" name="Freeform 130">
            <a:extLst>
              <a:ext uri="{FF2B5EF4-FFF2-40B4-BE49-F238E27FC236}">
                <a16:creationId xmlns:a16="http://schemas.microsoft.com/office/drawing/2014/main" id="{1B5A83A8-4FCE-4BED-852A-13DFEED50F34}"/>
              </a:ext>
            </a:extLst>
          </p:cNvPr>
          <p:cNvSpPr>
            <a:spLocks noEditPoints="1"/>
          </p:cNvSpPr>
          <p:nvPr/>
        </p:nvSpPr>
        <p:spPr bwMode="auto">
          <a:xfrm>
            <a:off x="5231938" y="2856958"/>
            <a:ext cx="516472" cy="507619"/>
          </a:xfrm>
          <a:custGeom>
            <a:avLst/>
            <a:gdLst>
              <a:gd name="T0" fmla="*/ 99 w 199"/>
              <a:gd name="T1" fmla="*/ 200 h 200"/>
              <a:gd name="T2" fmla="*/ 98 w 199"/>
              <a:gd name="T3" fmla="*/ 200 h 200"/>
              <a:gd name="T4" fmla="*/ 9 w 199"/>
              <a:gd name="T5" fmla="*/ 120 h 200"/>
              <a:gd name="T6" fmla="*/ 1 w 199"/>
              <a:gd name="T7" fmla="*/ 64 h 200"/>
              <a:gd name="T8" fmla="*/ 0 w 199"/>
              <a:gd name="T9" fmla="*/ 62 h 200"/>
              <a:gd name="T10" fmla="*/ 15 w 199"/>
              <a:gd name="T11" fmla="*/ 22 h 200"/>
              <a:gd name="T12" fmla="*/ 20 w 199"/>
              <a:gd name="T13" fmla="*/ 23 h 200"/>
              <a:gd name="T14" fmla="*/ 26 w 199"/>
              <a:gd name="T15" fmla="*/ 23 h 200"/>
              <a:gd name="T16" fmla="*/ 95 w 199"/>
              <a:gd name="T17" fmla="*/ 4 h 200"/>
              <a:gd name="T18" fmla="*/ 99 w 199"/>
              <a:gd name="T19" fmla="*/ 0 h 200"/>
              <a:gd name="T20" fmla="*/ 103 w 199"/>
              <a:gd name="T21" fmla="*/ 4 h 200"/>
              <a:gd name="T22" fmla="*/ 172 w 199"/>
              <a:gd name="T23" fmla="*/ 23 h 200"/>
              <a:gd name="T24" fmla="*/ 179 w 199"/>
              <a:gd name="T25" fmla="*/ 23 h 200"/>
              <a:gd name="T26" fmla="*/ 183 w 199"/>
              <a:gd name="T27" fmla="*/ 22 h 200"/>
              <a:gd name="T28" fmla="*/ 199 w 199"/>
              <a:gd name="T29" fmla="*/ 62 h 200"/>
              <a:gd name="T30" fmla="*/ 197 w 199"/>
              <a:gd name="T31" fmla="*/ 64 h 200"/>
              <a:gd name="T32" fmla="*/ 189 w 199"/>
              <a:gd name="T33" fmla="*/ 120 h 200"/>
              <a:gd name="T34" fmla="*/ 100 w 199"/>
              <a:gd name="T35" fmla="*/ 200 h 200"/>
              <a:gd name="T36" fmla="*/ 99 w 199"/>
              <a:gd name="T37" fmla="*/ 200 h 200"/>
              <a:gd name="T38" fmla="*/ 13 w 199"/>
              <a:gd name="T39" fmla="*/ 61 h 200"/>
              <a:gd name="T40" fmla="*/ 21 w 199"/>
              <a:gd name="T41" fmla="*/ 122 h 200"/>
              <a:gd name="T42" fmla="*/ 99 w 199"/>
              <a:gd name="T43" fmla="*/ 188 h 200"/>
              <a:gd name="T44" fmla="*/ 177 w 199"/>
              <a:gd name="T45" fmla="*/ 122 h 200"/>
              <a:gd name="T46" fmla="*/ 186 w 199"/>
              <a:gd name="T47" fmla="*/ 61 h 200"/>
              <a:gd name="T48" fmla="*/ 175 w 199"/>
              <a:gd name="T49" fmla="*/ 35 h 200"/>
              <a:gd name="T50" fmla="*/ 172 w 199"/>
              <a:gd name="T51" fmla="*/ 35 h 200"/>
              <a:gd name="T52" fmla="*/ 99 w 199"/>
              <a:gd name="T53" fmla="*/ 16 h 200"/>
              <a:gd name="T54" fmla="*/ 26 w 199"/>
              <a:gd name="T55" fmla="*/ 35 h 200"/>
              <a:gd name="T56" fmla="*/ 23 w 199"/>
              <a:gd name="T57" fmla="*/ 35 h 200"/>
              <a:gd name="T58" fmla="*/ 13 w 199"/>
              <a:gd name="T59"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9" h="200">
                <a:moveTo>
                  <a:pt x="99" y="200"/>
                </a:moveTo>
                <a:cubicBezTo>
                  <a:pt x="98" y="200"/>
                  <a:pt x="98" y="200"/>
                  <a:pt x="98" y="200"/>
                </a:cubicBezTo>
                <a:cubicBezTo>
                  <a:pt x="94" y="199"/>
                  <a:pt x="1" y="180"/>
                  <a:pt x="9" y="120"/>
                </a:cubicBezTo>
                <a:cubicBezTo>
                  <a:pt x="12" y="98"/>
                  <a:pt x="9" y="79"/>
                  <a:pt x="1" y="64"/>
                </a:cubicBezTo>
                <a:cubicBezTo>
                  <a:pt x="0" y="62"/>
                  <a:pt x="0" y="62"/>
                  <a:pt x="0" y="62"/>
                </a:cubicBezTo>
                <a:cubicBezTo>
                  <a:pt x="15" y="22"/>
                  <a:pt x="15" y="22"/>
                  <a:pt x="15" y="22"/>
                </a:cubicBezTo>
                <a:cubicBezTo>
                  <a:pt x="20" y="23"/>
                  <a:pt x="20" y="23"/>
                  <a:pt x="20" y="23"/>
                </a:cubicBezTo>
                <a:cubicBezTo>
                  <a:pt x="20" y="23"/>
                  <a:pt x="22" y="23"/>
                  <a:pt x="26" y="23"/>
                </a:cubicBezTo>
                <a:cubicBezTo>
                  <a:pt x="41" y="23"/>
                  <a:pt x="76" y="21"/>
                  <a:pt x="95" y="4"/>
                </a:cubicBezTo>
                <a:cubicBezTo>
                  <a:pt x="99" y="0"/>
                  <a:pt x="99" y="0"/>
                  <a:pt x="99" y="0"/>
                </a:cubicBezTo>
                <a:cubicBezTo>
                  <a:pt x="103" y="4"/>
                  <a:pt x="103" y="4"/>
                  <a:pt x="103" y="4"/>
                </a:cubicBezTo>
                <a:cubicBezTo>
                  <a:pt x="122" y="21"/>
                  <a:pt x="158" y="23"/>
                  <a:pt x="172" y="23"/>
                </a:cubicBezTo>
                <a:cubicBezTo>
                  <a:pt x="176" y="23"/>
                  <a:pt x="179" y="23"/>
                  <a:pt x="179" y="23"/>
                </a:cubicBezTo>
                <a:cubicBezTo>
                  <a:pt x="183" y="22"/>
                  <a:pt x="183" y="22"/>
                  <a:pt x="183" y="22"/>
                </a:cubicBezTo>
                <a:cubicBezTo>
                  <a:pt x="199" y="62"/>
                  <a:pt x="199" y="62"/>
                  <a:pt x="199" y="62"/>
                </a:cubicBezTo>
                <a:cubicBezTo>
                  <a:pt x="197" y="64"/>
                  <a:pt x="197" y="64"/>
                  <a:pt x="197" y="64"/>
                </a:cubicBezTo>
                <a:cubicBezTo>
                  <a:pt x="189" y="79"/>
                  <a:pt x="186" y="98"/>
                  <a:pt x="189" y="120"/>
                </a:cubicBezTo>
                <a:cubicBezTo>
                  <a:pt x="198" y="180"/>
                  <a:pt x="104" y="199"/>
                  <a:pt x="100" y="200"/>
                </a:cubicBezTo>
                <a:lnTo>
                  <a:pt x="99" y="200"/>
                </a:lnTo>
                <a:close/>
                <a:moveTo>
                  <a:pt x="13" y="61"/>
                </a:moveTo>
                <a:cubicBezTo>
                  <a:pt x="22" y="78"/>
                  <a:pt x="24" y="98"/>
                  <a:pt x="21" y="122"/>
                </a:cubicBezTo>
                <a:cubicBezTo>
                  <a:pt x="15" y="167"/>
                  <a:pt x="89" y="186"/>
                  <a:pt x="99" y="188"/>
                </a:cubicBezTo>
                <a:cubicBezTo>
                  <a:pt x="110" y="186"/>
                  <a:pt x="184" y="167"/>
                  <a:pt x="177" y="122"/>
                </a:cubicBezTo>
                <a:cubicBezTo>
                  <a:pt x="174" y="98"/>
                  <a:pt x="177" y="78"/>
                  <a:pt x="186" y="61"/>
                </a:cubicBezTo>
                <a:cubicBezTo>
                  <a:pt x="175" y="35"/>
                  <a:pt x="175" y="35"/>
                  <a:pt x="175" y="35"/>
                </a:cubicBezTo>
                <a:cubicBezTo>
                  <a:pt x="174" y="35"/>
                  <a:pt x="173" y="35"/>
                  <a:pt x="172" y="35"/>
                </a:cubicBezTo>
                <a:cubicBezTo>
                  <a:pt x="157" y="35"/>
                  <a:pt x="122" y="33"/>
                  <a:pt x="99" y="16"/>
                </a:cubicBezTo>
                <a:cubicBezTo>
                  <a:pt x="77" y="33"/>
                  <a:pt x="41" y="35"/>
                  <a:pt x="26" y="35"/>
                </a:cubicBezTo>
                <a:cubicBezTo>
                  <a:pt x="25" y="35"/>
                  <a:pt x="24" y="35"/>
                  <a:pt x="23" y="35"/>
                </a:cubicBezTo>
                <a:lnTo>
                  <a:pt x="13" y="6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31">
            <a:extLst>
              <a:ext uri="{FF2B5EF4-FFF2-40B4-BE49-F238E27FC236}">
                <a16:creationId xmlns:a16="http://schemas.microsoft.com/office/drawing/2014/main" id="{CD9934E8-BA83-48A8-954E-B35D970C1C17}"/>
              </a:ext>
            </a:extLst>
          </p:cNvPr>
          <p:cNvSpPr>
            <a:spLocks/>
          </p:cNvSpPr>
          <p:nvPr/>
        </p:nvSpPr>
        <p:spPr bwMode="auto">
          <a:xfrm>
            <a:off x="5309725" y="2942682"/>
            <a:ext cx="368909" cy="366293"/>
          </a:xfrm>
          <a:custGeom>
            <a:avLst/>
            <a:gdLst>
              <a:gd name="T0" fmla="*/ 142 w 142"/>
              <a:gd name="T1" fmla="*/ 30 h 144"/>
              <a:gd name="T2" fmla="*/ 137 w 142"/>
              <a:gd name="T3" fmla="*/ 16 h 144"/>
              <a:gd name="T4" fmla="*/ 134 w 142"/>
              <a:gd name="T5" fmla="*/ 16 h 144"/>
              <a:gd name="T6" fmla="*/ 73 w 142"/>
              <a:gd name="T7" fmla="*/ 1 h 144"/>
              <a:gd name="T8" fmla="*/ 71 w 142"/>
              <a:gd name="T9" fmla="*/ 0 h 144"/>
              <a:gd name="T10" fmla="*/ 69 w 142"/>
              <a:gd name="T11" fmla="*/ 1 h 144"/>
              <a:gd name="T12" fmla="*/ 8 w 142"/>
              <a:gd name="T13" fmla="*/ 16 h 144"/>
              <a:gd name="T14" fmla="*/ 6 w 142"/>
              <a:gd name="T15" fmla="*/ 16 h 144"/>
              <a:gd name="T16" fmla="*/ 0 w 142"/>
              <a:gd name="T17" fmla="*/ 30 h 144"/>
              <a:gd name="T18" fmla="*/ 1 w 142"/>
              <a:gd name="T19" fmla="*/ 31 h 144"/>
              <a:gd name="T20" fmla="*/ 7 w 142"/>
              <a:gd name="T21" fmla="*/ 92 h 144"/>
              <a:gd name="T22" fmla="*/ 13 w 142"/>
              <a:gd name="T23" fmla="*/ 113 h 144"/>
              <a:gd name="T24" fmla="*/ 36 w 142"/>
              <a:gd name="T25" fmla="*/ 131 h 144"/>
              <a:gd name="T26" fmla="*/ 70 w 142"/>
              <a:gd name="T27" fmla="*/ 144 h 144"/>
              <a:gd name="T28" fmla="*/ 71 w 142"/>
              <a:gd name="T29" fmla="*/ 144 h 144"/>
              <a:gd name="T30" fmla="*/ 72 w 142"/>
              <a:gd name="T31" fmla="*/ 144 h 144"/>
              <a:gd name="T32" fmla="*/ 107 w 142"/>
              <a:gd name="T33" fmla="*/ 131 h 144"/>
              <a:gd name="T34" fmla="*/ 129 w 142"/>
              <a:gd name="T35" fmla="*/ 113 h 144"/>
              <a:gd name="T36" fmla="*/ 135 w 142"/>
              <a:gd name="T37" fmla="*/ 92 h 144"/>
              <a:gd name="T38" fmla="*/ 142 w 142"/>
              <a:gd name="T39" fmla="*/ 31 h 144"/>
              <a:gd name="T40" fmla="*/ 142 w 142"/>
              <a:gd name="T41" fmla="*/ 3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44">
                <a:moveTo>
                  <a:pt x="142" y="30"/>
                </a:moveTo>
                <a:cubicBezTo>
                  <a:pt x="137" y="16"/>
                  <a:pt x="137" y="16"/>
                  <a:pt x="137" y="16"/>
                </a:cubicBezTo>
                <a:cubicBezTo>
                  <a:pt x="134" y="16"/>
                  <a:pt x="134" y="16"/>
                  <a:pt x="134" y="16"/>
                </a:cubicBezTo>
                <a:cubicBezTo>
                  <a:pt x="118" y="15"/>
                  <a:pt x="93" y="12"/>
                  <a:pt x="73" y="1"/>
                </a:cubicBezTo>
                <a:cubicBezTo>
                  <a:pt x="71" y="0"/>
                  <a:pt x="71" y="0"/>
                  <a:pt x="71" y="0"/>
                </a:cubicBezTo>
                <a:cubicBezTo>
                  <a:pt x="69" y="1"/>
                  <a:pt x="69" y="1"/>
                  <a:pt x="69" y="1"/>
                </a:cubicBezTo>
                <a:cubicBezTo>
                  <a:pt x="49" y="12"/>
                  <a:pt x="25" y="15"/>
                  <a:pt x="8" y="16"/>
                </a:cubicBezTo>
                <a:cubicBezTo>
                  <a:pt x="6" y="16"/>
                  <a:pt x="6" y="16"/>
                  <a:pt x="6" y="16"/>
                </a:cubicBezTo>
                <a:cubicBezTo>
                  <a:pt x="0" y="30"/>
                  <a:pt x="0" y="30"/>
                  <a:pt x="0" y="30"/>
                </a:cubicBezTo>
                <a:cubicBezTo>
                  <a:pt x="1" y="31"/>
                  <a:pt x="1" y="31"/>
                  <a:pt x="1" y="31"/>
                </a:cubicBezTo>
                <a:cubicBezTo>
                  <a:pt x="8" y="48"/>
                  <a:pt x="10" y="69"/>
                  <a:pt x="7" y="92"/>
                </a:cubicBezTo>
                <a:cubicBezTo>
                  <a:pt x="6" y="100"/>
                  <a:pt x="8" y="107"/>
                  <a:pt x="13" y="113"/>
                </a:cubicBezTo>
                <a:cubicBezTo>
                  <a:pt x="18" y="120"/>
                  <a:pt x="26" y="125"/>
                  <a:pt x="36" y="131"/>
                </a:cubicBezTo>
                <a:cubicBezTo>
                  <a:pt x="49" y="138"/>
                  <a:pt x="63" y="142"/>
                  <a:pt x="70" y="144"/>
                </a:cubicBezTo>
                <a:cubicBezTo>
                  <a:pt x="71" y="144"/>
                  <a:pt x="71" y="144"/>
                  <a:pt x="71" y="144"/>
                </a:cubicBezTo>
                <a:cubicBezTo>
                  <a:pt x="72" y="144"/>
                  <a:pt x="72" y="144"/>
                  <a:pt x="72" y="144"/>
                </a:cubicBezTo>
                <a:cubicBezTo>
                  <a:pt x="79" y="142"/>
                  <a:pt x="93" y="138"/>
                  <a:pt x="107" y="131"/>
                </a:cubicBezTo>
                <a:cubicBezTo>
                  <a:pt x="117" y="125"/>
                  <a:pt x="124" y="120"/>
                  <a:pt x="129" y="113"/>
                </a:cubicBezTo>
                <a:cubicBezTo>
                  <a:pt x="134" y="107"/>
                  <a:pt x="136" y="100"/>
                  <a:pt x="135" y="92"/>
                </a:cubicBezTo>
                <a:cubicBezTo>
                  <a:pt x="132" y="69"/>
                  <a:pt x="134" y="48"/>
                  <a:pt x="142" y="31"/>
                </a:cubicBezTo>
                <a:lnTo>
                  <a:pt x="142" y="3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400" dirty="0"/>
          </a:p>
        </p:txBody>
      </p:sp>
      <p:sp>
        <p:nvSpPr>
          <p:cNvPr id="37" name="文本框 36">
            <a:extLst>
              <a:ext uri="{FF2B5EF4-FFF2-40B4-BE49-F238E27FC236}">
                <a16:creationId xmlns:a16="http://schemas.microsoft.com/office/drawing/2014/main" id="{2191B7BA-234C-4E79-B2CA-2CAA40AC620C}"/>
              </a:ext>
            </a:extLst>
          </p:cNvPr>
          <p:cNvSpPr txBox="1"/>
          <p:nvPr/>
        </p:nvSpPr>
        <p:spPr>
          <a:xfrm>
            <a:off x="5833299" y="2833307"/>
            <a:ext cx="3052347" cy="446276"/>
          </a:xfrm>
          <a:prstGeom prst="rect">
            <a:avLst/>
          </a:prstGeom>
          <a:noFill/>
        </p:spPr>
        <p:txBody>
          <a:bodyPr wrap="square" rtlCol="0">
            <a:spAutoFit/>
          </a:bodyPr>
          <a:lstStyle/>
          <a:p>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国产芯片、安全可靠</a:t>
            </a:r>
          </a:p>
          <a:p>
            <a:r>
              <a:rPr lang="en-US" altLang="zh-CN" sz="900" b="1" dirty="0">
                <a:solidFill>
                  <a:srgbClr val="FF0000"/>
                </a:solidFill>
                <a:latin typeface="微软雅黑" panose="020B0503020204020204" pitchFamily="34" charset="-122"/>
                <a:ea typeface="微软雅黑" panose="020B0503020204020204" pitchFamily="34" charset="-122"/>
              </a:rPr>
              <a:t>CPU</a:t>
            </a:r>
            <a:r>
              <a:rPr lang="en-US" altLang="zh-CN" sz="900" b="1" dirty="0">
                <a:solidFill>
                  <a:schemeClr val="accent1">
                    <a:lumMod val="75000"/>
                  </a:schemeClr>
                </a:solidFill>
                <a:latin typeface="微软雅黑" panose="020B0503020204020204" pitchFamily="34" charset="-122"/>
                <a:ea typeface="微软雅黑" panose="020B0503020204020204" pitchFamily="34" charset="-122"/>
              </a:rPr>
              <a:t>+</a:t>
            </a:r>
            <a:r>
              <a:rPr lang="en-US" altLang="zh-CN" sz="900" b="1" dirty="0">
                <a:solidFill>
                  <a:srgbClr val="FF0000"/>
                </a:solidFill>
                <a:latin typeface="微软雅黑" panose="020B0503020204020204" pitchFamily="34" charset="-122"/>
                <a:ea typeface="微软雅黑" panose="020B0503020204020204" pitchFamily="34" charset="-122"/>
              </a:rPr>
              <a:t>AI</a:t>
            </a:r>
            <a:r>
              <a:rPr lang="zh-CN" altLang="en-US" sz="900" b="1" dirty="0">
                <a:solidFill>
                  <a:schemeClr val="accent1">
                    <a:lumMod val="75000"/>
                  </a:schemeClr>
                </a:solidFill>
                <a:latin typeface="微软雅黑" panose="020B0503020204020204" pitchFamily="34" charset="-122"/>
                <a:ea typeface="微软雅黑" panose="020B0503020204020204" pitchFamily="34" charset="-122"/>
              </a:rPr>
              <a:t>均可采用全国产设计，实现全方位安全可靠保障</a:t>
            </a:r>
          </a:p>
        </p:txBody>
      </p:sp>
      <p:grpSp>
        <p:nvGrpSpPr>
          <p:cNvPr id="38" name="组合 37">
            <a:extLst>
              <a:ext uri="{FF2B5EF4-FFF2-40B4-BE49-F238E27FC236}">
                <a16:creationId xmlns:a16="http://schemas.microsoft.com/office/drawing/2014/main" id="{E0B4A303-E01A-474C-AA13-BE49DB4CA9BD}"/>
              </a:ext>
            </a:extLst>
          </p:cNvPr>
          <p:cNvGrpSpPr/>
          <p:nvPr/>
        </p:nvGrpSpPr>
        <p:grpSpPr>
          <a:xfrm>
            <a:off x="350289" y="3751712"/>
            <a:ext cx="492115" cy="474334"/>
            <a:chOff x="3327920" y="6173455"/>
            <a:chExt cx="450850" cy="541338"/>
          </a:xfrm>
          <a:solidFill>
            <a:schemeClr val="accent1">
              <a:lumMod val="75000"/>
            </a:schemeClr>
          </a:solidFill>
        </p:grpSpPr>
        <p:sp>
          <p:nvSpPr>
            <p:cNvPr id="39" name="Freeform 182">
              <a:extLst>
                <a:ext uri="{FF2B5EF4-FFF2-40B4-BE49-F238E27FC236}">
                  <a16:creationId xmlns:a16="http://schemas.microsoft.com/office/drawing/2014/main" id="{1DC5903B-E80E-4C96-9560-6F1413C09230}"/>
                </a:ext>
              </a:extLst>
            </p:cNvPr>
            <p:cNvSpPr>
              <a:spLocks noEditPoints="1"/>
            </p:cNvSpPr>
            <p:nvPr/>
          </p:nvSpPr>
          <p:spPr bwMode="auto">
            <a:xfrm>
              <a:off x="3327920" y="6173455"/>
              <a:ext cx="450850" cy="541338"/>
            </a:xfrm>
            <a:custGeom>
              <a:avLst/>
              <a:gdLst>
                <a:gd name="T0" fmla="*/ 138 w 161"/>
                <a:gd name="T1" fmla="*/ 141 h 194"/>
                <a:gd name="T2" fmla="*/ 140 w 161"/>
                <a:gd name="T3" fmla="*/ 137 h 194"/>
                <a:gd name="T4" fmla="*/ 143 w 161"/>
                <a:gd name="T5" fmla="*/ 133 h 194"/>
                <a:gd name="T6" fmla="*/ 161 w 161"/>
                <a:gd name="T7" fmla="*/ 81 h 194"/>
                <a:gd name="T8" fmla="*/ 83 w 161"/>
                <a:gd name="T9" fmla="*/ 0 h 194"/>
                <a:gd name="T10" fmla="*/ 23 w 161"/>
                <a:gd name="T11" fmla="*/ 30 h 194"/>
                <a:gd name="T12" fmla="*/ 22 w 161"/>
                <a:gd name="T13" fmla="*/ 32 h 194"/>
                <a:gd name="T14" fmla="*/ 21 w 161"/>
                <a:gd name="T15" fmla="*/ 33 h 194"/>
                <a:gd name="T16" fmla="*/ 11 w 161"/>
                <a:gd name="T17" fmla="*/ 59 h 194"/>
                <a:gd name="T18" fmla="*/ 11 w 161"/>
                <a:gd name="T19" fmla="*/ 63 h 194"/>
                <a:gd name="T20" fmla="*/ 11 w 161"/>
                <a:gd name="T21" fmla="*/ 66 h 194"/>
                <a:gd name="T22" fmla="*/ 11 w 161"/>
                <a:gd name="T23" fmla="*/ 73 h 194"/>
                <a:gd name="T24" fmla="*/ 12 w 161"/>
                <a:gd name="T25" fmla="*/ 79 h 194"/>
                <a:gd name="T26" fmla="*/ 13 w 161"/>
                <a:gd name="T27" fmla="*/ 81 h 194"/>
                <a:gd name="T28" fmla="*/ 11 w 161"/>
                <a:gd name="T29" fmla="*/ 96 h 194"/>
                <a:gd name="T30" fmla="*/ 10 w 161"/>
                <a:gd name="T31" fmla="*/ 99 h 194"/>
                <a:gd name="T32" fmla="*/ 6 w 161"/>
                <a:gd name="T33" fmla="*/ 111 h 194"/>
                <a:gd name="T34" fmla="*/ 4 w 161"/>
                <a:gd name="T35" fmla="*/ 113 h 194"/>
                <a:gd name="T36" fmla="*/ 1 w 161"/>
                <a:gd name="T37" fmla="*/ 123 h 194"/>
                <a:gd name="T38" fmla="*/ 5 w 161"/>
                <a:gd name="T39" fmla="*/ 128 h 194"/>
                <a:gd name="T40" fmla="*/ 9 w 161"/>
                <a:gd name="T41" fmla="*/ 129 h 194"/>
                <a:gd name="T42" fmla="*/ 12 w 161"/>
                <a:gd name="T43" fmla="*/ 130 h 194"/>
                <a:gd name="T44" fmla="*/ 11 w 161"/>
                <a:gd name="T45" fmla="*/ 131 h 194"/>
                <a:gd name="T46" fmla="*/ 12 w 161"/>
                <a:gd name="T47" fmla="*/ 136 h 194"/>
                <a:gd name="T48" fmla="*/ 14 w 161"/>
                <a:gd name="T49" fmla="*/ 139 h 194"/>
                <a:gd name="T50" fmla="*/ 15 w 161"/>
                <a:gd name="T51" fmla="*/ 147 h 194"/>
                <a:gd name="T52" fmla="*/ 16 w 161"/>
                <a:gd name="T53" fmla="*/ 149 h 194"/>
                <a:gd name="T54" fmla="*/ 16 w 161"/>
                <a:gd name="T55" fmla="*/ 154 h 194"/>
                <a:gd name="T56" fmla="*/ 16 w 161"/>
                <a:gd name="T57" fmla="*/ 164 h 194"/>
                <a:gd name="T58" fmla="*/ 33 w 161"/>
                <a:gd name="T59" fmla="*/ 172 h 194"/>
                <a:gd name="T60" fmla="*/ 36 w 161"/>
                <a:gd name="T61" fmla="*/ 172 h 194"/>
                <a:gd name="T62" fmla="*/ 47 w 161"/>
                <a:gd name="T63" fmla="*/ 172 h 194"/>
                <a:gd name="T64" fmla="*/ 53 w 161"/>
                <a:gd name="T65" fmla="*/ 172 h 194"/>
                <a:gd name="T66" fmla="*/ 57 w 161"/>
                <a:gd name="T67" fmla="*/ 172 h 194"/>
                <a:gd name="T68" fmla="*/ 66 w 161"/>
                <a:gd name="T69" fmla="*/ 192 h 194"/>
                <a:gd name="T70" fmla="*/ 69 w 161"/>
                <a:gd name="T71" fmla="*/ 194 h 194"/>
                <a:gd name="T72" fmla="*/ 153 w 161"/>
                <a:gd name="T73" fmla="*/ 194 h 194"/>
                <a:gd name="T74" fmla="*/ 156 w 161"/>
                <a:gd name="T75" fmla="*/ 192 h 194"/>
                <a:gd name="T76" fmla="*/ 156 w 161"/>
                <a:gd name="T77" fmla="*/ 187 h 194"/>
                <a:gd name="T78" fmla="*/ 138 w 161"/>
                <a:gd name="T79" fmla="*/ 141 h 194"/>
                <a:gd name="T80" fmla="*/ 84 w 161"/>
                <a:gd name="T81" fmla="*/ 130 h 194"/>
                <a:gd name="T82" fmla="*/ 33 w 161"/>
                <a:gd name="T83" fmla="*/ 79 h 194"/>
                <a:gd name="T84" fmla="*/ 84 w 161"/>
                <a:gd name="T85" fmla="*/ 28 h 194"/>
                <a:gd name="T86" fmla="*/ 135 w 161"/>
                <a:gd name="T87" fmla="*/ 79 h 194"/>
                <a:gd name="T88" fmla="*/ 84 w 161"/>
                <a:gd name="T89" fmla="*/ 1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 h="194">
                  <a:moveTo>
                    <a:pt x="138" y="141"/>
                  </a:moveTo>
                  <a:cubicBezTo>
                    <a:pt x="138" y="139"/>
                    <a:pt x="139" y="138"/>
                    <a:pt x="140" y="137"/>
                  </a:cubicBezTo>
                  <a:cubicBezTo>
                    <a:pt x="141" y="136"/>
                    <a:pt x="142" y="134"/>
                    <a:pt x="143" y="133"/>
                  </a:cubicBezTo>
                  <a:cubicBezTo>
                    <a:pt x="154" y="118"/>
                    <a:pt x="161" y="100"/>
                    <a:pt x="161" y="81"/>
                  </a:cubicBezTo>
                  <a:cubicBezTo>
                    <a:pt x="161" y="36"/>
                    <a:pt x="126" y="0"/>
                    <a:pt x="83" y="0"/>
                  </a:cubicBezTo>
                  <a:cubicBezTo>
                    <a:pt x="60" y="0"/>
                    <a:pt x="38" y="11"/>
                    <a:pt x="23" y="30"/>
                  </a:cubicBezTo>
                  <a:cubicBezTo>
                    <a:pt x="23" y="30"/>
                    <a:pt x="22" y="31"/>
                    <a:pt x="22" y="32"/>
                  </a:cubicBezTo>
                  <a:cubicBezTo>
                    <a:pt x="21" y="32"/>
                    <a:pt x="21" y="33"/>
                    <a:pt x="21" y="33"/>
                  </a:cubicBezTo>
                  <a:cubicBezTo>
                    <a:pt x="17" y="39"/>
                    <a:pt x="11" y="54"/>
                    <a:pt x="11" y="59"/>
                  </a:cubicBezTo>
                  <a:cubicBezTo>
                    <a:pt x="11" y="60"/>
                    <a:pt x="11" y="62"/>
                    <a:pt x="11" y="63"/>
                  </a:cubicBezTo>
                  <a:cubicBezTo>
                    <a:pt x="11" y="64"/>
                    <a:pt x="11" y="65"/>
                    <a:pt x="11" y="66"/>
                  </a:cubicBezTo>
                  <a:cubicBezTo>
                    <a:pt x="11" y="68"/>
                    <a:pt x="11" y="71"/>
                    <a:pt x="11" y="73"/>
                  </a:cubicBezTo>
                  <a:cubicBezTo>
                    <a:pt x="11" y="75"/>
                    <a:pt x="12" y="77"/>
                    <a:pt x="12" y="79"/>
                  </a:cubicBezTo>
                  <a:cubicBezTo>
                    <a:pt x="13" y="79"/>
                    <a:pt x="13" y="80"/>
                    <a:pt x="13" y="81"/>
                  </a:cubicBezTo>
                  <a:cubicBezTo>
                    <a:pt x="14" y="86"/>
                    <a:pt x="13" y="90"/>
                    <a:pt x="11" y="96"/>
                  </a:cubicBezTo>
                  <a:cubicBezTo>
                    <a:pt x="10" y="99"/>
                    <a:pt x="10" y="99"/>
                    <a:pt x="10" y="99"/>
                  </a:cubicBezTo>
                  <a:cubicBezTo>
                    <a:pt x="9" y="103"/>
                    <a:pt x="7" y="107"/>
                    <a:pt x="6" y="111"/>
                  </a:cubicBezTo>
                  <a:cubicBezTo>
                    <a:pt x="6" y="111"/>
                    <a:pt x="5" y="112"/>
                    <a:pt x="4" y="113"/>
                  </a:cubicBezTo>
                  <a:cubicBezTo>
                    <a:pt x="3" y="116"/>
                    <a:pt x="0" y="119"/>
                    <a:pt x="1" y="123"/>
                  </a:cubicBezTo>
                  <a:cubicBezTo>
                    <a:pt x="1" y="124"/>
                    <a:pt x="2" y="126"/>
                    <a:pt x="5" y="128"/>
                  </a:cubicBezTo>
                  <a:cubicBezTo>
                    <a:pt x="6" y="129"/>
                    <a:pt x="8" y="129"/>
                    <a:pt x="9" y="129"/>
                  </a:cubicBezTo>
                  <a:cubicBezTo>
                    <a:pt x="10" y="130"/>
                    <a:pt x="11" y="130"/>
                    <a:pt x="12" y="130"/>
                  </a:cubicBezTo>
                  <a:cubicBezTo>
                    <a:pt x="12" y="130"/>
                    <a:pt x="11" y="131"/>
                    <a:pt x="11" y="131"/>
                  </a:cubicBezTo>
                  <a:cubicBezTo>
                    <a:pt x="11" y="133"/>
                    <a:pt x="11" y="134"/>
                    <a:pt x="12" y="136"/>
                  </a:cubicBezTo>
                  <a:cubicBezTo>
                    <a:pt x="12" y="138"/>
                    <a:pt x="13" y="139"/>
                    <a:pt x="14" y="139"/>
                  </a:cubicBezTo>
                  <a:cubicBezTo>
                    <a:pt x="12" y="143"/>
                    <a:pt x="13" y="144"/>
                    <a:pt x="15" y="147"/>
                  </a:cubicBezTo>
                  <a:cubicBezTo>
                    <a:pt x="15" y="148"/>
                    <a:pt x="15" y="148"/>
                    <a:pt x="16" y="149"/>
                  </a:cubicBezTo>
                  <a:cubicBezTo>
                    <a:pt x="17" y="150"/>
                    <a:pt x="16" y="151"/>
                    <a:pt x="16" y="154"/>
                  </a:cubicBezTo>
                  <a:cubicBezTo>
                    <a:pt x="15" y="157"/>
                    <a:pt x="14" y="160"/>
                    <a:pt x="16" y="164"/>
                  </a:cubicBezTo>
                  <a:cubicBezTo>
                    <a:pt x="19" y="171"/>
                    <a:pt x="28" y="171"/>
                    <a:pt x="33" y="172"/>
                  </a:cubicBezTo>
                  <a:cubicBezTo>
                    <a:pt x="34" y="172"/>
                    <a:pt x="35" y="172"/>
                    <a:pt x="36" y="172"/>
                  </a:cubicBezTo>
                  <a:cubicBezTo>
                    <a:pt x="39" y="172"/>
                    <a:pt x="42" y="172"/>
                    <a:pt x="47" y="172"/>
                  </a:cubicBezTo>
                  <a:cubicBezTo>
                    <a:pt x="49" y="172"/>
                    <a:pt x="51" y="172"/>
                    <a:pt x="53" y="172"/>
                  </a:cubicBezTo>
                  <a:cubicBezTo>
                    <a:pt x="54" y="172"/>
                    <a:pt x="56" y="172"/>
                    <a:pt x="57" y="172"/>
                  </a:cubicBezTo>
                  <a:cubicBezTo>
                    <a:pt x="66" y="192"/>
                    <a:pt x="66" y="192"/>
                    <a:pt x="66" y="192"/>
                  </a:cubicBezTo>
                  <a:cubicBezTo>
                    <a:pt x="66" y="193"/>
                    <a:pt x="68" y="194"/>
                    <a:pt x="69" y="194"/>
                  </a:cubicBezTo>
                  <a:cubicBezTo>
                    <a:pt x="153" y="194"/>
                    <a:pt x="153" y="194"/>
                    <a:pt x="153" y="194"/>
                  </a:cubicBezTo>
                  <a:cubicBezTo>
                    <a:pt x="154" y="194"/>
                    <a:pt x="156" y="193"/>
                    <a:pt x="156" y="192"/>
                  </a:cubicBezTo>
                  <a:cubicBezTo>
                    <a:pt x="157" y="190"/>
                    <a:pt x="157" y="188"/>
                    <a:pt x="156" y="187"/>
                  </a:cubicBezTo>
                  <a:cubicBezTo>
                    <a:pt x="156" y="187"/>
                    <a:pt x="136" y="164"/>
                    <a:pt x="138" y="141"/>
                  </a:cubicBezTo>
                  <a:close/>
                  <a:moveTo>
                    <a:pt x="84" y="130"/>
                  </a:moveTo>
                  <a:cubicBezTo>
                    <a:pt x="55" y="130"/>
                    <a:pt x="33" y="107"/>
                    <a:pt x="33" y="79"/>
                  </a:cubicBezTo>
                  <a:cubicBezTo>
                    <a:pt x="33" y="50"/>
                    <a:pt x="55" y="28"/>
                    <a:pt x="84" y="28"/>
                  </a:cubicBezTo>
                  <a:cubicBezTo>
                    <a:pt x="112" y="28"/>
                    <a:pt x="135" y="50"/>
                    <a:pt x="135" y="79"/>
                  </a:cubicBezTo>
                  <a:cubicBezTo>
                    <a:pt x="135" y="107"/>
                    <a:pt x="112" y="130"/>
                    <a:pt x="84"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Oval 183">
              <a:extLst>
                <a:ext uri="{FF2B5EF4-FFF2-40B4-BE49-F238E27FC236}">
                  <a16:creationId xmlns:a16="http://schemas.microsoft.com/office/drawing/2014/main" id="{C963DAB6-A32C-4E60-85CD-7DDE922FEC18}"/>
                </a:ext>
              </a:extLst>
            </p:cNvPr>
            <p:cNvSpPr>
              <a:spLocks noChangeArrowheads="1"/>
            </p:cNvSpPr>
            <p:nvPr/>
          </p:nvSpPr>
          <p:spPr bwMode="auto">
            <a:xfrm>
              <a:off x="3466033" y="6371893"/>
              <a:ext cx="4445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Oval 184">
              <a:extLst>
                <a:ext uri="{FF2B5EF4-FFF2-40B4-BE49-F238E27FC236}">
                  <a16:creationId xmlns:a16="http://schemas.microsoft.com/office/drawing/2014/main" id="{B5403758-69C0-4212-91F1-BA65135D957E}"/>
                </a:ext>
              </a:extLst>
            </p:cNvPr>
            <p:cNvSpPr>
              <a:spLocks noChangeArrowheads="1"/>
            </p:cNvSpPr>
            <p:nvPr/>
          </p:nvSpPr>
          <p:spPr bwMode="auto">
            <a:xfrm>
              <a:off x="3540645" y="6371893"/>
              <a:ext cx="42863"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Oval 185">
              <a:extLst>
                <a:ext uri="{FF2B5EF4-FFF2-40B4-BE49-F238E27FC236}">
                  <a16:creationId xmlns:a16="http://schemas.microsoft.com/office/drawing/2014/main" id="{43BD1499-CD24-4F3F-AD1B-0981657F1079}"/>
                </a:ext>
              </a:extLst>
            </p:cNvPr>
            <p:cNvSpPr>
              <a:spLocks noChangeArrowheads="1"/>
            </p:cNvSpPr>
            <p:nvPr/>
          </p:nvSpPr>
          <p:spPr bwMode="auto">
            <a:xfrm>
              <a:off x="3616845" y="637189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3" name="组合 42">
            <a:extLst>
              <a:ext uri="{FF2B5EF4-FFF2-40B4-BE49-F238E27FC236}">
                <a16:creationId xmlns:a16="http://schemas.microsoft.com/office/drawing/2014/main" id="{2A3BC0E4-D10B-4B72-900B-5D4F17938AB3}"/>
              </a:ext>
            </a:extLst>
          </p:cNvPr>
          <p:cNvGrpSpPr/>
          <p:nvPr/>
        </p:nvGrpSpPr>
        <p:grpSpPr>
          <a:xfrm>
            <a:off x="5196484" y="3657686"/>
            <a:ext cx="551925" cy="579646"/>
            <a:chOff x="6421438" y="5535613"/>
            <a:chExt cx="514350" cy="542925"/>
          </a:xfrm>
          <a:solidFill>
            <a:schemeClr val="accent1">
              <a:lumMod val="75000"/>
            </a:schemeClr>
          </a:solidFill>
        </p:grpSpPr>
        <p:sp>
          <p:nvSpPr>
            <p:cNvPr id="44" name="Freeform 186">
              <a:extLst>
                <a:ext uri="{FF2B5EF4-FFF2-40B4-BE49-F238E27FC236}">
                  <a16:creationId xmlns:a16="http://schemas.microsoft.com/office/drawing/2014/main" id="{694F3426-8B12-4BE6-925C-85CC910A8BA8}"/>
                </a:ext>
              </a:extLst>
            </p:cNvPr>
            <p:cNvSpPr>
              <a:spLocks noEditPoints="1"/>
            </p:cNvSpPr>
            <p:nvPr/>
          </p:nvSpPr>
          <p:spPr bwMode="auto">
            <a:xfrm>
              <a:off x="6542088" y="5656263"/>
              <a:ext cx="273050" cy="341313"/>
            </a:xfrm>
            <a:custGeom>
              <a:avLst/>
              <a:gdLst>
                <a:gd name="T0" fmla="*/ 49 w 98"/>
                <a:gd name="T1" fmla="*/ 0 h 122"/>
                <a:gd name="T2" fmla="*/ 0 w 98"/>
                <a:gd name="T3" fmla="*/ 49 h 122"/>
                <a:gd name="T4" fmla="*/ 21 w 98"/>
                <a:gd name="T5" fmla="*/ 87 h 122"/>
                <a:gd name="T6" fmla="*/ 25 w 98"/>
                <a:gd name="T7" fmla="*/ 97 h 122"/>
                <a:gd name="T8" fmla="*/ 25 w 98"/>
                <a:gd name="T9" fmla="*/ 111 h 122"/>
                <a:gd name="T10" fmla="*/ 37 w 98"/>
                <a:gd name="T11" fmla="*/ 122 h 122"/>
                <a:gd name="T12" fmla="*/ 61 w 98"/>
                <a:gd name="T13" fmla="*/ 122 h 122"/>
                <a:gd name="T14" fmla="*/ 73 w 98"/>
                <a:gd name="T15" fmla="*/ 111 h 122"/>
                <a:gd name="T16" fmla="*/ 73 w 98"/>
                <a:gd name="T17" fmla="*/ 97 h 122"/>
                <a:gd name="T18" fmla="*/ 77 w 98"/>
                <a:gd name="T19" fmla="*/ 87 h 122"/>
                <a:gd name="T20" fmla="*/ 98 w 98"/>
                <a:gd name="T21" fmla="*/ 49 h 122"/>
                <a:gd name="T22" fmla="*/ 49 w 98"/>
                <a:gd name="T23" fmla="*/ 0 h 122"/>
                <a:gd name="T24" fmla="*/ 76 w 98"/>
                <a:gd name="T25" fmla="*/ 65 h 122"/>
                <a:gd name="T26" fmla="*/ 73 w 98"/>
                <a:gd name="T27" fmla="*/ 67 h 122"/>
                <a:gd name="T28" fmla="*/ 71 w 98"/>
                <a:gd name="T29" fmla="*/ 66 h 122"/>
                <a:gd name="T30" fmla="*/ 69 w 98"/>
                <a:gd name="T31" fmla="*/ 61 h 122"/>
                <a:gd name="T32" fmla="*/ 61 w 98"/>
                <a:gd name="T33" fmla="*/ 23 h 122"/>
                <a:gd name="T34" fmla="*/ 60 w 98"/>
                <a:gd name="T35" fmla="*/ 18 h 122"/>
                <a:gd name="T36" fmla="*/ 66 w 98"/>
                <a:gd name="T37" fmla="*/ 17 h 122"/>
                <a:gd name="T38" fmla="*/ 76 w 98"/>
                <a:gd name="T39" fmla="*/ 6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22">
                  <a:moveTo>
                    <a:pt x="49" y="0"/>
                  </a:moveTo>
                  <a:cubicBezTo>
                    <a:pt x="22" y="0"/>
                    <a:pt x="0" y="22"/>
                    <a:pt x="0" y="49"/>
                  </a:cubicBezTo>
                  <a:cubicBezTo>
                    <a:pt x="0" y="68"/>
                    <a:pt x="20" y="86"/>
                    <a:pt x="21" y="87"/>
                  </a:cubicBezTo>
                  <a:cubicBezTo>
                    <a:pt x="23" y="89"/>
                    <a:pt x="25" y="94"/>
                    <a:pt x="25" y="97"/>
                  </a:cubicBezTo>
                  <a:cubicBezTo>
                    <a:pt x="25" y="111"/>
                    <a:pt x="25" y="111"/>
                    <a:pt x="25" y="111"/>
                  </a:cubicBezTo>
                  <a:cubicBezTo>
                    <a:pt x="25" y="117"/>
                    <a:pt x="30" y="122"/>
                    <a:pt x="37" y="122"/>
                  </a:cubicBezTo>
                  <a:cubicBezTo>
                    <a:pt x="61" y="122"/>
                    <a:pt x="61" y="122"/>
                    <a:pt x="61" y="122"/>
                  </a:cubicBezTo>
                  <a:cubicBezTo>
                    <a:pt x="67" y="122"/>
                    <a:pt x="73" y="117"/>
                    <a:pt x="73" y="111"/>
                  </a:cubicBezTo>
                  <a:cubicBezTo>
                    <a:pt x="73" y="97"/>
                    <a:pt x="73" y="97"/>
                    <a:pt x="73" y="97"/>
                  </a:cubicBezTo>
                  <a:cubicBezTo>
                    <a:pt x="73" y="94"/>
                    <a:pt x="75" y="89"/>
                    <a:pt x="77" y="87"/>
                  </a:cubicBezTo>
                  <a:cubicBezTo>
                    <a:pt x="78" y="86"/>
                    <a:pt x="98" y="68"/>
                    <a:pt x="98" y="49"/>
                  </a:cubicBezTo>
                  <a:cubicBezTo>
                    <a:pt x="98" y="22"/>
                    <a:pt x="76" y="0"/>
                    <a:pt x="49" y="0"/>
                  </a:cubicBezTo>
                  <a:close/>
                  <a:moveTo>
                    <a:pt x="76" y="65"/>
                  </a:moveTo>
                  <a:cubicBezTo>
                    <a:pt x="75" y="66"/>
                    <a:pt x="74" y="67"/>
                    <a:pt x="73" y="67"/>
                  </a:cubicBezTo>
                  <a:cubicBezTo>
                    <a:pt x="72" y="67"/>
                    <a:pt x="71" y="67"/>
                    <a:pt x="71" y="66"/>
                  </a:cubicBezTo>
                  <a:cubicBezTo>
                    <a:pt x="69" y="65"/>
                    <a:pt x="68" y="63"/>
                    <a:pt x="69" y="61"/>
                  </a:cubicBezTo>
                  <a:cubicBezTo>
                    <a:pt x="82" y="40"/>
                    <a:pt x="63" y="25"/>
                    <a:pt x="61" y="23"/>
                  </a:cubicBezTo>
                  <a:cubicBezTo>
                    <a:pt x="59" y="22"/>
                    <a:pt x="59" y="19"/>
                    <a:pt x="60" y="18"/>
                  </a:cubicBezTo>
                  <a:cubicBezTo>
                    <a:pt x="61" y="16"/>
                    <a:pt x="64" y="15"/>
                    <a:pt x="66" y="17"/>
                  </a:cubicBezTo>
                  <a:cubicBezTo>
                    <a:pt x="67" y="18"/>
                    <a:pt x="93" y="37"/>
                    <a:pt x="76"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5" name="Freeform 187">
              <a:extLst>
                <a:ext uri="{FF2B5EF4-FFF2-40B4-BE49-F238E27FC236}">
                  <a16:creationId xmlns:a16="http://schemas.microsoft.com/office/drawing/2014/main" id="{273B5628-019D-41D3-9F46-B46AF3BCCADB}"/>
                </a:ext>
              </a:extLst>
            </p:cNvPr>
            <p:cNvSpPr>
              <a:spLocks/>
            </p:cNvSpPr>
            <p:nvPr/>
          </p:nvSpPr>
          <p:spPr bwMode="auto">
            <a:xfrm>
              <a:off x="6421438" y="5762625"/>
              <a:ext cx="114300" cy="38100"/>
            </a:xfrm>
            <a:custGeom>
              <a:avLst/>
              <a:gdLst>
                <a:gd name="T0" fmla="*/ 4 w 41"/>
                <a:gd name="T1" fmla="*/ 14 h 14"/>
                <a:gd name="T2" fmla="*/ 0 w 41"/>
                <a:gd name="T3" fmla="*/ 10 h 14"/>
                <a:gd name="T4" fmla="*/ 4 w 41"/>
                <a:gd name="T5" fmla="*/ 6 h 14"/>
                <a:gd name="T6" fmla="*/ 36 w 41"/>
                <a:gd name="T7" fmla="*/ 0 h 14"/>
                <a:gd name="T8" fmla="*/ 41 w 41"/>
                <a:gd name="T9" fmla="*/ 4 h 14"/>
                <a:gd name="T10" fmla="*/ 38 w 41"/>
                <a:gd name="T11" fmla="*/ 8 h 14"/>
                <a:gd name="T12" fmla="*/ 5 w 41"/>
                <a:gd name="T13" fmla="*/ 14 h 14"/>
                <a:gd name="T14" fmla="*/ 4 w 4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4">
                  <a:moveTo>
                    <a:pt x="4" y="14"/>
                  </a:moveTo>
                  <a:cubicBezTo>
                    <a:pt x="2" y="14"/>
                    <a:pt x="1" y="12"/>
                    <a:pt x="0" y="10"/>
                  </a:cubicBezTo>
                  <a:cubicBezTo>
                    <a:pt x="0" y="8"/>
                    <a:pt x="1" y="6"/>
                    <a:pt x="4" y="6"/>
                  </a:cubicBezTo>
                  <a:cubicBezTo>
                    <a:pt x="36" y="0"/>
                    <a:pt x="36" y="0"/>
                    <a:pt x="36" y="0"/>
                  </a:cubicBezTo>
                  <a:cubicBezTo>
                    <a:pt x="39" y="0"/>
                    <a:pt x="41" y="1"/>
                    <a:pt x="41" y="4"/>
                  </a:cubicBezTo>
                  <a:cubicBezTo>
                    <a:pt x="41" y="6"/>
                    <a:pt x="40" y="8"/>
                    <a:pt x="38" y="8"/>
                  </a:cubicBezTo>
                  <a:cubicBezTo>
                    <a:pt x="5" y="14"/>
                    <a:pt x="5" y="14"/>
                    <a:pt x="5" y="14"/>
                  </a:cubicBezTo>
                  <a:cubicBezTo>
                    <a:pt x="5" y="14"/>
                    <a:pt x="5"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88">
              <a:extLst>
                <a:ext uri="{FF2B5EF4-FFF2-40B4-BE49-F238E27FC236}">
                  <a16:creationId xmlns:a16="http://schemas.microsoft.com/office/drawing/2014/main" id="{ACC3D530-6D1A-404B-91F6-FA0C19AFF7CE}"/>
                </a:ext>
              </a:extLst>
            </p:cNvPr>
            <p:cNvSpPr>
              <a:spLocks/>
            </p:cNvSpPr>
            <p:nvPr/>
          </p:nvSpPr>
          <p:spPr bwMode="auto">
            <a:xfrm>
              <a:off x="6818313" y="5775325"/>
              <a:ext cx="117475" cy="39688"/>
            </a:xfrm>
            <a:custGeom>
              <a:avLst/>
              <a:gdLst>
                <a:gd name="T0" fmla="*/ 5 w 42"/>
                <a:gd name="T1" fmla="*/ 14 h 14"/>
                <a:gd name="T2" fmla="*/ 1 w 42"/>
                <a:gd name="T3" fmla="*/ 11 h 14"/>
                <a:gd name="T4" fmla="*/ 4 w 42"/>
                <a:gd name="T5" fmla="*/ 6 h 14"/>
                <a:gd name="T6" fmla="*/ 37 w 42"/>
                <a:gd name="T7" fmla="*/ 1 h 14"/>
                <a:gd name="T8" fmla="*/ 41 w 42"/>
                <a:gd name="T9" fmla="*/ 4 h 14"/>
                <a:gd name="T10" fmla="*/ 38 w 42"/>
                <a:gd name="T11" fmla="*/ 9 h 14"/>
                <a:gd name="T12" fmla="*/ 5 w 42"/>
                <a:gd name="T13" fmla="*/ 14 h 14"/>
                <a:gd name="T14" fmla="*/ 5 w 4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4">
                  <a:moveTo>
                    <a:pt x="5" y="14"/>
                  </a:moveTo>
                  <a:cubicBezTo>
                    <a:pt x="3" y="14"/>
                    <a:pt x="1" y="13"/>
                    <a:pt x="1" y="11"/>
                  </a:cubicBezTo>
                  <a:cubicBezTo>
                    <a:pt x="0" y="9"/>
                    <a:pt x="2" y="7"/>
                    <a:pt x="4" y="6"/>
                  </a:cubicBezTo>
                  <a:cubicBezTo>
                    <a:pt x="37" y="1"/>
                    <a:pt x="37" y="1"/>
                    <a:pt x="37" y="1"/>
                  </a:cubicBezTo>
                  <a:cubicBezTo>
                    <a:pt x="39" y="0"/>
                    <a:pt x="41" y="2"/>
                    <a:pt x="41" y="4"/>
                  </a:cubicBezTo>
                  <a:cubicBezTo>
                    <a:pt x="42" y="6"/>
                    <a:pt x="40" y="8"/>
                    <a:pt x="38" y="9"/>
                  </a:cubicBezTo>
                  <a:cubicBezTo>
                    <a:pt x="5" y="14"/>
                    <a:pt x="5" y="14"/>
                    <a:pt x="5" y="14"/>
                  </a:cubicBezTo>
                  <a:cubicBezTo>
                    <a:pt x="5" y="14"/>
                    <a:pt x="5"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89">
              <a:extLst>
                <a:ext uri="{FF2B5EF4-FFF2-40B4-BE49-F238E27FC236}">
                  <a16:creationId xmlns:a16="http://schemas.microsoft.com/office/drawing/2014/main" id="{86D5FB99-C234-4EBF-AEED-2C9D2E3858CA}"/>
                </a:ext>
              </a:extLst>
            </p:cNvPr>
            <p:cNvSpPr>
              <a:spLocks/>
            </p:cNvSpPr>
            <p:nvPr/>
          </p:nvSpPr>
          <p:spPr bwMode="auto">
            <a:xfrm>
              <a:off x="6664326" y="5535613"/>
              <a:ext cx="41275" cy="114300"/>
            </a:xfrm>
            <a:custGeom>
              <a:avLst/>
              <a:gdLst>
                <a:gd name="T0" fmla="*/ 10 w 15"/>
                <a:gd name="T1" fmla="*/ 41 h 41"/>
                <a:gd name="T2" fmla="*/ 6 w 15"/>
                <a:gd name="T3" fmla="*/ 37 h 41"/>
                <a:gd name="T4" fmla="*/ 1 w 15"/>
                <a:gd name="T5" fmla="*/ 5 h 41"/>
                <a:gd name="T6" fmla="*/ 4 w 15"/>
                <a:gd name="T7" fmla="*/ 0 h 41"/>
                <a:gd name="T8" fmla="*/ 9 w 15"/>
                <a:gd name="T9" fmla="*/ 4 h 41"/>
                <a:gd name="T10" fmla="*/ 14 w 15"/>
                <a:gd name="T11" fmla="*/ 36 h 41"/>
                <a:gd name="T12" fmla="*/ 11 w 15"/>
                <a:gd name="T13" fmla="*/ 41 h 41"/>
                <a:gd name="T14" fmla="*/ 10 w 1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1">
                  <a:moveTo>
                    <a:pt x="10" y="41"/>
                  </a:moveTo>
                  <a:cubicBezTo>
                    <a:pt x="8" y="41"/>
                    <a:pt x="7" y="39"/>
                    <a:pt x="6" y="37"/>
                  </a:cubicBezTo>
                  <a:cubicBezTo>
                    <a:pt x="1" y="5"/>
                    <a:pt x="1" y="5"/>
                    <a:pt x="1" y="5"/>
                  </a:cubicBezTo>
                  <a:cubicBezTo>
                    <a:pt x="0" y="3"/>
                    <a:pt x="2" y="1"/>
                    <a:pt x="4" y="0"/>
                  </a:cubicBezTo>
                  <a:cubicBezTo>
                    <a:pt x="6" y="0"/>
                    <a:pt x="8" y="2"/>
                    <a:pt x="9" y="4"/>
                  </a:cubicBezTo>
                  <a:cubicBezTo>
                    <a:pt x="14" y="36"/>
                    <a:pt x="14" y="36"/>
                    <a:pt x="14" y="36"/>
                  </a:cubicBezTo>
                  <a:cubicBezTo>
                    <a:pt x="15" y="38"/>
                    <a:pt x="13" y="40"/>
                    <a:pt x="11" y="41"/>
                  </a:cubicBezTo>
                  <a:cubicBezTo>
                    <a:pt x="11" y="41"/>
                    <a:pt x="11" y="41"/>
                    <a:pt x="1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90">
              <a:extLst>
                <a:ext uri="{FF2B5EF4-FFF2-40B4-BE49-F238E27FC236}">
                  <a16:creationId xmlns:a16="http://schemas.microsoft.com/office/drawing/2014/main" id="{E956F60C-E83A-4495-ABF9-0D880C86AB70}"/>
                </a:ext>
              </a:extLst>
            </p:cNvPr>
            <p:cNvSpPr>
              <a:spLocks/>
            </p:cNvSpPr>
            <p:nvPr/>
          </p:nvSpPr>
          <p:spPr bwMode="auto">
            <a:xfrm>
              <a:off x="6491288" y="5605463"/>
              <a:ext cx="103188" cy="77788"/>
            </a:xfrm>
            <a:custGeom>
              <a:avLst/>
              <a:gdLst>
                <a:gd name="T0" fmla="*/ 32 w 37"/>
                <a:gd name="T1" fmla="*/ 28 h 28"/>
                <a:gd name="T2" fmla="*/ 30 w 37"/>
                <a:gd name="T3" fmla="*/ 27 h 28"/>
                <a:gd name="T4" fmla="*/ 3 w 37"/>
                <a:gd name="T5" fmla="*/ 8 h 28"/>
                <a:gd name="T6" fmla="*/ 2 w 37"/>
                <a:gd name="T7" fmla="*/ 2 h 28"/>
                <a:gd name="T8" fmla="*/ 7 w 37"/>
                <a:gd name="T9" fmla="*/ 1 h 28"/>
                <a:gd name="T10" fmla="*/ 34 w 37"/>
                <a:gd name="T11" fmla="*/ 20 h 28"/>
                <a:gd name="T12" fmla="*/ 35 w 37"/>
                <a:gd name="T13" fmla="*/ 26 h 28"/>
                <a:gd name="T14" fmla="*/ 32 w 37"/>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8">
                  <a:moveTo>
                    <a:pt x="32" y="28"/>
                  </a:moveTo>
                  <a:cubicBezTo>
                    <a:pt x="31" y="28"/>
                    <a:pt x="30" y="27"/>
                    <a:pt x="30" y="27"/>
                  </a:cubicBezTo>
                  <a:cubicBezTo>
                    <a:pt x="3" y="8"/>
                    <a:pt x="3" y="8"/>
                    <a:pt x="3" y="8"/>
                  </a:cubicBezTo>
                  <a:cubicBezTo>
                    <a:pt x="1" y="7"/>
                    <a:pt x="0" y="4"/>
                    <a:pt x="2" y="2"/>
                  </a:cubicBezTo>
                  <a:cubicBezTo>
                    <a:pt x="3" y="1"/>
                    <a:pt x="5" y="0"/>
                    <a:pt x="7" y="1"/>
                  </a:cubicBezTo>
                  <a:cubicBezTo>
                    <a:pt x="34" y="20"/>
                    <a:pt x="34" y="20"/>
                    <a:pt x="34" y="20"/>
                  </a:cubicBezTo>
                  <a:cubicBezTo>
                    <a:pt x="36" y="22"/>
                    <a:pt x="37" y="24"/>
                    <a:pt x="35" y="26"/>
                  </a:cubicBezTo>
                  <a:cubicBezTo>
                    <a:pt x="35" y="27"/>
                    <a:pt x="33" y="28"/>
                    <a:pt x="3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91">
              <a:extLst>
                <a:ext uri="{FF2B5EF4-FFF2-40B4-BE49-F238E27FC236}">
                  <a16:creationId xmlns:a16="http://schemas.microsoft.com/office/drawing/2014/main" id="{B6A62750-AACD-4115-AA3A-370BA136A89C}"/>
                </a:ext>
              </a:extLst>
            </p:cNvPr>
            <p:cNvSpPr>
              <a:spLocks/>
            </p:cNvSpPr>
            <p:nvPr/>
          </p:nvSpPr>
          <p:spPr bwMode="auto">
            <a:xfrm>
              <a:off x="6762751" y="5892800"/>
              <a:ext cx="100013" cy="79375"/>
            </a:xfrm>
            <a:custGeom>
              <a:avLst/>
              <a:gdLst>
                <a:gd name="T0" fmla="*/ 32 w 36"/>
                <a:gd name="T1" fmla="*/ 28 h 28"/>
                <a:gd name="T2" fmla="*/ 29 w 36"/>
                <a:gd name="T3" fmla="*/ 27 h 28"/>
                <a:gd name="T4" fmla="*/ 2 w 36"/>
                <a:gd name="T5" fmla="*/ 8 h 28"/>
                <a:gd name="T6" fmla="*/ 1 w 36"/>
                <a:gd name="T7" fmla="*/ 3 h 28"/>
                <a:gd name="T8" fmla="*/ 7 w 36"/>
                <a:gd name="T9" fmla="*/ 2 h 28"/>
                <a:gd name="T10" fmla="*/ 34 w 36"/>
                <a:gd name="T11" fmla="*/ 20 h 28"/>
                <a:gd name="T12" fmla="*/ 35 w 36"/>
                <a:gd name="T13" fmla="*/ 26 h 28"/>
                <a:gd name="T14" fmla="*/ 32 w 3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8">
                  <a:moveTo>
                    <a:pt x="32" y="28"/>
                  </a:moveTo>
                  <a:cubicBezTo>
                    <a:pt x="31" y="28"/>
                    <a:pt x="30" y="28"/>
                    <a:pt x="29" y="27"/>
                  </a:cubicBezTo>
                  <a:cubicBezTo>
                    <a:pt x="2" y="8"/>
                    <a:pt x="2" y="8"/>
                    <a:pt x="2" y="8"/>
                  </a:cubicBezTo>
                  <a:cubicBezTo>
                    <a:pt x="0" y="7"/>
                    <a:pt x="0" y="4"/>
                    <a:pt x="1" y="3"/>
                  </a:cubicBezTo>
                  <a:cubicBezTo>
                    <a:pt x="3" y="1"/>
                    <a:pt x="5" y="0"/>
                    <a:pt x="7" y="2"/>
                  </a:cubicBezTo>
                  <a:cubicBezTo>
                    <a:pt x="34" y="20"/>
                    <a:pt x="34" y="20"/>
                    <a:pt x="34" y="20"/>
                  </a:cubicBezTo>
                  <a:cubicBezTo>
                    <a:pt x="36" y="22"/>
                    <a:pt x="36" y="24"/>
                    <a:pt x="35" y="26"/>
                  </a:cubicBezTo>
                  <a:cubicBezTo>
                    <a:pt x="34" y="27"/>
                    <a:pt x="33" y="28"/>
                    <a:pt x="3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92">
              <a:extLst>
                <a:ext uri="{FF2B5EF4-FFF2-40B4-BE49-F238E27FC236}">
                  <a16:creationId xmlns:a16="http://schemas.microsoft.com/office/drawing/2014/main" id="{F5CE38F2-E8C2-496B-8AD9-6B080E279D8A}"/>
                </a:ext>
              </a:extLst>
            </p:cNvPr>
            <p:cNvSpPr>
              <a:spLocks/>
            </p:cNvSpPr>
            <p:nvPr/>
          </p:nvSpPr>
          <p:spPr bwMode="auto">
            <a:xfrm>
              <a:off x="6784976" y="5605463"/>
              <a:ext cx="77788" cy="98425"/>
            </a:xfrm>
            <a:custGeom>
              <a:avLst/>
              <a:gdLst>
                <a:gd name="T0" fmla="*/ 4 w 28"/>
                <a:gd name="T1" fmla="*/ 35 h 35"/>
                <a:gd name="T2" fmla="*/ 2 w 28"/>
                <a:gd name="T3" fmla="*/ 35 h 35"/>
                <a:gd name="T4" fmla="*/ 1 w 28"/>
                <a:gd name="T5" fmla="*/ 29 h 35"/>
                <a:gd name="T6" fmla="*/ 20 w 28"/>
                <a:gd name="T7" fmla="*/ 2 h 35"/>
                <a:gd name="T8" fmla="*/ 26 w 28"/>
                <a:gd name="T9" fmla="*/ 1 h 35"/>
                <a:gd name="T10" fmla="*/ 27 w 28"/>
                <a:gd name="T11" fmla="*/ 7 h 35"/>
                <a:gd name="T12" fmla="*/ 8 w 28"/>
                <a:gd name="T13" fmla="*/ 34 h 35"/>
                <a:gd name="T14" fmla="*/ 4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4" y="35"/>
                  </a:moveTo>
                  <a:cubicBezTo>
                    <a:pt x="4" y="35"/>
                    <a:pt x="3" y="35"/>
                    <a:pt x="2" y="35"/>
                  </a:cubicBezTo>
                  <a:cubicBezTo>
                    <a:pt x="0" y="33"/>
                    <a:pt x="0" y="31"/>
                    <a:pt x="1" y="29"/>
                  </a:cubicBezTo>
                  <a:cubicBezTo>
                    <a:pt x="20" y="2"/>
                    <a:pt x="20" y="2"/>
                    <a:pt x="20" y="2"/>
                  </a:cubicBezTo>
                  <a:cubicBezTo>
                    <a:pt x="22" y="1"/>
                    <a:pt x="24" y="0"/>
                    <a:pt x="26" y="1"/>
                  </a:cubicBezTo>
                  <a:cubicBezTo>
                    <a:pt x="28" y="3"/>
                    <a:pt x="28" y="5"/>
                    <a:pt x="27" y="7"/>
                  </a:cubicBezTo>
                  <a:cubicBezTo>
                    <a:pt x="8" y="34"/>
                    <a:pt x="8" y="34"/>
                    <a:pt x="8" y="34"/>
                  </a:cubicBezTo>
                  <a:cubicBezTo>
                    <a:pt x="7" y="35"/>
                    <a:pt x="6" y="35"/>
                    <a:pt x="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93">
              <a:extLst>
                <a:ext uri="{FF2B5EF4-FFF2-40B4-BE49-F238E27FC236}">
                  <a16:creationId xmlns:a16="http://schemas.microsoft.com/office/drawing/2014/main" id="{8B0E4D77-B951-457F-A6D2-DCACD1870243}"/>
                </a:ext>
              </a:extLst>
            </p:cNvPr>
            <p:cNvSpPr>
              <a:spLocks/>
            </p:cNvSpPr>
            <p:nvPr/>
          </p:nvSpPr>
          <p:spPr bwMode="auto">
            <a:xfrm>
              <a:off x="6491288" y="5870575"/>
              <a:ext cx="80963" cy="101600"/>
            </a:xfrm>
            <a:custGeom>
              <a:avLst/>
              <a:gdLst>
                <a:gd name="T0" fmla="*/ 5 w 29"/>
                <a:gd name="T1" fmla="*/ 36 h 36"/>
                <a:gd name="T2" fmla="*/ 3 w 29"/>
                <a:gd name="T3" fmla="*/ 35 h 36"/>
                <a:gd name="T4" fmla="*/ 2 w 29"/>
                <a:gd name="T5" fmla="*/ 29 h 36"/>
                <a:gd name="T6" fmla="*/ 21 w 29"/>
                <a:gd name="T7" fmla="*/ 3 h 36"/>
                <a:gd name="T8" fmla="*/ 26 w 29"/>
                <a:gd name="T9" fmla="*/ 2 h 36"/>
                <a:gd name="T10" fmla="*/ 27 w 29"/>
                <a:gd name="T11" fmla="*/ 7 h 36"/>
                <a:gd name="T12" fmla="*/ 8 w 29"/>
                <a:gd name="T13" fmla="*/ 34 h 36"/>
                <a:gd name="T14" fmla="*/ 5 w 29"/>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6">
                  <a:moveTo>
                    <a:pt x="5" y="36"/>
                  </a:moveTo>
                  <a:cubicBezTo>
                    <a:pt x="4" y="36"/>
                    <a:pt x="3" y="36"/>
                    <a:pt x="3" y="35"/>
                  </a:cubicBezTo>
                  <a:cubicBezTo>
                    <a:pt x="1" y="34"/>
                    <a:pt x="0" y="31"/>
                    <a:pt x="2" y="29"/>
                  </a:cubicBezTo>
                  <a:cubicBezTo>
                    <a:pt x="21" y="3"/>
                    <a:pt x="21" y="3"/>
                    <a:pt x="21" y="3"/>
                  </a:cubicBezTo>
                  <a:cubicBezTo>
                    <a:pt x="22" y="1"/>
                    <a:pt x="25" y="0"/>
                    <a:pt x="26" y="2"/>
                  </a:cubicBezTo>
                  <a:cubicBezTo>
                    <a:pt x="28" y="3"/>
                    <a:pt x="29" y="6"/>
                    <a:pt x="27" y="7"/>
                  </a:cubicBezTo>
                  <a:cubicBezTo>
                    <a:pt x="8" y="34"/>
                    <a:pt x="8" y="34"/>
                    <a:pt x="8" y="34"/>
                  </a:cubicBezTo>
                  <a:cubicBezTo>
                    <a:pt x="7" y="35"/>
                    <a:pt x="6"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94">
              <a:extLst>
                <a:ext uri="{FF2B5EF4-FFF2-40B4-BE49-F238E27FC236}">
                  <a16:creationId xmlns:a16="http://schemas.microsoft.com/office/drawing/2014/main" id="{27A48505-4F3F-4C1C-89C4-342EF8621B83}"/>
                </a:ext>
              </a:extLst>
            </p:cNvPr>
            <p:cNvSpPr>
              <a:spLocks/>
            </p:cNvSpPr>
            <p:nvPr/>
          </p:nvSpPr>
          <p:spPr bwMode="auto">
            <a:xfrm>
              <a:off x="6613526" y="6010275"/>
              <a:ext cx="131763" cy="22225"/>
            </a:xfrm>
            <a:custGeom>
              <a:avLst/>
              <a:gdLst>
                <a:gd name="T0" fmla="*/ 43 w 47"/>
                <a:gd name="T1" fmla="*/ 8 h 8"/>
                <a:gd name="T2" fmla="*/ 4 w 47"/>
                <a:gd name="T3" fmla="*/ 8 h 8"/>
                <a:gd name="T4" fmla="*/ 0 w 47"/>
                <a:gd name="T5" fmla="*/ 4 h 8"/>
                <a:gd name="T6" fmla="*/ 4 w 47"/>
                <a:gd name="T7" fmla="*/ 0 h 8"/>
                <a:gd name="T8" fmla="*/ 43 w 47"/>
                <a:gd name="T9" fmla="*/ 0 h 8"/>
                <a:gd name="T10" fmla="*/ 47 w 47"/>
                <a:gd name="T11" fmla="*/ 4 h 8"/>
                <a:gd name="T12" fmla="*/ 43 w 4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3" y="8"/>
                  </a:moveTo>
                  <a:cubicBezTo>
                    <a:pt x="4" y="8"/>
                    <a:pt x="4" y="8"/>
                    <a:pt x="4" y="8"/>
                  </a:cubicBezTo>
                  <a:cubicBezTo>
                    <a:pt x="1" y="8"/>
                    <a:pt x="0" y="6"/>
                    <a:pt x="0" y="4"/>
                  </a:cubicBezTo>
                  <a:cubicBezTo>
                    <a:pt x="0" y="1"/>
                    <a:pt x="1" y="0"/>
                    <a:pt x="4" y="0"/>
                  </a:cubicBezTo>
                  <a:cubicBezTo>
                    <a:pt x="43" y="0"/>
                    <a:pt x="43" y="0"/>
                    <a:pt x="43" y="0"/>
                  </a:cubicBezTo>
                  <a:cubicBezTo>
                    <a:pt x="45" y="0"/>
                    <a:pt x="47" y="1"/>
                    <a:pt x="47" y="4"/>
                  </a:cubicBezTo>
                  <a:cubicBezTo>
                    <a:pt x="47" y="6"/>
                    <a:pt x="45" y="8"/>
                    <a:pt x="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95">
              <a:extLst>
                <a:ext uri="{FF2B5EF4-FFF2-40B4-BE49-F238E27FC236}">
                  <a16:creationId xmlns:a16="http://schemas.microsoft.com/office/drawing/2014/main" id="{214E6D99-19B2-447E-A39F-D56138301FBA}"/>
                </a:ext>
              </a:extLst>
            </p:cNvPr>
            <p:cNvSpPr>
              <a:spLocks/>
            </p:cNvSpPr>
            <p:nvPr/>
          </p:nvSpPr>
          <p:spPr bwMode="auto">
            <a:xfrm>
              <a:off x="6613526" y="6056313"/>
              <a:ext cx="131763" cy="22225"/>
            </a:xfrm>
            <a:custGeom>
              <a:avLst/>
              <a:gdLst>
                <a:gd name="T0" fmla="*/ 43 w 47"/>
                <a:gd name="T1" fmla="*/ 8 h 8"/>
                <a:gd name="T2" fmla="*/ 4 w 47"/>
                <a:gd name="T3" fmla="*/ 8 h 8"/>
                <a:gd name="T4" fmla="*/ 0 w 47"/>
                <a:gd name="T5" fmla="*/ 4 h 8"/>
                <a:gd name="T6" fmla="*/ 4 w 47"/>
                <a:gd name="T7" fmla="*/ 0 h 8"/>
                <a:gd name="T8" fmla="*/ 43 w 47"/>
                <a:gd name="T9" fmla="*/ 0 h 8"/>
                <a:gd name="T10" fmla="*/ 47 w 47"/>
                <a:gd name="T11" fmla="*/ 4 h 8"/>
                <a:gd name="T12" fmla="*/ 43 w 4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7" h="8">
                  <a:moveTo>
                    <a:pt x="43" y="8"/>
                  </a:moveTo>
                  <a:cubicBezTo>
                    <a:pt x="4" y="8"/>
                    <a:pt x="4" y="8"/>
                    <a:pt x="4" y="8"/>
                  </a:cubicBezTo>
                  <a:cubicBezTo>
                    <a:pt x="1" y="8"/>
                    <a:pt x="0" y="7"/>
                    <a:pt x="0" y="4"/>
                  </a:cubicBezTo>
                  <a:cubicBezTo>
                    <a:pt x="0" y="2"/>
                    <a:pt x="1" y="0"/>
                    <a:pt x="4" y="0"/>
                  </a:cubicBezTo>
                  <a:cubicBezTo>
                    <a:pt x="43" y="0"/>
                    <a:pt x="43" y="0"/>
                    <a:pt x="43" y="0"/>
                  </a:cubicBezTo>
                  <a:cubicBezTo>
                    <a:pt x="45" y="0"/>
                    <a:pt x="47" y="2"/>
                    <a:pt x="47" y="4"/>
                  </a:cubicBezTo>
                  <a:cubicBezTo>
                    <a:pt x="47" y="7"/>
                    <a:pt x="45" y="8"/>
                    <a:pt x="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54" name="矩形 53">
            <a:extLst>
              <a:ext uri="{FF2B5EF4-FFF2-40B4-BE49-F238E27FC236}">
                <a16:creationId xmlns:a16="http://schemas.microsoft.com/office/drawing/2014/main" id="{9A85FFCD-9D9C-4A28-881D-91CEF099F570}"/>
              </a:ext>
            </a:extLst>
          </p:cNvPr>
          <p:cNvSpPr/>
          <p:nvPr/>
        </p:nvSpPr>
        <p:spPr>
          <a:xfrm>
            <a:off x="900391" y="3739779"/>
            <a:ext cx="2586767" cy="823302"/>
          </a:xfrm>
          <a:prstGeom prst="rect">
            <a:avLst/>
          </a:prstGeom>
        </p:spPr>
        <p:txBody>
          <a:bodyPr wrap="square">
            <a:spAutoFit/>
          </a:bodyPr>
          <a:lstStyle/>
          <a:p>
            <a:pPr>
              <a:lnSpc>
                <a:spcPts val="1900"/>
              </a:lnSpc>
              <a:tabLst>
                <a:tab pos="266687" algn="l"/>
              </a:tabLst>
            </a:pP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算法多样，最优选择</a:t>
            </a:r>
          </a:p>
          <a:p>
            <a:pPr>
              <a:lnSpc>
                <a:spcPts val="1900"/>
              </a:lnSpc>
              <a:tabLst>
                <a:tab pos="266687" algn="l"/>
              </a:tabLst>
            </a:pP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人、车、天气、烟火</a:t>
            </a:r>
            <a:r>
              <a:rPr lang="zh-CN" altLang="en-US" sz="1000" b="1" dirty="0">
                <a:solidFill>
                  <a:srgbClr val="FF0000"/>
                </a:solidFill>
                <a:latin typeface="微软雅黑" panose="020B0503020204020204" pitchFamily="34" charset="-122"/>
                <a:ea typeface="微软雅黑" panose="020B0503020204020204" pitchFamily="34" charset="-122"/>
              </a:rPr>
              <a:t>多类型算法。</a:t>
            </a: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支持主流厂商</a:t>
            </a:r>
            <a:r>
              <a:rPr lang="zh-CN" altLang="en-US" sz="1000" b="1" dirty="0">
                <a:solidFill>
                  <a:srgbClr val="FF0000"/>
                </a:solidFill>
                <a:latin typeface="微软雅黑" panose="020B0503020204020204" pitchFamily="34" charset="-122"/>
                <a:ea typeface="微软雅黑" panose="020B0503020204020204" pitchFamily="34" charset="-122"/>
              </a:rPr>
              <a:t>多算法融合</a:t>
            </a:r>
            <a:r>
              <a:rPr lang="zh-CN" altLang="en-US" sz="1050" b="1" dirty="0">
                <a:solidFill>
                  <a:srgbClr val="FF0000"/>
                </a:solidFill>
                <a:latin typeface="微软雅黑" panose="020B0503020204020204" pitchFamily="34" charset="-122"/>
                <a:ea typeface="微软雅黑" panose="020B0503020204020204" pitchFamily="34" charset="-122"/>
              </a:rPr>
              <a:t>。</a:t>
            </a:r>
            <a:endParaRPr lang="zh-CN" altLang="zh-CN" sz="1050" b="1" dirty="0">
              <a:solidFill>
                <a:srgbClr val="FF0000"/>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A7ABD5DA-52EB-482F-9D7F-570E8DA49594}"/>
              </a:ext>
            </a:extLst>
          </p:cNvPr>
          <p:cNvSpPr/>
          <p:nvPr/>
        </p:nvSpPr>
        <p:spPr>
          <a:xfrm>
            <a:off x="5693899" y="3745615"/>
            <a:ext cx="3293698" cy="823302"/>
          </a:xfrm>
          <a:prstGeom prst="rect">
            <a:avLst/>
          </a:prstGeom>
        </p:spPr>
        <p:txBody>
          <a:bodyPr wrap="square">
            <a:spAutoFit/>
          </a:bodyPr>
          <a:lstStyle/>
          <a:p>
            <a:pPr>
              <a:lnSpc>
                <a:spcPts val="1900"/>
              </a:lnSpc>
              <a:tabLst>
                <a:tab pos="266687" algn="l"/>
              </a:tabLst>
            </a:pP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灵活接入、精准布控</a:t>
            </a:r>
          </a:p>
          <a:p>
            <a:pPr>
              <a:lnSpc>
                <a:spcPts val="1900"/>
              </a:lnSpc>
              <a:tabLst>
                <a:tab pos="266687" algn="l"/>
              </a:tabLst>
            </a:pP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可接入主流视频平台，</a:t>
            </a:r>
            <a:r>
              <a:rPr lang="zh-CN" altLang="en-US" sz="1000" b="1" dirty="0">
                <a:solidFill>
                  <a:srgbClr val="FF0000"/>
                </a:solidFill>
                <a:latin typeface="微软雅黑" panose="020B0503020204020204" pitchFamily="34" charset="-122"/>
                <a:ea typeface="微软雅黑" panose="020B0503020204020204" pitchFamily="34" charset="-122"/>
              </a:rPr>
              <a:t>灵活调度。</a:t>
            </a:r>
            <a:endParaRPr lang="en-US" altLang="zh-CN" sz="1000" b="1" dirty="0">
              <a:solidFill>
                <a:srgbClr val="FF0000"/>
              </a:solidFill>
              <a:latin typeface="微软雅黑" panose="020B0503020204020204" pitchFamily="34" charset="-122"/>
              <a:ea typeface="微软雅黑" panose="020B0503020204020204" pitchFamily="34" charset="-122"/>
            </a:endParaRPr>
          </a:p>
          <a:p>
            <a:pPr>
              <a:lnSpc>
                <a:spcPts val="1900"/>
              </a:lnSpc>
              <a:tabLst>
                <a:tab pos="266687" algn="l"/>
              </a:tabLst>
            </a:pP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检索百亿数据</a:t>
            </a:r>
            <a:r>
              <a:rPr lang="zh-CN" altLang="en-US" sz="1000" b="1" dirty="0">
                <a:solidFill>
                  <a:srgbClr val="FF0000"/>
                </a:solidFill>
                <a:latin typeface="微软雅黑" panose="020B0503020204020204" pitchFamily="34" charset="-122"/>
                <a:ea typeface="微软雅黑" panose="020B0503020204020204" pitchFamily="34" charset="-122"/>
              </a:rPr>
              <a:t>毫秒级。</a:t>
            </a: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多场景</a:t>
            </a:r>
            <a:r>
              <a:rPr lang="zh-CN" altLang="en-US" sz="1000" b="1" dirty="0">
                <a:solidFill>
                  <a:srgbClr val="FF0000"/>
                </a:solidFill>
                <a:latin typeface="微软雅黑" panose="020B0503020204020204" pitchFamily="34" charset="-122"/>
                <a:ea typeface="微软雅黑" panose="020B0503020204020204" pitchFamily="34" charset="-122"/>
              </a:rPr>
              <a:t>实时预警</a:t>
            </a:r>
            <a:endParaRPr lang="en-US" altLang="zh-CN" sz="1000" b="1" dirty="0">
              <a:solidFill>
                <a:srgbClr val="FF0000"/>
              </a:solidFill>
              <a:latin typeface="微软雅黑" panose="020B0503020204020204" pitchFamily="34" charset="-122"/>
              <a:ea typeface="微软雅黑" panose="020B0503020204020204" pitchFamily="34" charset="-122"/>
            </a:endParaRPr>
          </a:p>
        </p:txBody>
      </p:sp>
      <p:sp>
        <p:nvSpPr>
          <p:cNvPr id="56" name="椭圆 55">
            <a:extLst>
              <a:ext uri="{FF2B5EF4-FFF2-40B4-BE49-F238E27FC236}">
                <a16:creationId xmlns:a16="http://schemas.microsoft.com/office/drawing/2014/main" id="{5244C578-7981-4AE3-A1CA-75119842EEDA}"/>
              </a:ext>
            </a:extLst>
          </p:cNvPr>
          <p:cNvSpPr/>
          <p:nvPr/>
        </p:nvSpPr>
        <p:spPr>
          <a:xfrm>
            <a:off x="3633826" y="3230603"/>
            <a:ext cx="910239" cy="910182"/>
          </a:xfrm>
          <a:prstGeom prst="ellipse">
            <a:avLst/>
          </a:prstGeom>
          <a:blipFill>
            <a:blip r:embed="rId11" cstate="print">
              <a:extLst>
                <a:ext uri="{28A0092B-C50C-407E-A947-70E740481C1C}">
                  <a14:useLocalDpi xmlns:a14="http://schemas.microsoft.com/office/drawing/2010/main" val="0"/>
                </a:ext>
              </a:extLst>
            </a:blip>
            <a:srcRect/>
            <a:stretch>
              <a:fillRect l="-28000" r="-2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57" name="直接连接符 56">
            <a:extLst>
              <a:ext uri="{FF2B5EF4-FFF2-40B4-BE49-F238E27FC236}">
                <a16:creationId xmlns:a16="http://schemas.microsoft.com/office/drawing/2014/main" id="{5E4C5A5C-A975-4042-8913-DA1437BEFD3D}"/>
              </a:ext>
            </a:extLst>
          </p:cNvPr>
          <p:cNvCxnSpPr/>
          <p:nvPr/>
        </p:nvCxnSpPr>
        <p:spPr>
          <a:xfrm flipV="1">
            <a:off x="4438806" y="2772214"/>
            <a:ext cx="715457" cy="62998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6709061-506A-419D-869D-33BEDDC9C00C}"/>
              </a:ext>
            </a:extLst>
          </p:cNvPr>
          <p:cNvCxnSpPr/>
          <p:nvPr/>
        </p:nvCxnSpPr>
        <p:spPr>
          <a:xfrm flipV="1">
            <a:off x="5154740" y="2767181"/>
            <a:ext cx="3615898" cy="43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0DDE35F-80B2-4344-8C58-9BFA58E94034}"/>
              </a:ext>
            </a:extLst>
          </p:cNvPr>
          <p:cNvCxnSpPr/>
          <p:nvPr/>
        </p:nvCxnSpPr>
        <p:spPr>
          <a:xfrm flipV="1">
            <a:off x="5159972" y="4757281"/>
            <a:ext cx="3615898" cy="43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83729C3-3C78-49C7-B1B9-B9E745C763BA}"/>
              </a:ext>
            </a:extLst>
          </p:cNvPr>
          <p:cNvCxnSpPr/>
          <p:nvPr/>
        </p:nvCxnSpPr>
        <p:spPr>
          <a:xfrm flipV="1">
            <a:off x="288029" y="4754723"/>
            <a:ext cx="2874850" cy="761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90E2037-AC7C-4656-9FCF-7AF0BA4406A8}"/>
              </a:ext>
            </a:extLst>
          </p:cNvPr>
          <p:cNvCxnSpPr/>
          <p:nvPr/>
        </p:nvCxnSpPr>
        <p:spPr>
          <a:xfrm flipV="1">
            <a:off x="287725" y="2764714"/>
            <a:ext cx="2947163" cy="6133"/>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BED2E31-6137-488A-B0E8-F948033E8E0B}"/>
              </a:ext>
            </a:extLst>
          </p:cNvPr>
          <p:cNvCxnSpPr>
            <a:endCxn id="56" idx="3"/>
          </p:cNvCxnSpPr>
          <p:nvPr/>
        </p:nvCxnSpPr>
        <p:spPr>
          <a:xfrm flipV="1">
            <a:off x="3154982" y="4007494"/>
            <a:ext cx="612146" cy="75192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67D1D18-8039-4568-A7BA-E29C54AB17C0}"/>
              </a:ext>
            </a:extLst>
          </p:cNvPr>
          <p:cNvCxnSpPr>
            <a:stCxn id="56" idx="1"/>
          </p:cNvCxnSpPr>
          <p:nvPr/>
        </p:nvCxnSpPr>
        <p:spPr>
          <a:xfrm flipH="1" flipV="1">
            <a:off x="3231211" y="2772212"/>
            <a:ext cx="535917" cy="59168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7FE6683-B2F6-4697-BA99-02E169AFDE0F}"/>
              </a:ext>
            </a:extLst>
          </p:cNvPr>
          <p:cNvCxnSpPr>
            <a:stCxn id="56" idx="5"/>
          </p:cNvCxnSpPr>
          <p:nvPr/>
        </p:nvCxnSpPr>
        <p:spPr>
          <a:xfrm>
            <a:off x="4410765" y="4007493"/>
            <a:ext cx="743497" cy="743012"/>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F453905-7603-4A68-8A7E-C88A9E8F36F8}"/>
              </a:ext>
            </a:extLst>
          </p:cNvPr>
          <p:cNvSpPr txBox="1"/>
          <p:nvPr/>
        </p:nvSpPr>
        <p:spPr>
          <a:xfrm>
            <a:off x="382539" y="687719"/>
            <a:ext cx="800219" cy="276999"/>
          </a:xfrm>
          <a:prstGeom prst="rect">
            <a:avLst/>
          </a:prstGeom>
          <a:noFill/>
        </p:spPr>
        <p:txBody>
          <a:bodyPr wrap="none" rtlCol="0">
            <a:spAutoFit/>
          </a:bodyPr>
          <a:lstStyle/>
          <a:p>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方案概述</a:t>
            </a:r>
          </a:p>
        </p:txBody>
      </p:sp>
      <p:grpSp>
        <p:nvGrpSpPr>
          <p:cNvPr id="66" name="组合 65">
            <a:extLst>
              <a:ext uri="{FF2B5EF4-FFF2-40B4-BE49-F238E27FC236}">
                <a16:creationId xmlns:a16="http://schemas.microsoft.com/office/drawing/2014/main" id="{7829DCBB-C70B-48FF-B374-D0C10ED955F6}"/>
              </a:ext>
            </a:extLst>
          </p:cNvPr>
          <p:cNvGrpSpPr/>
          <p:nvPr/>
        </p:nvGrpSpPr>
        <p:grpSpPr>
          <a:xfrm>
            <a:off x="3596130" y="707029"/>
            <a:ext cx="341994" cy="284407"/>
            <a:chOff x="1426260" y="3429000"/>
            <a:chExt cx="1226766" cy="1094161"/>
          </a:xfrm>
        </p:grpSpPr>
        <p:sp>
          <p:nvSpPr>
            <p:cNvPr id="67" name="矩形: 圆角 172">
              <a:extLst>
                <a:ext uri="{FF2B5EF4-FFF2-40B4-BE49-F238E27FC236}">
                  <a16:creationId xmlns:a16="http://schemas.microsoft.com/office/drawing/2014/main" id="{E801215F-0F9D-43EE-BE96-A71909EEBDEF}"/>
                </a:ext>
              </a:extLst>
            </p:cNvPr>
            <p:cNvSpPr/>
            <p:nvPr/>
          </p:nvSpPr>
          <p:spPr>
            <a:xfrm>
              <a:off x="1426260" y="3429000"/>
              <a:ext cx="581215" cy="523875"/>
            </a:xfrm>
            <a:prstGeom prst="roundRect">
              <a:avLst/>
            </a:prstGeom>
            <a:solidFill>
              <a:srgbClr val="19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8" name="矩形: 圆角 173">
              <a:extLst>
                <a:ext uri="{FF2B5EF4-FFF2-40B4-BE49-F238E27FC236}">
                  <a16:creationId xmlns:a16="http://schemas.microsoft.com/office/drawing/2014/main" id="{9D4CC388-2E50-483B-8AA7-C1311FAC36F2}"/>
                </a:ext>
              </a:extLst>
            </p:cNvPr>
            <p:cNvSpPr/>
            <p:nvPr/>
          </p:nvSpPr>
          <p:spPr>
            <a:xfrm>
              <a:off x="2071811" y="3429000"/>
              <a:ext cx="581215" cy="523875"/>
            </a:xfrm>
            <a:prstGeom prst="roundRect">
              <a:avLst/>
            </a:prstGeom>
            <a:solidFill>
              <a:srgbClr val="DC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69" name="矩形: 圆角 174">
              <a:extLst>
                <a:ext uri="{FF2B5EF4-FFF2-40B4-BE49-F238E27FC236}">
                  <a16:creationId xmlns:a16="http://schemas.microsoft.com/office/drawing/2014/main" id="{63C6DE1C-F372-4956-8545-BD2CEE463464}"/>
                </a:ext>
              </a:extLst>
            </p:cNvPr>
            <p:cNvSpPr/>
            <p:nvPr/>
          </p:nvSpPr>
          <p:spPr>
            <a:xfrm>
              <a:off x="1426260" y="3999286"/>
              <a:ext cx="581215" cy="523875"/>
            </a:xfrm>
            <a:prstGeom prst="roundRect">
              <a:avLst/>
            </a:prstGeom>
            <a:solidFill>
              <a:srgbClr val="DC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0" name="矩形: 圆角 175">
              <a:extLst>
                <a:ext uri="{FF2B5EF4-FFF2-40B4-BE49-F238E27FC236}">
                  <a16:creationId xmlns:a16="http://schemas.microsoft.com/office/drawing/2014/main" id="{69522A65-6D31-4D3D-B3B4-E1D9C150AE0B}"/>
                </a:ext>
              </a:extLst>
            </p:cNvPr>
            <p:cNvSpPr/>
            <p:nvPr/>
          </p:nvSpPr>
          <p:spPr>
            <a:xfrm>
              <a:off x="2071811" y="3999286"/>
              <a:ext cx="581215" cy="523875"/>
            </a:xfrm>
            <a:prstGeom prst="roundRect">
              <a:avLst/>
            </a:prstGeom>
            <a:solidFill>
              <a:srgbClr val="197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sp>
        <p:nvSpPr>
          <p:cNvPr id="71" name="文本框 70">
            <a:extLst>
              <a:ext uri="{FF2B5EF4-FFF2-40B4-BE49-F238E27FC236}">
                <a16:creationId xmlns:a16="http://schemas.microsoft.com/office/drawing/2014/main" id="{AD940F24-5109-4D24-B511-B715CE330958}"/>
              </a:ext>
            </a:extLst>
          </p:cNvPr>
          <p:cNvSpPr txBox="1"/>
          <p:nvPr/>
        </p:nvSpPr>
        <p:spPr>
          <a:xfrm>
            <a:off x="3923928" y="699542"/>
            <a:ext cx="800219" cy="276999"/>
          </a:xfrm>
          <a:prstGeom prst="rect">
            <a:avLst/>
          </a:prstGeom>
          <a:noFill/>
        </p:spPr>
        <p:txBody>
          <a:bodyPr wrap="none" rtlCol="0">
            <a:spAutoFit/>
          </a:bodyPr>
          <a:lstStyle/>
          <a:p>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推荐产品</a:t>
            </a:r>
          </a:p>
        </p:txBody>
      </p:sp>
      <p:sp>
        <p:nvSpPr>
          <p:cNvPr id="72" name="文本框 71"/>
          <p:cNvSpPr txBox="1"/>
          <p:nvPr/>
        </p:nvSpPr>
        <p:spPr>
          <a:xfrm>
            <a:off x="167838" y="112839"/>
            <a:ext cx="223651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人工智能解决方案</a:t>
            </a:r>
          </a:p>
        </p:txBody>
      </p:sp>
      <p:pic>
        <p:nvPicPr>
          <p:cNvPr id="73" name="图片 72"/>
          <p:cNvPicPr>
            <a:picLocks noChangeAspect="1"/>
          </p:cNvPicPr>
          <p:nvPr/>
        </p:nvPicPr>
        <p:blipFill rotWithShape="1">
          <a:blip r:embed="rId12" cstate="print">
            <a:extLst>
              <a:ext uri="{28A0092B-C50C-407E-A947-70E740481C1C}">
                <a14:useLocalDpi xmlns:a14="http://schemas.microsoft.com/office/drawing/2010/main" val="0"/>
              </a:ext>
            </a:extLst>
          </a:blip>
          <a:srcRect l="9051" t="38800" r="5113" b="29001"/>
          <a:stretch/>
        </p:blipFill>
        <p:spPr>
          <a:xfrm>
            <a:off x="3873627" y="1896893"/>
            <a:ext cx="2011870" cy="424523"/>
          </a:xfrm>
          <a:prstGeom prst="rect">
            <a:avLst/>
          </a:prstGeom>
        </p:spPr>
      </p:pic>
    </p:spTree>
    <p:extLst>
      <p:ext uri="{BB962C8B-B14F-4D97-AF65-F5344CB8AC3E}">
        <p14:creationId xmlns:p14="http://schemas.microsoft.com/office/powerpoint/2010/main" val="200008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270" y="142714"/>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核心数据库解决方案</a:t>
            </a:r>
          </a:p>
        </p:txBody>
      </p:sp>
      <p:grpSp>
        <p:nvGrpSpPr>
          <p:cNvPr id="5" name="组合 4">
            <a:extLst>
              <a:ext uri="{FF2B5EF4-FFF2-40B4-BE49-F238E27FC236}">
                <a16:creationId xmlns:a16="http://schemas.microsoft.com/office/drawing/2014/main" id="{D9201682-CD81-4930-B33F-67EE30693B4F}"/>
              </a:ext>
            </a:extLst>
          </p:cNvPr>
          <p:cNvGrpSpPr/>
          <p:nvPr/>
        </p:nvGrpSpPr>
        <p:grpSpPr>
          <a:xfrm>
            <a:off x="624259" y="1608918"/>
            <a:ext cx="6593775" cy="1452781"/>
            <a:chOff x="635880" y="1206677"/>
            <a:chExt cx="6608144" cy="2047138"/>
          </a:xfrm>
        </p:grpSpPr>
        <p:sp>
          <p:nvSpPr>
            <p:cNvPr id="6" name="文本框 5">
              <a:extLst>
                <a:ext uri="{FF2B5EF4-FFF2-40B4-BE49-F238E27FC236}">
                  <a16:creationId xmlns:a16="http://schemas.microsoft.com/office/drawing/2014/main" id="{D2BCA84D-92AF-4782-8E12-1910CEA52FEB}"/>
                </a:ext>
              </a:extLst>
            </p:cNvPr>
            <p:cNvSpPr txBox="1"/>
            <p:nvPr/>
          </p:nvSpPr>
          <p:spPr>
            <a:xfrm>
              <a:off x="5436096" y="1220879"/>
              <a:ext cx="1807928" cy="2032936"/>
            </a:xfrm>
            <a:prstGeom prst="rect">
              <a:avLst/>
            </a:prstGeom>
            <a:noFill/>
          </p:spPr>
          <p:txBody>
            <a:bodyPr wrap="square" rtlCol="0">
              <a:spAutoFit/>
            </a:bodyPr>
            <a:lstStyle/>
            <a:p>
              <a:pPr>
                <a:lnSpc>
                  <a:spcPct val="150000"/>
                </a:lnSpc>
              </a:pPr>
              <a:r>
                <a:rPr lang="zh-CN" altLang="en-US" sz="1050" b="1" dirty="0">
                  <a:latin typeface="微软雅黑" panose="020B0503020204020204" pitchFamily="34" charset="-122"/>
                  <a:ea typeface="微软雅黑" panose="020B0503020204020204" pitchFamily="34" charset="-122"/>
                </a:rPr>
                <a:t>应用实践：</a:t>
              </a:r>
              <a:endParaRPr lang="en-US" altLang="zh-CN" sz="1050" b="1" dirty="0">
                <a:latin typeface="微软雅黑" panose="020B0503020204020204" pitchFamily="34" charset="-122"/>
                <a:ea typeface="微软雅黑" panose="020B0503020204020204" pitchFamily="34" charset="-122"/>
              </a:endParaRPr>
            </a:p>
            <a:p>
              <a:pPr algn="just">
                <a:lnSpc>
                  <a:spcPct val="150000"/>
                </a:lnSpc>
              </a:pPr>
              <a:r>
                <a:rPr lang="zh-CN" altLang="en-US" sz="800" dirty="0">
                  <a:latin typeface="微软雅黑" panose="020B0503020204020204" pitchFamily="34" charset="-122"/>
                  <a:ea typeface="微软雅黑" panose="020B0503020204020204" pitchFamily="34" charset="-122"/>
                </a:rPr>
                <a:t>       某公安系统原有生产系统采用小型机</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集中存储</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万兆网络方式建设，升级改造后采用基于</a:t>
              </a:r>
              <a:r>
                <a:rPr lang="en-US" altLang="zh-CN" sz="800" dirty="0" err="1">
                  <a:latin typeface="微软雅黑" panose="020B0503020204020204" pitchFamily="34" charset="-122"/>
                  <a:ea typeface="微软雅黑" panose="020B0503020204020204" pitchFamily="34" charset="-122"/>
                </a:rPr>
                <a:t>Hygon</a:t>
              </a:r>
              <a:r>
                <a:rPr lang="zh-CN" altLang="en-US" sz="800" dirty="0">
                  <a:latin typeface="微软雅黑" panose="020B0503020204020204" pitchFamily="34" charset="-122"/>
                  <a:ea typeface="微软雅黑" panose="020B0503020204020204" pitchFamily="34" charset="-122"/>
                </a:rPr>
                <a:t>处理器的服务器</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分布式存储</a:t>
              </a:r>
              <a:r>
                <a:rPr lang="en-US" altLang="zh-CN" sz="800" dirty="0">
                  <a:latin typeface="微软雅黑" panose="020B0503020204020204" pitchFamily="34" charset="-122"/>
                  <a:ea typeface="微软雅黑" panose="020B0503020204020204" pitchFamily="34" charset="-122"/>
                </a:rPr>
                <a:t>+IB</a:t>
              </a:r>
              <a:r>
                <a:rPr lang="zh-CN" altLang="en-US" sz="800" dirty="0">
                  <a:latin typeface="微软雅黑" panose="020B0503020204020204" pitchFamily="34" charset="-122"/>
                  <a:ea typeface="微软雅黑" panose="020B0503020204020204" pitchFamily="34" charset="-122"/>
                </a:rPr>
                <a:t>网络方式建设，性能极大提升，成本大幅缩减。</a:t>
              </a:r>
            </a:p>
          </p:txBody>
        </p:sp>
        <p:graphicFrame>
          <p:nvGraphicFramePr>
            <p:cNvPr id="7" name="图表 6">
              <a:extLst>
                <a:ext uri="{FF2B5EF4-FFF2-40B4-BE49-F238E27FC236}">
                  <a16:creationId xmlns:a16="http://schemas.microsoft.com/office/drawing/2014/main" id="{E9787EDD-5101-4898-B809-5619296582B1}"/>
                </a:ext>
              </a:extLst>
            </p:cNvPr>
            <p:cNvGraphicFramePr/>
            <p:nvPr/>
          </p:nvGraphicFramePr>
          <p:xfrm>
            <a:off x="635880" y="1206677"/>
            <a:ext cx="1507319" cy="19631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a:extLst>
                <a:ext uri="{FF2B5EF4-FFF2-40B4-BE49-F238E27FC236}">
                  <a16:creationId xmlns:a16="http://schemas.microsoft.com/office/drawing/2014/main" id="{ED777B83-41A2-42B3-BA88-08598057F040}"/>
                </a:ext>
              </a:extLst>
            </p:cNvPr>
            <p:cNvGraphicFramePr/>
            <p:nvPr/>
          </p:nvGraphicFramePr>
          <p:xfrm>
            <a:off x="2256325" y="1213357"/>
            <a:ext cx="1507319" cy="19631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646AD6FB-BCC0-4B73-BCF7-91364A998BBE}"/>
                </a:ext>
              </a:extLst>
            </p:cNvPr>
            <p:cNvGraphicFramePr/>
            <p:nvPr/>
          </p:nvGraphicFramePr>
          <p:xfrm>
            <a:off x="3876770" y="1217056"/>
            <a:ext cx="1507319" cy="1963149"/>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0" name="组合 9">
            <a:extLst>
              <a:ext uri="{FF2B5EF4-FFF2-40B4-BE49-F238E27FC236}">
                <a16:creationId xmlns:a16="http://schemas.microsoft.com/office/drawing/2014/main" id="{65E793A8-CA3F-4259-A183-CFF03AA047D4}"/>
              </a:ext>
            </a:extLst>
          </p:cNvPr>
          <p:cNvGrpSpPr/>
          <p:nvPr/>
        </p:nvGrpSpPr>
        <p:grpSpPr>
          <a:xfrm>
            <a:off x="624259" y="3211633"/>
            <a:ext cx="5478747" cy="1679917"/>
            <a:chOff x="-1" y="1872932"/>
            <a:chExt cx="6858001" cy="2242534"/>
          </a:xfrm>
        </p:grpSpPr>
        <p:pic>
          <p:nvPicPr>
            <p:cNvPr id="11" name="图片 10">
              <a:extLst>
                <a:ext uri="{FF2B5EF4-FFF2-40B4-BE49-F238E27FC236}">
                  <a16:creationId xmlns:a16="http://schemas.microsoft.com/office/drawing/2014/main" id="{A7CF31CA-B16F-4D3C-9365-0E5CE66E45D6}"/>
                </a:ext>
              </a:extLst>
            </p:cNvPr>
            <p:cNvPicPr>
              <a:picLocks noChangeAspect="1"/>
            </p:cNvPicPr>
            <p:nvPr/>
          </p:nvPicPr>
          <p:blipFill>
            <a:blip r:embed="rId5"/>
            <a:srcRect l="79396" t="5810" r="423" b="9209"/>
            <a:stretch>
              <a:fillRect/>
            </a:stretch>
          </p:blipFill>
          <p:spPr>
            <a:xfrm>
              <a:off x="4163842" y="1875015"/>
              <a:ext cx="2694158" cy="2219222"/>
            </a:xfrm>
            <a:custGeom>
              <a:avLst/>
              <a:gdLst>
                <a:gd name="connsiteX0" fmla="*/ 2674620 w 2674620"/>
                <a:gd name="connsiteY0" fmla="*/ 0 h 2202180"/>
                <a:gd name="connsiteX1" fmla="*/ 2674620 w 2674620"/>
                <a:gd name="connsiteY1" fmla="*/ 2202180 h 2202180"/>
                <a:gd name="connsiteX2" fmla="*/ 1036320 w 2674620"/>
                <a:gd name="connsiteY2" fmla="*/ 2202180 h 2202180"/>
                <a:gd name="connsiteX3" fmla="*/ 0 w 2674620"/>
                <a:gd name="connsiteY3" fmla="*/ 22860 h 2202180"/>
              </a:gdLst>
              <a:ahLst/>
              <a:cxnLst>
                <a:cxn ang="0">
                  <a:pos x="connsiteX0" y="connsiteY0"/>
                </a:cxn>
                <a:cxn ang="0">
                  <a:pos x="connsiteX1" y="connsiteY1"/>
                </a:cxn>
                <a:cxn ang="0">
                  <a:pos x="connsiteX2" y="connsiteY2"/>
                </a:cxn>
                <a:cxn ang="0">
                  <a:pos x="connsiteX3" y="connsiteY3"/>
                </a:cxn>
              </a:cxnLst>
              <a:rect l="l" t="t" r="r" b="b"/>
              <a:pathLst>
                <a:path w="2674620" h="2202180">
                  <a:moveTo>
                    <a:pt x="2674620" y="0"/>
                  </a:moveTo>
                  <a:lnTo>
                    <a:pt x="2674620" y="2202180"/>
                  </a:lnTo>
                  <a:lnTo>
                    <a:pt x="1036320" y="2202180"/>
                  </a:lnTo>
                  <a:lnTo>
                    <a:pt x="0" y="22860"/>
                  </a:lnTo>
                  <a:close/>
                </a:path>
              </a:pathLst>
            </a:custGeom>
          </p:spPr>
        </p:pic>
        <p:sp>
          <p:nvSpPr>
            <p:cNvPr id="12" name="任意多边形: 形状 106">
              <a:extLst>
                <a:ext uri="{FF2B5EF4-FFF2-40B4-BE49-F238E27FC236}">
                  <a16:creationId xmlns:a16="http://schemas.microsoft.com/office/drawing/2014/main" id="{58F5C4D3-18AA-406E-8685-19987DCC1223}"/>
                </a:ext>
              </a:extLst>
            </p:cNvPr>
            <p:cNvSpPr/>
            <p:nvPr/>
          </p:nvSpPr>
          <p:spPr>
            <a:xfrm rot="10800000">
              <a:off x="-1" y="1887080"/>
              <a:ext cx="5085184" cy="2186979"/>
            </a:xfrm>
            <a:custGeom>
              <a:avLst/>
              <a:gdLst>
                <a:gd name="connsiteX0" fmla="*/ 4994509 w 4994509"/>
                <a:gd name="connsiteY0" fmla="*/ 2186979 h 2186979"/>
                <a:gd name="connsiteX1" fmla="*/ 3338902 w 4994509"/>
                <a:gd name="connsiteY1" fmla="*/ 2186979 h 2186979"/>
                <a:gd name="connsiteX2" fmla="*/ 1039729 w 4994509"/>
                <a:gd name="connsiteY2" fmla="*/ 2178119 h 2186979"/>
                <a:gd name="connsiteX3" fmla="*/ 0 w 4994509"/>
                <a:gd name="connsiteY3" fmla="*/ 0 h 2186979"/>
                <a:gd name="connsiteX4" fmla="*/ 4994509 w 4994509"/>
                <a:gd name="connsiteY4" fmla="*/ 0 h 2186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509" h="2186979">
                  <a:moveTo>
                    <a:pt x="4994509" y="2186979"/>
                  </a:moveTo>
                  <a:lnTo>
                    <a:pt x="3338902" y="2186979"/>
                  </a:lnTo>
                  <a:lnTo>
                    <a:pt x="1039729" y="2178119"/>
                  </a:lnTo>
                  <a:lnTo>
                    <a:pt x="0" y="0"/>
                  </a:lnTo>
                  <a:lnTo>
                    <a:pt x="4994509" y="0"/>
                  </a:lnTo>
                  <a:close/>
                </a:path>
              </a:pathLst>
            </a:custGeom>
            <a:gradFill>
              <a:gsLst>
                <a:gs pos="0">
                  <a:srgbClr val="004B7D"/>
                </a:gs>
                <a:gs pos="100000">
                  <a:srgbClr val="4BAF3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6BEBF29-6D88-4C96-8338-0DBEC1B389CD}"/>
                </a:ext>
              </a:extLst>
            </p:cNvPr>
            <p:cNvSpPr txBox="1"/>
            <p:nvPr/>
          </p:nvSpPr>
          <p:spPr>
            <a:xfrm>
              <a:off x="2386138" y="1962857"/>
              <a:ext cx="2394324" cy="1889925"/>
            </a:xfrm>
            <a:prstGeom prst="rect">
              <a:avLst/>
            </a:prstGeom>
            <a:noFill/>
          </p:spPr>
          <p:txBody>
            <a:bodyPr wrap="square" rtlCol="0">
              <a:spAutoFit/>
            </a:bodyPr>
            <a:lstStyle/>
            <a:p>
              <a:pPr>
                <a:lnSpc>
                  <a:spcPct val="200000"/>
                </a:lnSpc>
              </a:pPr>
              <a:r>
                <a:rPr lang="zh-CN" altLang="en-US" sz="1000" b="1" dirty="0">
                  <a:solidFill>
                    <a:schemeClr val="bg1"/>
                  </a:solidFill>
                  <a:latin typeface="微软雅黑" panose="020B0503020204020204" pitchFamily="34" charset="-122"/>
                  <a:ea typeface="微软雅黑" panose="020B0503020204020204" pitchFamily="34" charset="-122"/>
                </a:rPr>
                <a:t>推荐配置：</a:t>
              </a:r>
              <a:endParaRPr lang="en-US" altLang="zh-CN" sz="1000" b="1" dirty="0">
                <a:solidFill>
                  <a:schemeClr val="bg1"/>
                </a:solidFill>
                <a:latin typeface="微软雅黑" panose="020B0503020204020204" pitchFamily="34" charset="-122"/>
                <a:ea typeface="微软雅黑" panose="020B0503020204020204" pitchFamily="34" charset="-122"/>
              </a:endParaRPr>
            </a:p>
            <a:p>
              <a:pPr marL="171446" indent="-171446">
                <a:lnSpc>
                  <a:spcPct val="200000"/>
                </a:lnSpc>
                <a:buFont typeface="Wingdings" panose="05000000000000000000" pitchFamily="2" charset="2"/>
                <a:buChar char="Ø"/>
              </a:pPr>
              <a:r>
                <a:rPr lang="zh-CN" altLang="en-US" sz="900" dirty="0">
                  <a:solidFill>
                    <a:schemeClr val="bg1"/>
                  </a:solidFill>
                  <a:latin typeface="微软雅黑" panose="020B0503020204020204" pitchFamily="34" charset="-122"/>
                  <a:ea typeface="微软雅黑" panose="020B0503020204020204" pitchFamily="34" charset="-122"/>
                </a:rPr>
                <a:t>计算节点</a:t>
              </a:r>
              <a:endParaRPr lang="en-US" altLang="zh-CN" sz="900"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800" dirty="0" err="1">
                  <a:solidFill>
                    <a:schemeClr val="bg1"/>
                  </a:solidFill>
                  <a:latin typeface="微软雅黑" panose="020B0503020204020204" pitchFamily="34" charset="-122"/>
                  <a:ea typeface="微软雅黑" panose="020B0503020204020204" pitchFamily="34" charset="-122"/>
                </a:rPr>
                <a:t>Hygon</a:t>
              </a:r>
              <a:r>
                <a:rPr lang="en-US" altLang="zh-CN" sz="800" dirty="0">
                  <a:solidFill>
                    <a:schemeClr val="bg1"/>
                  </a:solidFill>
                  <a:latin typeface="微软雅黑" panose="020B0503020204020204" pitchFamily="34" charset="-122"/>
                  <a:ea typeface="微软雅黑" panose="020B0503020204020204" pitchFamily="34" charset="-122"/>
                </a:rPr>
                <a:t> 7151 Processor×2</a:t>
              </a:r>
            </a:p>
            <a:p>
              <a:pPr>
                <a:lnSpc>
                  <a:spcPct val="200000"/>
                </a:lnSpc>
              </a:pPr>
              <a:r>
                <a:rPr lang="en-US" altLang="zh-CN" sz="800" dirty="0">
                  <a:solidFill>
                    <a:schemeClr val="bg1"/>
                  </a:solidFill>
                  <a:latin typeface="微软雅黑" panose="020B0503020204020204" pitchFamily="34" charset="-122"/>
                  <a:ea typeface="微软雅黑" panose="020B0503020204020204" pitchFamily="34" charset="-122"/>
                </a:rPr>
                <a:t>DDR4 2666 32G×8</a:t>
              </a:r>
            </a:p>
            <a:p>
              <a:pPr>
                <a:lnSpc>
                  <a:spcPct val="200000"/>
                </a:lnSpc>
              </a:pPr>
              <a:r>
                <a:rPr lang="en-US" altLang="zh-CN" sz="800" dirty="0">
                  <a:solidFill>
                    <a:schemeClr val="bg1"/>
                  </a:solidFill>
                  <a:latin typeface="微软雅黑" panose="020B0503020204020204" pitchFamily="34" charset="-122"/>
                  <a:ea typeface="微软雅黑" panose="020B0503020204020204" pitchFamily="34" charset="-122"/>
                </a:rPr>
                <a:t>600G 10K SAS</a:t>
              </a:r>
              <a:r>
                <a:rPr lang="zh-CN" altLang="en-US" sz="800" dirty="0">
                  <a:solidFill>
                    <a:schemeClr val="bg1"/>
                  </a:solidFill>
                  <a:latin typeface="微软雅黑" panose="020B0503020204020204" pitchFamily="34" charset="-122"/>
                  <a:ea typeface="微软雅黑" panose="020B0503020204020204" pitchFamily="34" charset="-122"/>
                </a:rPr>
                <a:t> </a:t>
              </a:r>
              <a:r>
                <a:rPr lang="en-US" altLang="zh-CN" sz="800" dirty="0">
                  <a:solidFill>
                    <a:schemeClr val="bg1"/>
                  </a:solidFill>
                  <a:latin typeface="微软雅黑" panose="020B0503020204020204" pitchFamily="34" charset="-122"/>
                  <a:ea typeface="微软雅黑" panose="020B0503020204020204" pitchFamily="34" charset="-122"/>
                </a:rPr>
                <a:t>HDD×3</a:t>
              </a:r>
            </a:p>
          </p:txBody>
        </p:sp>
        <p:sp>
          <p:nvSpPr>
            <p:cNvPr id="15" name="文本框 14">
              <a:extLst>
                <a:ext uri="{FF2B5EF4-FFF2-40B4-BE49-F238E27FC236}">
                  <a16:creationId xmlns:a16="http://schemas.microsoft.com/office/drawing/2014/main" id="{F4335CF2-6626-4310-A320-5E242BDD7B44}"/>
                </a:ext>
              </a:extLst>
            </p:cNvPr>
            <p:cNvSpPr txBox="1"/>
            <p:nvPr/>
          </p:nvSpPr>
          <p:spPr>
            <a:xfrm>
              <a:off x="4795542" y="1872932"/>
              <a:ext cx="1820345" cy="1479072"/>
            </a:xfrm>
            <a:prstGeom prst="rect">
              <a:avLst/>
            </a:prstGeom>
            <a:noFill/>
          </p:spPr>
          <p:txBody>
            <a:bodyPr wrap="none" rtlCol="0">
              <a:spAutoFit/>
            </a:bodyPr>
            <a:lstStyle/>
            <a:p>
              <a:pPr algn="ctr">
                <a:lnSpc>
                  <a:spcPct val="150000"/>
                </a:lnSpc>
              </a:pPr>
              <a:r>
                <a:rPr lang="zh-CN" altLang="en-US" sz="1100" b="1" dirty="0">
                  <a:solidFill>
                    <a:schemeClr val="bg1"/>
                  </a:solidFill>
                  <a:latin typeface="+mn-ea"/>
                </a:rPr>
                <a:t>性能卓越  安全可控</a:t>
              </a:r>
              <a:endParaRPr lang="en-US" altLang="zh-CN" sz="1100" b="1" dirty="0">
                <a:solidFill>
                  <a:schemeClr val="bg1"/>
                </a:solidFill>
                <a:latin typeface="+mn-ea"/>
              </a:endParaRPr>
            </a:p>
            <a:p>
              <a:pPr algn="ctr">
                <a:lnSpc>
                  <a:spcPct val="150000"/>
                </a:lnSpc>
              </a:pPr>
              <a:r>
                <a:rPr lang="zh-CN" altLang="en-US" sz="1100" b="1" dirty="0">
                  <a:solidFill>
                    <a:schemeClr val="bg1"/>
                  </a:solidFill>
                  <a:latin typeface="+mn-ea"/>
                </a:rPr>
                <a:t>高可靠  高可用</a:t>
              </a:r>
              <a:endParaRPr lang="en-US" altLang="zh-CN" sz="1100" b="1" dirty="0">
                <a:solidFill>
                  <a:schemeClr val="bg1"/>
                </a:solidFill>
                <a:latin typeface="+mn-ea"/>
              </a:endParaRPr>
            </a:p>
            <a:p>
              <a:pPr algn="ctr">
                <a:lnSpc>
                  <a:spcPct val="150000"/>
                </a:lnSpc>
              </a:pPr>
              <a:r>
                <a:rPr lang="zh-CN" altLang="en-US" sz="1100" b="1" dirty="0">
                  <a:solidFill>
                    <a:schemeClr val="bg1"/>
                  </a:solidFill>
                  <a:latin typeface="+mn-ea"/>
                </a:rPr>
                <a:t>标准化  低成本</a:t>
              </a:r>
              <a:endParaRPr lang="en-US" altLang="zh-CN" sz="1100" b="1" dirty="0">
                <a:solidFill>
                  <a:schemeClr val="bg1"/>
                </a:solidFill>
                <a:latin typeface="+mn-ea"/>
              </a:endParaRPr>
            </a:p>
            <a:p>
              <a:pPr algn="ctr">
                <a:lnSpc>
                  <a:spcPct val="150000"/>
                </a:lnSpc>
              </a:pPr>
              <a:r>
                <a:rPr lang="zh-CN" altLang="en-US" sz="1100" b="1" dirty="0">
                  <a:solidFill>
                    <a:schemeClr val="bg1"/>
                  </a:solidFill>
                  <a:latin typeface="+mn-ea"/>
                </a:rPr>
                <a:t>高效率  易管理</a:t>
              </a:r>
              <a:endParaRPr lang="en-US" altLang="zh-CN" sz="1100" b="1" dirty="0">
                <a:solidFill>
                  <a:schemeClr val="bg1"/>
                </a:solidFill>
                <a:latin typeface="+mn-ea"/>
              </a:endParaRPr>
            </a:p>
          </p:txBody>
        </p:sp>
        <p:sp>
          <p:nvSpPr>
            <p:cNvPr id="16" name="文本框 15">
              <a:extLst>
                <a:ext uri="{FF2B5EF4-FFF2-40B4-BE49-F238E27FC236}">
                  <a16:creationId xmlns:a16="http://schemas.microsoft.com/office/drawing/2014/main" id="{E24CCD64-EE44-4CD2-94FB-CD3678C36ADE}"/>
                </a:ext>
              </a:extLst>
            </p:cNvPr>
            <p:cNvSpPr txBox="1"/>
            <p:nvPr/>
          </p:nvSpPr>
          <p:spPr>
            <a:xfrm>
              <a:off x="887206" y="3868954"/>
              <a:ext cx="712728" cy="246512"/>
            </a:xfrm>
            <a:prstGeom prst="rect">
              <a:avLst/>
            </a:prstGeom>
            <a:noFill/>
          </p:spPr>
          <p:txBody>
            <a:bodyPr wrap="none" rtlCol="0">
              <a:spAutoFit/>
            </a:bodyPr>
            <a:lstStyle/>
            <a:p>
              <a:r>
                <a:rPr lang="zh-CN" altLang="en-US" sz="600" dirty="0">
                  <a:solidFill>
                    <a:schemeClr val="bg1"/>
                  </a:solidFill>
                  <a:latin typeface="微软雅黑" panose="020B0503020204020204" pitchFamily="34" charset="-122"/>
                  <a:ea typeface="微软雅黑" panose="020B0503020204020204" pitchFamily="34" charset="-122"/>
                </a:rPr>
                <a:t>方案架构图</a:t>
              </a:r>
            </a:p>
          </p:txBody>
        </p:sp>
        <p:sp>
          <p:nvSpPr>
            <p:cNvPr id="17" name="矩形 16">
              <a:extLst>
                <a:ext uri="{FF2B5EF4-FFF2-40B4-BE49-F238E27FC236}">
                  <a16:creationId xmlns:a16="http://schemas.microsoft.com/office/drawing/2014/main" id="{1733EDE1-C6F2-4BA3-8138-E838A07546F5}"/>
                </a:ext>
              </a:extLst>
            </p:cNvPr>
            <p:cNvSpPr/>
            <p:nvPr/>
          </p:nvSpPr>
          <p:spPr>
            <a:xfrm>
              <a:off x="5398257" y="3744003"/>
              <a:ext cx="1027758" cy="287598"/>
            </a:xfrm>
            <a:prstGeom prst="rect">
              <a:avLst/>
            </a:prstGeom>
          </p:spPr>
          <p:txBody>
            <a:bodyPr wrap="none">
              <a:spAutoFit/>
            </a:bodyPr>
            <a:lstStyle/>
            <a:p>
              <a:pPr algn="ctr"/>
              <a:r>
                <a:rPr lang="en-US" altLang="zh-CN" sz="800" b="1" dirty="0">
                  <a:solidFill>
                    <a:schemeClr val="bg1"/>
                  </a:solidFill>
                  <a:latin typeface="Arial" pitchFamily="34" charset="0"/>
                  <a:ea typeface="微软雅黑" pitchFamily="34" charset="-122"/>
                  <a:cs typeface="Arial" pitchFamily="34" charset="0"/>
                </a:rPr>
                <a:t> H620-G30™ </a:t>
              </a:r>
              <a:endParaRPr lang="zh-CN" altLang="en-US" sz="800" dirty="0">
                <a:solidFill>
                  <a:schemeClr val="bg1"/>
                </a:solidFill>
              </a:endParaRPr>
            </a:p>
          </p:txBody>
        </p:sp>
        <p:grpSp>
          <p:nvGrpSpPr>
            <p:cNvPr id="18" name="组合 17">
              <a:extLst>
                <a:ext uri="{FF2B5EF4-FFF2-40B4-BE49-F238E27FC236}">
                  <a16:creationId xmlns:a16="http://schemas.microsoft.com/office/drawing/2014/main" id="{A189CEFE-D574-47C5-B3C2-2D57CB41BF31}"/>
                </a:ext>
              </a:extLst>
            </p:cNvPr>
            <p:cNvGrpSpPr/>
            <p:nvPr/>
          </p:nvGrpSpPr>
          <p:grpSpPr>
            <a:xfrm>
              <a:off x="242623" y="2025050"/>
              <a:ext cx="1986638" cy="1806299"/>
              <a:chOff x="476672" y="2144688"/>
              <a:chExt cx="1986638" cy="1806299"/>
            </a:xfrm>
          </p:grpSpPr>
          <p:sp>
            <p:nvSpPr>
              <p:cNvPr id="19" name="TextBox 4">
                <a:extLst>
                  <a:ext uri="{FF2B5EF4-FFF2-40B4-BE49-F238E27FC236}">
                    <a16:creationId xmlns:a16="http://schemas.microsoft.com/office/drawing/2014/main" id="{6B1CABA7-7C15-45DA-ADF9-B48A4DE6FEB7}"/>
                  </a:ext>
                </a:extLst>
              </p:cNvPr>
              <p:cNvSpPr txBox="1"/>
              <p:nvPr/>
            </p:nvSpPr>
            <p:spPr>
              <a:xfrm>
                <a:off x="476673" y="3252537"/>
                <a:ext cx="1986637" cy="698450"/>
              </a:xfrm>
              <a:prstGeom prst="rect">
                <a:avLst/>
              </a:prstGeom>
              <a:solidFill>
                <a:srgbClr val="3E7EA6"/>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algn="r" defTabSz="914378" eaLnBrk="0" fontAlgn="base" hangingPunct="0">
                  <a:spcBef>
                    <a:spcPct val="0"/>
                  </a:spcBef>
                  <a:spcAft>
                    <a:spcPct val="0"/>
                  </a:spcAft>
                  <a:defRPr/>
                </a:pPr>
                <a:endParaRPr lang="en-US" altLang="zh-CN" sz="800" kern="0" dirty="0">
                  <a:solidFill>
                    <a:srgbClr val="FFFFFF"/>
                  </a:solidFill>
                  <a:latin typeface="微软雅黑" panose="020B0503020204020204" pitchFamily="34" charset="-122"/>
                  <a:ea typeface="微软雅黑" panose="020B0503020204020204" pitchFamily="34" charset="-122"/>
                </a:endParaRPr>
              </a:p>
              <a:p>
                <a:pPr algn="r" defTabSz="914378" eaLnBrk="0" fontAlgn="base" hangingPunct="0">
                  <a:spcBef>
                    <a:spcPct val="0"/>
                  </a:spcBef>
                  <a:spcAft>
                    <a:spcPct val="0"/>
                  </a:spcAft>
                  <a:defRPr/>
                </a:pPr>
                <a:r>
                  <a:rPr lang="en-US" altLang="zh-CN" sz="800" kern="0" dirty="0">
                    <a:solidFill>
                      <a:srgbClr val="FFFFFF"/>
                    </a:solidFill>
                    <a:latin typeface="微软雅黑" panose="020B0503020204020204" pitchFamily="34" charset="-122"/>
                    <a:ea typeface="微软雅黑" panose="020B0503020204020204" pitchFamily="34" charset="-122"/>
                  </a:rPr>
                  <a:t>                                         </a:t>
                </a:r>
              </a:p>
              <a:p>
                <a:pPr algn="r" defTabSz="914378" eaLnBrk="0" fontAlgn="base" hangingPunct="0">
                  <a:spcBef>
                    <a:spcPct val="0"/>
                  </a:spcBef>
                  <a:spcAft>
                    <a:spcPct val="0"/>
                  </a:spcAft>
                  <a:defRPr/>
                </a:pPr>
                <a:endParaRPr lang="en-US" altLang="zh-CN" sz="600" kern="0" dirty="0">
                  <a:solidFill>
                    <a:srgbClr val="FFFFFF"/>
                  </a:solidFill>
                  <a:latin typeface="微软雅黑" panose="020B0503020204020204" pitchFamily="34" charset="-122"/>
                  <a:ea typeface="微软雅黑" panose="020B0503020204020204" pitchFamily="34" charset="-122"/>
                </a:endParaRPr>
              </a:p>
              <a:p>
                <a:pPr algn="r" defTabSz="914378" eaLnBrk="0" fontAlgn="base" hangingPunct="0">
                  <a:spcBef>
                    <a:spcPct val="0"/>
                  </a:spcBef>
                  <a:spcAft>
                    <a:spcPct val="0"/>
                  </a:spcAft>
                  <a:defRPr/>
                </a:pPr>
                <a:r>
                  <a:rPr lang="zh-CN" altLang="en-US" sz="600" kern="0" dirty="0">
                    <a:solidFill>
                      <a:srgbClr val="FFFFFF"/>
                    </a:solidFill>
                    <a:latin typeface="微软雅黑" panose="020B0503020204020204" pitchFamily="34" charset="-122"/>
                    <a:ea typeface="微软雅黑" panose="020B0503020204020204" pitchFamily="34" charset="-122"/>
                  </a:rPr>
                  <a:t>存储区（数据库文件）</a:t>
                </a:r>
                <a:endParaRPr lang="en-US" altLang="zh-CN" sz="600" kern="0" dirty="0">
                  <a:solidFill>
                    <a:srgbClr val="FFFFFF"/>
                  </a:solidFill>
                  <a:latin typeface="微软雅黑" panose="020B0503020204020204" pitchFamily="34" charset="-122"/>
                  <a:ea typeface="微软雅黑" panose="020B0503020204020204" pitchFamily="34" charset="-122"/>
                </a:endParaRPr>
              </a:p>
            </p:txBody>
          </p:sp>
          <p:sp>
            <p:nvSpPr>
              <p:cNvPr id="20" name="TextBox 6">
                <a:extLst>
                  <a:ext uri="{FF2B5EF4-FFF2-40B4-BE49-F238E27FC236}">
                    <a16:creationId xmlns:a16="http://schemas.microsoft.com/office/drawing/2014/main" id="{03419F9F-B67F-4306-8C18-06A3839AF8D3}"/>
                  </a:ext>
                </a:extLst>
              </p:cNvPr>
              <p:cNvSpPr txBox="1"/>
              <p:nvPr/>
            </p:nvSpPr>
            <p:spPr>
              <a:xfrm>
                <a:off x="476672" y="2156258"/>
                <a:ext cx="1986637" cy="246512"/>
              </a:xfrm>
              <a:prstGeom prst="rect">
                <a:avLst/>
              </a:prstGeom>
              <a:solidFill>
                <a:srgbClr val="3E7EA6"/>
              </a:solidFill>
              <a:ln w="38100" cap="flat" cmpd="sng" algn="ctr">
                <a:solidFill>
                  <a:srgbClr val="FFFFFF"/>
                </a:solidFill>
                <a:prstDash val="solid"/>
              </a:ln>
              <a:effectLst>
                <a:outerShdw blurRad="40000" dist="20000" dir="5400000" rotWithShape="0">
                  <a:srgbClr val="000000">
                    <a:alpha val="38000"/>
                  </a:srgbClr>
                </a:outerShdw>
              </a:effectLst>
            </p:spPr>
            <p:txBody>
              <a:bodyPr wrap="square" rtlCol="0">
                <a:spAutoFit/>
              </a:bodyPr>
              <a:lstStyle/>
              <a:p>
                <a:pPr algn="r" defTabSz="914378" eaLnBrk="0" fontAlgn="base" hangingPunct="0">
                  <a:spcBef>
                    <a:spcPct val="0"/>
                  </a:spcBef>
                  <a:spcAft>
                    <a:spcPct val="0"/>
                  </a:spcAft>
                  <a:defRPr/>
                </a:pPr>
                <a:r>
                  <a:rPr lang="zh-CN" altLang="en-US" sz="600" kern="0" dirty="0">
                    <a:solidFill>
                      <a:srgbClr val="FFFFFF"/>
                    </a:solidFill>
                    <a:latin typeface="微软雅黑" panose="020B0503020204020204" pitchFamily="34" charset="-122"/>
                    <a:ea typeface="微软雅黑" panose="020B0503020204020204" pitchFamily="34" charset="-122"/>
                  </a:rPr>
                  <a:t>数据库计算节点</a:t>
                </a:r>
              </a:p>
            </p:txBody>
          </p:sp>
          <p:cxnSp>
            <p:nvCxnSpPr>
              <p:cNvPr id="21" name="直接连接符 20">
                <a:extLst>
                  <a:ext uri="{FF2B5EF4-FFF2-40B4-BE49-F238E27FC236}">
                    <a16:creationId xmlns:a16="http://schemas.microsoft.com/office/drawing/2014/main" id="{E7B04AD8-C3C0-43FA-AFB0-04A80B04B0E6}"/>
                  </a:ext>
                </a:extLst>
              </p:cNvPr>
              <p:cNvCxnSpPr>
                <a:stCxn id="24" idx="2"/>
                <a:endCxn id="26" idx="0"/>
              </p:cNvCxnSpPr>
              <p:nvPr/>
            </p:nvCxnSpPr>
            <p:spPr bwMode="auto">
              <a:xfrm>
                <a:off x="619993" y="2419639"/>
                <a:ext cx="1138430" cy="312237"/>
              </a:xfrm>
              <a:prstGeom prst="line">
                <a:avLst/>
              </a:prstGeom>
              <a:solidFill>
                <a:srgbClr val="6E6E6E"/>
              </a:solidFill>
              <a:ln w="12700" cap="flat" cmpd="sng" algn="ctr">
                <a:solidFill>
                  <a:srgbClr val="000000"/>
                </a:solidFill>
                <a:prstDash val="solid"/>
                <a:round/>
                <a:headEnd type="none" w="med" len="med"/>
                <a:tailEnd type="none" w="med" len="med"/>
              </a:ln>
              <a:effectLst/>
            </p:spPr>
          </p:cxnSp>
          <p:cxnSp>
            <p:nvCxnSpPr>
              <p:cNvPr id="22" name="直接连接符 21">
                <a:extLst>
                  <a:ext uri="{FF2B5EF4-FFF2-40B4-BE49-F238E27FC236}">
                    <a16:creationId xmlns:a16="http://schemas.microsoft.com/office/drawing/2014/main" id="{A8260F5B-B069-4FDC-B406-01FF6F99D058}"/>
                  </a:ext>
                </a:extLst>
              </p:cNvPr>
              <p:cNvCxnSpPr>
                <a:stCxn id="25" idx="2"/>
                <a:endCxn id="26" idx="0"/>
              </p:cNvCxnSpPr>
              <p:nvPr/>
            </p:nvCxnSpPr>
            <p:spPr bwMode="auto">
              <a:xfrm>
                <a:off x="898350" y="2411205"/>
                <a:ext cx="860073" cy="320671"/>
              </a:xfrm>
              <a:prstGeom prst="line">
                <a:avLst/>
              </a:prstGeom>
              <a:solidFill>
                <a:srgbClr val="6E6E6E"/>
              </a:solidFill>
              <a:ln w="12700" cap="flat" cmpd="sng" algn="ctr">
                <a:solidFill>
                  <a:srgbClr val="000000"/>
                </a:solidFill>
                <a:prstDash val="solid"/>
                <a:round/>
                <a:headEnd type="none" w="med" len="med"/>
                <a:tailEnd type="none" w="med" len="med"/>
              </a:ln>
              <a:effectLst/>
            </p:spPr>
          </p:cxnSp>
          <p:cxnSp>
            <p:nvCxnSpPr>
              <p:cNvPr id="23" name="直接连接符 22">
                <a:extLst>
                  <a:ext uri="{FF2B5EF4-FFF2-40B4-BE49-F238E27FC236}">
                    <a16:creationId xmlns:a16="http://schemas.microsoft.com/office/drawing/2014/main" id="{874BEFD4-4B82-48F6-B45C-54131F1CA454}"/>
                  </a:ext>
                </a:extLst>
              </p:cNvPr>
              <p:cNvCxnSpPr>
                <a:cxnSpLocks/>
                <a:stCxn id="26" idx="2"/>
              </p:cNvCxnSpPr>
              <p:nvPr/>
            </p:nvCxnSpPr>
            <p:spPr bwMode="auto">
              <a:xfrm flipH="1">
                <a:off x="801548" y="2966100"/>
                <a:ext cx="956875" cy="321832"/>
              </a:xfrm>
              <a:prstGeom prst="line">
                <a:avLst/>
              </a:prstGeom>
              <a:solidFill>
                <a:srgbClr val="6E6E6E"/>
              </a:solidFill>
              <a:ln w="12700" cap="flat" cmpd="sng" algn="ctr">
                <a:solidFill>
                  <a:srgbClr val="000000"/>
                </a:solidFill>
                <a:prstDash val="solid"/>
                <a:round/>
                <a:headEnd type="none" w="med" len="med"/>
                <a:tailEnd type="none" w="med" len="med"/>
              </a:ln>
              <a:effectLst/>
            </p:spPr>
          </p:cxnSp>
          <p:pic>
            <p:nvPicPr>
              <p:cNvPr id="24" name="图片 23">
                <a:extLst>
                  <a:ext uri="{FF2B5EF4-FFF2-40B4-BE49-F238E27FC236}">
                    <a16:creationId xmlns:a16="http://schemas.microsoft.com/office/drawing/2014/main" id="{16F024A6-E23F-4556-A139-01426CB85674}"/>
                  </a:ext>
                </a:extLst>
              </p:cNvPr>
              <p:cNvPicPr>
                <a:picLocks noChangeAspect="1"/>
              </p:cNvPicPr>
              <p:nvPr/>
            </p:nvPicPr>
            <p:blipFill>
              <a:blip r:embed="rId6">
                <a:lum/>
                <a:alphaModFix/>
              </a:blip>
              <a:srcRect/>
              <a:stretch>
                <a:fillRect/>
              </a:stretch>
            </p:blipFill>
            <p:spPr>
              <a:xfrm>
                <a:off x="534013" y="2144688"/>
                <a:ext cx="171960" cy="274951"/>
              </a:xfrm>
              <a:prstGeom prst="rect">
                <a:avLst/>
              </a:prstGeom>
              <a:noFill/>
              <a:ln>
                <a:noFill/>
              </a:ln>
            </p:spPr>
          </p:pic>
          <p:pic>
            <p:nvPicPr>
              <p:cNvPr id="25" name="图片 24">
                <a:extLst>
                  <a:ext uri="{FF2B5EF4-FFF2-40B4-BE49-F238E27FC236}">
                    <a16:creationId xmlns:a16="http://schemas.microsoft.com/office/drawing/2014/main" id="{C97D0524-1018-4CA8-AE01-0B3D488AC899}"/>
                  </a:ext>
                </a:extLst>
              </p:cNvPr>
              <p:cNvPicPr>
                <a:picLocks noChangeAspect="1"/>
              </p:cNvPicPr>
              <p:nvPr/>
            </p:nvPicPr>
            <p:blipFill>
              <a:blip r:embed="rId6">
                <a:lum/>
                <a:alphaModFix/>
              </a:blip>
              <a:srcRect/>
              <a:stretch>
                <a:fillRect/>
              </a:stretch>
            </p:blipFill>
            <p:spPr>
              <a:xfrm>
                <a:off x="817644" y="2153121"/>
                <a:ext cx="161411" cy="258084"/>
              </a:xfrm>
              <a:prstGeom prst="rect">
                <a:avLst/>
              </a:prstGeom>
              <a:noFill/>
              <a:ln>
                <a:noFill/>
              </a:ln>
            </p:spPr>
          </p:pic>
          <p:pic>
            <p:nvPicPr>
              <p:cNvPr id="26" name="图片 25">
                <a:extLst>
                  <a:ext uri="{FF2B5EF4-FFF2-40B4-BE49-F238E27FC236}">
                    <a16:creationId xmlns:a16="http://schemas.microsoft.com/office/drawing/2014/main" id="{F42B2C5A-9F7B-458B-9677-85809259A0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3922" y="2731876"/>
                <a:ext cx="729001" cy="234224"/>
              </a:xfrm>
              <a:prstGeom prst="rect">
                <a:avLst/>
              </a:prstGeom>
            </p:spPr>
          </p:pic>
          <p:pic>
            <p:nvPicPr>
              <p:cNvPr id="27" name="图片 26">
                <a:extLst>
                  <a:ext uri="{FF2B5EF4-FFF2-40B4-BE49-F238E27FC236}">
                    <a16:creationId xmlns:a16="http://schemas.microsoft.com/office/drawing/2014/main" id="{0D3997C3-D295-4C90-9F49-78B151B6EE44}"/>
                  </a:ext>
                </a:extLst>
              </p:cNvPr>
              <p:cNvPicPr>
                <a:picLocks noChangeAspect="1"/>
              </p:cNvPicPr>
              <p:nvPr/>
            </p:nvPicPr>
            <p:blipFill>
              <a:blip r:embed="rId6">
                <a:lum/>
                <a:alphaModFix/>
              </a:blip>
              <a:srcRect/>
              <a:stretch>
                <a:fillRect/>
              </a:stretch>
            </p:blipFill>
            <p:spPr>
              <a:xfrm>
                <a:off x="1133637" y="2144688"/>
                <a:ext cx="162292" cy="259493"/>
              </a:xfrm>
              <a:prstGeom prst="rect">
                <a:avLst/>
              </a:prstGeom>
              <a:noFill/>
              <a:ln>
                <a:noFill/>
              </a:ln>
            </p:spPr>
          </p:pic>
          <p:pic>
            <p:nvPicPr>
              <p:cNvPr id="28" name="图片 27">
                <a:extLst>
                  <a:ext uri="{FF2B5EF4-FFF2-40B4-BE49-F238E27FC236}">
                    <a16:creationId xmlns:a16="http://schemas.microsoft.com/office/drawing/2014/main" id="{2B41CAD0-CEB7-4418-9D01-A2376502A79E}"/>
                  </a:ext>
                </a:extLst>
              </p:cNvPr>
              <p:cNvPicPr>
                <a:picLocks noChangeAspect="1"/>
              </p:cNvPicPr>
              <p:nvPr/>
            </p:nvPicPr>
            <p:blipFill>
              <a:blip r:embed="rId6">
                <a:lum/>
                <a:alphaModFix/>
              </a:blip>
              <a:srcRect/>
              <a:stretch>
                <a:fillRect/>
              </a:stretch>
            </p:blipFill>
            <p:spPr>
              <a:xfrm>
                <a:off x="1450513" y="2150752"/>
                <a:ext cx="157234" cy="251406"/>
              </a:xfrm>
              <a:prstGeom prst="rect">
                <a:avLst/>
              </a:prstGeom>
              <a:noFill/>
              <a:ln>
                <a:noFill/>
              </a:ln>
            </p:spPr>
          </p:pic>
          <p:cxnSp>
            <p:nvCxnSpPr>
              <p:cNvPr id="29" name="直接连接符 28">
                <a:extLst>
                  <a:ext uri="{FF2B5EF4-FFF2-40B4-BE49-F238E27FC236}">
                    <a16:creationId xmlns:a16="http://schemas.microsoft.com/office/drawing/2014/main" id="{C5BE3656-5F83-4EEA-8F4B-D06EE599D635}"/>
                  </a:ext>
                </a:extLst>
              </p:cNvPr>
              <p:cNvCxnSpPr>
                <a:stCxn id="27" idx="2"/>
                <a:endCxn id="26" idx="0"/>
              </p:cNvCxnSpPr>
              <p:nvPr/>
            </p:nvCxnSpPr>
            <p:spPr bwMode="auto">
              <a:xfrm>
                <a:off x="1214783" y="2404181"/>
                <a:ext cx="543640" cy="327695"/>
              </a:xfrm>
              <a:prstGeom prst="line">
                <a:avLst/>
              </a:prstGeom>
              <a:solidFill>
                <a:srgbClr val="6E6E6E"/>
              </a:solidFill>
              <a:ln w="12700" cap="flat" cmpd="sng" algn="ctr">
                <a:solidFill>
                  <a:srgbClr val="000000"/>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F5DED7E6-78E9-4282-A3EF-7B75099C442E}"/>
                  </a:ext>
                </a:extLst>
              </p:cNvPr>
              <p:cNvCxnSpPr>
                <a:stCxn id="28" idx="2"/>
                <a:endCxn id="26" idx="0"/>
              </p:cNvCxnSpPr>
              <p:nvPr/>
            </p:nvCxnSpPr>
            <p:spPr bwMode="auto">
              <a:xfrm>
                <a:off x="1529130" y="2402158"/>
                <a:ext cx="229293" cy="329718"/>
              </a:xfrm>
              <a:prstGeom prst="line">
                <a:avLst/>
              </a:prstGeom>
              <a:solidFill>
                <a:srgbClr val="6E6E6E"/>
              </a:solidFill>
              <a:ln w="12700" cap="flat" cmpd="sng" algn="ctr">
                <a:solidFill>
                  <a:srgbClr val="000000"/>
                </a:solidFill>
                <a:prstDash val="solid"/>
                <a:round/>
                <a:headEnd type="none" w="med" len="med"/>
                <a:tailEnd type="none" w="med" len="med"/>
              </a:ln>
              <a:effectLst/>
            </p:spPr>
          </p:cxnSp>
          <p:sp>
            <p:nvSpPr>
              <p:cNvPr id="31" name="圆角矩形标注 33">
                <a:extLst>
                  <a:ext uri="{FF2B5EF4-FFF2-40B4-BE49-F238E27FC236}">
                    <a16:creationId xmlns:a16="http://schemas.microsoft.com/office/drawing/2014/main" id="{4AF54BAA-62F3-44F0-B08C-60A580610E2C}"/>
                  </a:ext>
                </a:extLst>
              </p:cNvPr>
              <p:cNvSpPr/>
              <p:nvPr/>
            </p:nvSpPr>
            <p:spPr bwMode="auto">
              <a:xfrm>
                <a:off x="499189" y="2692708"/>
                <a:ext cx="668824" cy="268712"/>
              </a:xfrm>
              <a:prstGeom prst="wedgeRoundRectCallout">
                <a:avLst>
                  <a:gd name="adj1" fmla="val 75245"/>
                  <a:gd name="adj2" fmla="val 12614"/>
                  <a:gd name="adj3" fmla="val 16667"/>
                </a:avLst>
              </a:prstGeom>
              <a:solidFill>
                <a:srgbClr val="3E7EA6"/>
              </a:solidFill>
              <a:ln w="1905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defTabSz="914378" eaLnBrk="0" fontAlgn="base" hangingPunct="0">
                  <a:spcBef>
                    <a:spcPct val="0"/>
                  </a:spcBef>
                  <a:spcAft>
                    <a:spcPct val="0"/>
                  </a:spcAft>
                  <a:defRPr/>
                </a:pPr>
                <a:r>
                  <a:rPr lang="zh-CN" altLang="en-US" sz="600" kern="0" dirty="0">
                    <a:solidFill>
                      <a:srgbClr val="FFFFFF"/>
                    </a:solidFill>
                    <a:latin typeface="微软雅黑" panose="020B0503020204020204" pitchFamily="34" charset="-122"/>
                    <a:ea typeface="微软雅黑" panose="020B0503020204020204" pitchFamily="34" charset="-122"/>
                  </a:rPr>
                  <a:t>高速网络</a:t>
                </a:r>
                <a:endParaRPr lang="en-US" altLang="zh-CN" sz="600" kern="0" dirty="0">
                  <a:solidFill>
                    <a:srgbClr val="FFFFFF"/>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22C5DFC5-18DF-4934-BD30-F5C7207E0F49}"/>
                  </a:ext>
                </a:extLst>
              </p:cNvPr>
              <p:cNvCxnSpPr>
                <a:cxnSpLocks/>
                <a:stCxn id="26" idx="2"/>
              </p:cNvCxnSpPr>
              <p:nvPr/>
            </p:nvCxnSpPr>
            <p:spPr bwMode="auto">
              <a:xfrm>
                <a:off x="1758423" y="2966100"/>
                <a:ext cx="136833" cy="334159"/>
              </a:xfrm>
              <a:prstGeom prst="line">
                <a:avLst/>
              </a:prstGeom>
              <a:solidFill>
                <a:srgbClr val="6E6E6E"/>
              </a:solidFill>
              <a:ln w="12700" cap="flat" cmpd="sng" algn="ctr">
                <a:solidFill>
                  <a:srgbClr val="000000"/>
                </a:solidFill>
                <a:prstDash val="solid"/>
                <a:round/>
                <a:headEnd type="none" w="med" len="med"/>
                <a:tailEnd type="none" w="med" len="med"/>
              </a:ln>
              <a:effectLst/>
            </p:spPr>
          </p:cxnSp>
          <p:grpSp>
            <p:nvGrpSpPr>
              <p:cNvPr id="33" name="组合 32">
                <a:extLst>
                  <a:ext uri="{FF2B5EF4-FFF2-40B4-BE49-F238E27FC236}">
                    <a16:creationId xmlns:a16="http://schemas.microsoft.com/office/drawing/2014/main" id="{D1A3B5C6-1CE3-43D9-A70C-BA5F67CBFC33}"/>
                  </a:ext>
                </a:extLst>
              </p:cNvPr>
              <p:cNvGrpSpPr/>
              <p:nvPr/>
            </p:nvGrpSpPr>
            <p:grpSpPr>
              <a:xfrm>
                <a:off x="1618206" y="3292645"/>
                <a:ext cx="802328" cy="264491"/>
                <a:chOff x="1618206" y="3292645"/>
                <a:chExt cx="802328" cy="264491"/>
              </a:xfrm>
            </p:grpSpPr>
            <p:pic>
              <p:nvPicPr>
                <p:cNvPr id="55" name="图片 54">
                  <a:extLst>
                    <a:ext uri="{FF2B5EF4-FFF2-40B4-BE49-F238E27FC236}">
                      <a16:creationId xmlns:a16="http://schemas.microsoft.com/office/drawing/2014/main" id="{8402C0D9-4073-4005-8BB4-62F5A86D4FC3}"/>
                    </a:ext>
                  </a:extLst>
                </p:cNvPr>
                <p:cNvPicPr>
                  <a:picLocks noChangeAspect="1"/>
                </p:cNvPicPr>
                <p:nvPr/>
              </p:nvPicPr>
              <p:blipFill>
                <a:blip r:embed="rId6">
                  <a:lum/>
                  <a:alphaModFix/>
                </a:blip>
                <a:srcRect/>
                <a:stretch>
                  <a:fillRect/>
                </a:stretch>
              </p:blipFill>
              <p:spPr>
                <a:xfrm>
                  <a:off x="1618206" y="3301258"/>
                  <a:ext cx="157366" cy="251616"/>
                </a:xfrm>
                <a:prstGeom prst="rect">
                  <a:avLst/>
                </a:prstGeom>
                <a:noFill/>
                <a:ln>
                  <a:noFill/>
                </a:ln>
              </p:spPr>
            </p:pic>
            <p:pic>
              <p:nvPicPr>
                <p:cNvPr id="56" name="图片 55">
                  <a:extLst>
                    <a:ext uri="{FF2B5EF4-FFF2-40B4-BE49-F238E27FC236}">
                      <a16:creationId xmlns:a16="http://schemas.microsoft.com/office/drawing/2014/main" id="{B0964656-FC89-4801-B213-7DB6A330BDAF}"/>
                    </a:ext>
                  </a:extLst>
                </p:cNvPr>
                <p:cNvPicPr>
                  <a:picLocks noChangeAspect="1"/>
                </p:cNvPicPr>
                <p:nvPr/>
              </p:nvPicPr>
              <p:blipFill>
                <a:blip r:embed="rId8">
                  <a:lum/>
                  <a:alphaModFix/>
                </a:blip>
                <a:srcRect/>
                <a:stretch>
                  <a:fillRect/>
                </a:stretch>
              </p:blipFill>
              <p:spPr>
                <a:xfrm>
                  <a:off x="1733557" y="3424594"/>
                  <a:ext cx="79084" cy="116313"/>
                </a:xfrm>
                <a:prstGeom prst="rect">
                  <a:avLst/>
                </a:prstGeom>
                <a:noFill/>
                <a:ln>
                  <a:noFill/>
                </a:ln>
              </p:spPr>
            </p:pic>
            <p:pic>
              <p:nvPicPr>
                <p:cNvPr id="57" name="图片 56">
                  <a:extLst>
                    <a:ext uri="{FF2B5EF4-FFF2-40B4-BE49-F238E27FC236}">
                      <a16:creationId xmlns:a16="http://schemas.microsoft.com/office/drawing/2014/main" id="{B0331456-9FDC-4088-8627-173CD7F289C4}"/>
                    </a:ext>
                  </a:extLst>
                </p:cNvPr>
                <p:cNvPicPr>
                  <a:picLocks noChangeAspect="1"/>
                </p:cNvPicPr>
                <p:nvPr/>
              </p:nvPicPr>
              <p:blipFill>
                <a:blip r:embed="rId6">
                  <a:lum/>
                  <a:alphaModFix/>
                </a:blip>
                <a:srcRect/>
                <a:stretch>
                  <a:fillRect/>
                </a:stretch>
              </p:blipFill>
              <p:spPr>
                <a:xfrm>
                  <a:off x="1816573" y="3305520"/>
                  <a:ext cx="157366" cy="251616"/>
                </a:xfrm>
                <a:prstGeom prst="rect">
                  <a:avLst/>
                </a:prstGeom>
                <a:noFill/>
                <a:ln>
                  <a:noFill/>
                </a:ln>
              </p:spPr>
            </p:pic>
            <p:pic>
              <p:nvPicPr>
                <p:cNvPr id="58" name="图片 57">
                  <a:extLst>
                    <a:ext uri="{FF2B5EF4-FFF2-40B4-BE49-F238E27FC236}">
                      <a16:creationId xmlns:a16="http://schemas.microsoft.com/office/drawing/2014/main" id="{865B9458-D1B8-4CE0-BE28-A460BFEC1775}"/>
                    </a:ext>
                  </a:extLst>
                </p:cNvPr>
                <p:cNvPicPr>
                  <a:picLocks noChangeAspect="1"/>
                </p:cNvPicPr>
                <p:nvPr/>
              </p:nvPicPr>
              <p:blipFill>
                <a:blip r:embed="rId8">
                  <a:lum/>
                  <a:alphaModFix/>
                </a:blip>
                <a:srcRect/>
                <a:stretch>
                  <a:fillRect/>
                </a:stretch>
              </p:blipFill>
              <p:spPr>
                <a:xfrm>
                  <a:off x="1931924" y="3428857"/>
                  <a:ext cx="79084" cy="116313"/>
                </a:xfrm>
                <a:prstGeom prst="rect">
                  <a:avLst/>
                </a:prstGeom>
                <a:noFill/>
                <a:ln>
                  <a:noFill/>
                </a:ln>
              </p:spPr>
            </p:pic>
            <p:pic>
              <p:nvPicPr>
                <p:cNvPr id="59" name="图片 58">
                  <a:extLst>
                    <a:ext uri="{FF2B5EF4-FFF2-40B4-BE49-F238E27FC236}">
                      <a16:creationId xmlns:a16="http://schemas.microsoft.com/office/drawing/2014/main" id="{3EE26808-8514-4B57-B6FE-469DEEEA4238}"/>
                    </a:ext>
                  </a:extLst>
                </p:cNvPr>
                <p:cNvPicPr>
                  <a:picLocks noChangeAspect="1"/>
                </p:cNvPicPr>
                <p:nvPr/>
              </p:nvPicPr>
              <p:blipFill>
                <a:blip r:embed="rId6">
                  <a:lum/>
                  <a:alphaModFix/>
                </a:blip>
                <a:srcRect/>
                <a:stretch>
                  <a:fillRect/>
                </a:stretch>
              </p:blipFill>
              <p:spPr>
                <a:xfrm>
                  <a:off x="2025214" y="3292645"/>
                  <a:ext cx="157366" cy="251616"/>
                </a:xfrm>
                <a:prstGeom prst="rect">
                  <a:avLst/>
                </a:prstGeom>
                <a:noFill/>
                <a:ln>
                  <a:noFill/>
                </a:ln>
              </p:spPr>
            </p:pic>
            <p:pic>
              <p:nvPicPr>
                <p:cNvPr id="60" name="图片 59">
                  <a:extLst>
                    <a:ext uri="{FF2B5EF4-FFF2-40B4-BE49-F238E27FC236}">
                      <a16:creationId xmlns:a16="http://schemas.microsoft.com/office/drawing/2014/main" id="{F8A8A4CE-9F3D-4FB0-BB9B-A8081D5B4CE2}"/>
                    </a:ext>
                  </a:extLst>
                </p:cNvPr>
                <p:cNvPicPr>
                  <a:picLocks noChangeAspect="1"/>
                </p:cNvPicPr>
                <p:nvPr/>
              </p:nvPicPr>
              <p:blipFill>
                <a:blip r:embed="rId8">
                  <a:lum/>
                  <a:alphaModFix/>
                </a:blip>
                <a:srcRect/>
                <a:stretch>
                  <a:fillRect/>
                </a:stretch>
              </p:blipFill>
              <p:spPr>
                <a:xfrm>
                  <a:off x="2140565" y="3415981"/>
                  <a:ext cx="79084" cy="116313"/>
                </a:xfrm>
                <a:prstGeom prst="rect">
                  <a:avLst/>
                </a:prstGeom>
                <a:noFill/>
                <a:ln>
                  <a:noFill/>
                </a:ln>
              </p:spPr>
            </p:pic>
            <p:pic>
              <p:nvPicPr>
                <p:cNvPr id="61" name="图片 60">
                  <a:extLst>
                    <a:ext uri="{FF2B5EF4-FFF2-40B4-BE49-F238E27FC236}">
                      <a16:creationId xmlns:a16="http://schemas.microsoft.com/office/drawing/2014/main" id="{89638C30-9D96-4AA0-B532-CE7623A929AF}"/>
                    </a:ext>
                  </a:extLst>
                </p:cNvPr>
                <p:cNvPicPr>
                  <a:picLocks noChangeAspect="1"/>
                </p:cNvPicPr>
                <p:nvPr/>
              </p:nvPicPr>
              <p:blipFill>
                <a:blip r:embed="rId6">
                  <a:lum/>
                  <a:alphaModFix/>
                </a:blip>
                <a:srcRect/>
                <a:stretch>
                  <a:fillRect/>
                </a:stretch>
              </p:blipFill>
              <p:spPr>
                <a:xfrm>
                  <a:off x="2226099" y="3298787"/>
                  <a:ext cx="157366" cy="251616"/>
                </a:xfrm>
                <a:prstGeom prst="rect">
                  <a:avLst/>
                </a:prstGeom>
                <a:noFill/>
                <a:ln>
                  <a:noFill/>
                </a:ln>
              </p:spPr>
            </p:pic>
            <p:pic>
              <p:nvPicPr>
                <p:cNvPr id="62" name="图片 61">
                  <a:extLst>
                    <a:ext uri="{FF2B5EF4-FFF2-40B4-BE49-F238E27FC236}">
                      <a16:creationId xmlns:a16="http://schemas.microsoft.com/office/drawing/2014/main" id="{C9B2122F-8D13-41FF-A6D7-FBF91DC44EC8}"/>
                    </a:ext>
                  </a:extLst>
                </p:cNvPr>
                <p:cNvPicPr>
                  <a:picLocks noChangeAspect="1"/>
                </p:cNvPicPr>
                <p:nvPr/>
              </p:nvPicPr>
              <p:blipFill>
                <a:blip r:embed="rId8">
                  <a:lum/>
                  <a:alphaModFix/>
                </a:blip>
                <a:srcRect/>
                <a:stretch>
                  <a:fillRect/>
                </a:stretch>
              </p:blipFill>
              <p:spPr>
                <a:xfrm>
                  <a:off x="2341450" y="3422122"/>
                  <a:ext cx="79084" cy="116313"/>
                </a:xfrm>
                <a:prstGeom prst="rect">
                  <a:avLst/>
                </a:prstGeom>
                <a:noFill/>
                <a:ln>
                  <a:noFill/>
                </a:ln>
              </p:spPr>
            </p:pic>
          </p:grpSp>
          <p:cxnSp>
            <p:nvCxnSpPr>
              <p:cNvPr id="34" name="直接连接符 33">
                <a:extLst>
                  <a:ext uri="{FF2B5EF4-FFF2-40B4-BE49-F238E27FC236}">
                    <a16:creationId xmlns:a16="http://schemas.microsoft.com/office/drawing/2014/main" id="{49F8959A-8D60-489B-9D12-A80D4F9D035B}"/>
                  </a:ext>
                </a:extLst>
              </p:cNvPr>
              <p:cNvCxnSpPr>
                <a:cxnSpLocks/>
                <a:stCxn id="26" idx="2"/>
                <a:endCxn id="55" idx="0"/>
              </p:cNvCxnSpPr>
              <p:nvPr/>
            </p:nvCxnSpPr>
            <p:spPr bwMode="auto">
              <a:xfrm flipH="1">
                <a:off x="1696889" y="2966100"/>
                <a:ext cx="61534" cy="335158"/>
              </a:xfrm>
              <a:prstGeom prst="line">
                <a:avLst/>
              </a:prstGeom>
              <a:solidFill>
                <a:srgbClr val="6E6E6E"/>
              </a:solidFill>
              <a:ln w="12700" cap="flat" cmpd="sng" algn="ctr">
                <a:solidFill>
                  <a:srgbClr val="000000"/>
                </a:solidFill>
                <a:prstDash val="solid"/>
                <a:round/>
                <a:headEnd type="none" w="med" len="med"/>
                <a:tailEnd type="none" w="med" len="med"/>
              </a:ln>
              <a:effectLst/>
            </p:spPr>
          </p:cxnSp>
          <p:cxnSp>
            <p:nvCxnSpPr>
              <p:cNvPr id="35" name="直接连接符 34">
                <a:extLst>
                  <a:ext uri="{FF2B5EF4-FFF2-40B4-BE49-F238E27FC236}">
                    <a16:creationId xmlns:a16="http://schemas.microsoft.com/office/drawing/2014/main" id="{95B744C4-7127-4BD3-AD87-A6FF90650708}"/>
                  </a:ext>
                </a:extLst>
              </p:cNvPr>
              <p:cNvCxnSpPr>
                <a:stCxn id="26" idx="2"/>
                <a:endCxn id="59" idx="0"/>
              </p:cNvCxnSpPr>
              <p:nvPr/>
            </p:nvCxnSpPr>
            <p:spPr bwMode="auto">
              <a:xfrm>
                <a:off x="1758423" y="2966100"/>
                <a:ext cx="345474" cy="326545"/>
              </a:xfrm>
              <a:prstGeom prst="line">
                <a:avLst/>
              </a:prstGeom>
              <a:solidFill>
                <a:srgbClr val="6E6E6E"/>
              </a:solidFill>
              <a:ln w="12700" cap="flat" cmpd="sng" algn="ctr">
                <a:solidFill>
                  <a:srgbClr val="000000"/>
                </a:solidFill>
                <a:prstDash val="solid"/>
                <a:round/>
                <a:headEnd type="none" w="med" len="med"/>
                <a:tailEnd type="none" w="med" len="med"/>
              </a:ln>
              <a:effectLst/>
            </p:spPr>
          </p:cxnSp>
          <p:cxnSp>
            <p:nvCxnSpPr>
              <p:cNvPr id="36" name="直接连接符 35">
                <a:extLst>
                  <a:ext uri="{FF2B5EF4-FFF2-40B4-BE49-F238E27FC236}">
                    <a16:creationId xmlns:a16="http://schemas.microsoft.com/office/drawing/2014/main" id="{E6864C9A-23E2-42E6-A9E7-58DAC1891EE9}"/>
                  </a:ext>
                </a:extLst>
              </p:cNvPr>
              <p:cNvCxnSpPr>
                <a:stCxn id="26" idx="2"/>
                <a:endCxn id="61" idx="0"/>
              </p:cNvCxnSpPr>
              <p:nvPr/>
            </p:nvCxnSpPr>
            <p:spPr bwMode="auto">
              <a:xfrm>
                <a:off x="1758423" y="2966100"/>
                <a:ext cx="546359" cy="332687"/>
              </a:xfrm>
              <a:prstGeom prst="line">
                <a:avLst/>
              </a:prstGeom>
              <a:solidFill>
                <a:srgbClr val="6E6E6E"/>
              </a:solidFill>
              <a:ln w="12700" cap="flat" cmpd="sng" algn="ctr">
                <a:solidFill>
                  <a:srgbClr val="000000"/>
                </a:solidFill>
                <a:prstDash val="solid"/>
                <a:round/>
                <a:headEnd type="none" w="med" len="med"/>
                <a:tailEnd type="none" w="med" len="med"/>
              </a:ln>
              <a:effectLst/>
            </p:spPr>
          </p:cxnSp>
          <p:grpSp>
            <p:nvGrpSpPr>
              <p:cNvPr id="37" name="组合 36">
                <a:extLst>
                  <a:ext uri="{FF2B5EF4-FFF2-40B4-BE49-F238E27FC236}">
                    <a16:creationId xmlns:a16="http://schemas.microsoft.com/office/drawing/2014/main" id="{0B02406C-BD52-4C63-821C-47F7ACB3CA9B}"/>
                  </a:ext>
                </a:extLst>
              </p:cNvPr>
              <p:cNvGrpSpPr/>
              <p:nvPr/>
            </p:nvGrpSpPr>
            <p:grpSpPr>
              <a:xfrm>
                <a:off x="587573" y="3278218"/>
                <a:ext cx="338626" cy="296447"/>
                <a:chOff x="492317" y="3294235"/>
                <a:chExt cx="338626" cy="296447"/>
              </a:xfrm>
            </p:grpSpPr>
            <p:pic>
              <p:nvPicPr>
                <p:cNvPr id="48" name="图片 47">
                  <a:extLst>
                    <a:ext uri="{FF2B5EF4-FFF2-40B4-BE49-F238E27FC236}">
                      <a16:creationId xmlns:a16="http://schemas.microsoft.com/office/drawing/2014/main" id="{1C6F1704-EE29-4F07-A2EA-BB63C740E5F7}"/>
                    </a:ext>
                  </a:extLst>
                </p:cNvPr>
                <p:cNvPicPr>
                  <a:picLocks noChangeAspect="1"/>
                </p:cNvPicPr>
                <p:nvPr/>
              </p:nvPicPr>
              <p:blipFill>
                <a:blip r:embed="rId6">
                  <a:lum/>
                  <a:alphaModFix/>
                </a:blip>
                <a:srcRect/>
                <a:stretch>
                  <a:fillRect/>
                </a:stretch>
              </p:blipFill>
              <p:spPr>
                <a:xfrm>
                  <a:off x="492317" y="3294235"/>
                  <a:ext cx="157366" cy="251616"/>
                </a:xfrm>
                <a:prstGeom prst="rect">
                  <a:avLst/>
                </a:prstGeom>
                <a:noFill/>
                <a:ln>
                  <a:noFill/>
                </a:ln>
              </p:spPr>
            </p:pic>
            <p:pic>
              <p:nvPicPr>
                <p:cNvPr id="49" name="图片 48">
                  <a:extLst>
                    <a:ext uri="{FF2B5EF4-FFF2-40B4-BE49-F238E27FC236}">
                      <a16:creationId xmlns:a16="http://schemas.microsoft.com/office/drawing/2014/main" id="{DE02DEF6-9E1C-4B44-8A62-206A9392B8BE}"/>
                    </a:ext>
                  </a:extLst>
                </p:cNvPr>
                <p:cNvPicPr>
                  <a:picLocks noChangeAspect="1"/>
                </p:cNvPicPr>
                <p:nvPr/>
              </p:nvPicPr>
              <p:blipFill>
                <a:blip r:embed="rId6">
                  <a:lum/>
                  <a:alphaModFix/>
                </a:blip>
                <a:srcRect/>
                <a:stretch>
                  <a:fillRect/>
                </a:stretch>
              </p:blipFill>
              <p:spPr>
                <a:xfrm>
                  <a:off x="553567" y="3313861"/>
                  <a:ext cx="157366" cy="251616"/>
                </a:xfrm>
                <a:prstGeom prst="rect">
                  <a:avLst/>
                </a:prstGeom>
                <a:noFill/>
                <a:ln>
                  <a:noFill/>
                </a:ln>
              </p:spPr>
            </p:pic>
            <p:pic>
              <p:nvPicPr>
                <p:cNvPr id="50" name="图片 49">
                  <a:extLst>
                    <a:ext uri="{FF2B5EF4-FFF2-40B4-BE49-F238E27FC236}">
                      <a16:creationId xmlns:a16="http://schemas.microsoft.com/office/drawing/2014/main" id="{FBC2EB39-78CC-40E3-91D7-582C3C053790}"/>
                    </a:ext>
                  </a:extLst>
                </p:cNvPr>
                <p:cNvPicPr>
                  <a:picLocks noChangeAspect="1"/>
                </p:cNvPicPr>
                <p:nvPr/>
              </p:nvPicPr>
              <p:blipFill>
                <a:blip r:embed="rId6">
                  <a:lum/>
                  <a:alphaModFix/>
                </a:blip>
                <a:srcRect/>
                <a:stretch>
                  <a:fillRect/>
                </a:stretch>
              </p:blipFill>
              <p:spPr>
                <a:xfrm>
                  <a:off x="627609" y="3335790"/>
                  <a:ext cx="157366" cy="251616"/>
                </a:xfrm>
                <a:prstGeom prst="rect">
                  <a:avLst/>
                </a:prstGeom>
                <a:noFill/>
                <a:ln>
                  <a:noFill/>
                </a:ln>
              </p:spPr>
            </p:pic>
            <p:pic>
              <p:nvPicPr>
                <p:cNvPr id="51" name="图片 50">
                  <a:extLst>
                    <a:ext uri="{FF2B5EF4-FFF2-40B4-BE49-F238E27FC236}">
                      <a16:creationId xmlns:a16="http://schemas.microsoft.com/office/drawing/2014/main" id="{FD232A69-3AED-4808-ADA7-7C6F4515F721}"/>
                    </a:ext>
                  </a:extLst>
                </p:cNvPr>
                <p:cNvPicPr>
                  <a:picLocks noChangeAspect="1"/>
                </p:cNvPicPr>
                <p:nvPr/>
              </p:nvPicPr>
              <p:blipFill>
                <a:blip r:embed="rId8">
                  <a:lum/>
                  <a:alphaModFix/>
                </a:blip>
                <a:srcRect/>
                <a:stretch>
                  <a:fillRect/>
                </a:stretch>
              </p:blipFill>
              <p:spPr>
                <a:xfrm>
                  <a:off x="751859" y="3428857"/>
                  <a:ext cx="79084" cy="116313"/>
                </a:xfrm>
                <a:prstGeom prst="rect">
                  <a:avLst/>
                </a:prstGeom>
                <a:noFill/>
                <a:ln>
                  <a:noFill/>
                </a:ln>
              </p:spPr>
            </p:pic>
            <p:pic>
              <p:nvPicPr>
                <p:cNvPr id="52" name="图片 51">
                  <a:extLst>
                    <a:ext uri="{FF2B5EF4-FFF2-40B4-BE49-F238E27FC236}">
                      <a16:creationId xmlns:a16="http://schemas.microsoft.com/office/drawing/2014/main" id="{03571F1C-2DD6-4C81-864D-0538AD843B9F}"/>
                    </a:ext>
                  </a:extLst>
                </p:cNvPr>
                <p:cNvPicPr>
                  <a:picLocks noChangeAspect="1"/>
                </p:cNvPicPr>
                <p:nvPr/>
              </p:nvPicPr>
              <p:blipFill>
                <a:blip r:embed="rId8">
                  <a:lum/>
                  <a:alphaModFix/>
                </a:blip>
                <a:srcRect/>
                <a:stretch>
                  <a:fillRect/>
                </a:stretch>
              </p:blipFill>
              <p:spPr>
                <a:xfrm>
                  <a:off x="708602" y="3474369"/>
                  <a:ext cx="79084" cy="116313"/>
                </a:xfrm>
                <a:prstGeom prst="rect">
                  <a:avLst/>
                </a:prstGeom>
                <a:noFill/>
                <a:ln>
                  <a:noFill/>
                </a:ln>
              </p:spPr>
            </p:pic>
            <p:pic>
              <p:nvPicPr>
                <p:cNvPr id="53" name="图片 52">
                  <a:extLst>
                    <a:ext uri="{FF2B5EF4-FFF2-40B4-BE49-F238E27FC236}">
                      <a16:creationId xmlns:a16="http://schemas.microsoft.com/office/drawing/2014/main" id="{074B0910-6A30-41FF-AB42-82E9BFF181A3}"/>
                    </a:ext>
                  </a:extLst>
                </p:cNvPr>
                <p:cNvPicPr>
                  <a:picLocks noChangeAspect="1"/>
                </p:cNvPicPr>
                <p:nvPr/>
              </p:nvPicPr>
              <p:blipFill>
                <a:blip r:embed="rId8">
                  <a:lum/>
                  <a:alphaModFix/>
                </a:blip>
                <a:srcRect/>
                <a:stretch>
                  <a:fillRect/>
                </a:stretch>
              </p:blipFill>
              <p:spPr>
                <a:xfrm>
                  <a:off x="751311" y="3374474"/>
                  <a:ext cx="79084" cy="116313"/>
                </a:xfrm>
                <a:prstGeom prst="rect">
                  <a:avLst/>
                </a:prstGeom>
                <a:noFill/>
                <a:ln>
                  <a:noFill/>
                </a:ln>
              </p:spPr>
            </p:pic>
            <p:pic>
              <p:nvPicPr>
                <p:cNvPr id="54" name="图片 53">
                  <a:extLst>
                    <a:ext uri="{FF2B5EF4-FFF2-40B4-BE49-F238E27FC236}">
                      <a16:creationId xmlns:a16="http://schemas.microsoft.com/office/drawing/2014/main" id="{BCD70084-2BE8-4BAA-B7E5-083319338DEA}"/>
                    </a:ext>
                  </a:extLst>
                </p:cNvPr>
                <p:cNvPicPr>
                  <a:picLocks noChangeAspect="1"/>
                </p:cNvPicPr>
                <p:nvPr/>
              </p:nvPicPr>
              <p:blipFill>
                <a:blip r:embed="rId8">
                  <a:lum/>
                  <a:alphaModFix/>
                </a:blip>
                <a:srcRect/>
                <a:stretch>
                  <a:fillRect/>
                </a:stretch>
              </p:blipFill>
              <p:spPr>
                <a:xfrm>
                  <a:off x="708385" y="3413653"/>
                  <a:ext cx="79084" cy="116313"/>
                </a:xfrm>
                <a:prstGeom prst="rect">
                  <a:avLst/>
                </a:prstGeom>
                <a:noFill/>
                <a:ln>
                  <a:noFill/>
                </a:ln>
              </p:spPr>
            </p:pic>
          </p:grpSp>
          <p:grpSp>
            <p:nvGrpSpPr>
              <p:cNvPr id="38" name="组合 37">
                <a:extLst>
                  <a:ext uri="{FF2B5EF4-FFF2-40B4-BE49-F238E27FC236}">
                    <a16:creationId xmlns:a16="http://schemas.microsoft.com/office/drawing/2014/main" id="{A8664701-23A1-4610-BC6E-C0DAD684DD85}"/>
                  </a:ext>
                </a:extLst>
              </p:cNvPr>
              <p:cNvGrpSpPr/>
              <p:nvPr/>
            </p:nvGrpSpPr>
            <p:grpSpPr>
              <a:xfrm>
                <a:off x="967068" y="3280633"/>
                <a:ext cx="338626" cy="296447"/>
                <a:chOff x="492317" y="3294235"/>
                <a:chExt cx="338626" cy="296447"/>
              </a:xfrm>
            </p:grpSpPr>
            <p:pic>
              <p:nvPicPr>
                <p:cNvPr id="41" name="图片 40">
                  <a:extLst>
                    <a:ext uri="{FF2B5EF4-FFF2-40B4-BE49-F238E27FC236}">
                      <a16:creationId xmlns:a16="http://schemas.microsoft.com/office/drawing/2014/main" id="{39999892-90EC-44B6-AAC1-E3162EDC4175}"/>
                    </a:ext>
                  </a:extLst>
                </p:cNvPr>
                <p:cNvPicPr>
                  <a:picLocks noChangeAspect="1"/>
                </p:cNvPicPr>
                <p:nvPr/>
              </p:nvPicPr>
              <p:blipFill>
                <a:blip r:embed="rId6">
                  <a:lum/>
                  <a:alphaModFix/>
                </a:blip>
                <a:srcRect/>
                <a:stretch>
                  <a:fillRect/>
                </a:stretch>
              </p:blipFill>
              <p:spPr>
                <a:xfrm>
                  <a:off x="492317" y="3294235"/>
                  <a:ext cx="157366" cy="251616"/>
                </a:xfrm>
                <a:prstGeom prst="rect">
                  <a:avLst/>
                </a:prstGeom>
                <a:noFill/>
                <a:ln>
                  <a:noFill/>
                </a:ln>
              </p:spPr>
            </p:pic>
            <p:pic>
              <p:nvPicPr>
                <p:cNvPr id="42" name="图片 41">
                  <a:extLst>
                    <a:ext uri="{FF2B5EF4-FFF2-40B4-BE49-F238E27FC236}">
                      <a16:creationId xmlns:a16="http://schemas.microsoft.com/office/drawing/2014/main" id="{C096EEFD-79D1-46AA-8E73-1F134917F3C5}"/>
                    </a:ext>
                  </a:extLst>
                </p:cNvPr>
                <p:cNvPicPr>
                  <a:picLocks noChangeAspect="1"/>
                </p:cNvPicPr>
                <p:nvPr/>
              </p:nvPicPr>
              <p:blipFill>
                <a:blip r:embed="rId6">
                  <a:lum/>
                  <a:alphaModFix/>
                </a:blip>
                <a:srcRect/>
                <a:stretch>
                  <a:fillRect/>
                </a:stretch>
              </p:blipFill>
              <p:spPr>
                <a:xfrm>
                  <a:off x="553567" y="3313861"/>
                  <a:ext cx="157366" cy="251616"/>
                </a:xfrm>
                <a:prstGeom prst="rect">
                  <a:avLst/>
                </a:prstGeom>
                <a:noFill/>
                <a:ln>
                  <a:noFill/>
                </a:ln>
              </p:spPr>
            </p:pic>
            <p:pic>
              <p:nvPicPr>
                <p:cNvPr id="43" name="图片 42">
                  <a:extLst>
                    <a:ext uri="{FF2B5EF4-FFF2-40B4-BE49-F238E27FC236}">
                      <a16:creationId xmlns:a16="http://schemas.microsoft.com/office/drawing/2014/main" id="{A2466367-A145-4A5B-975A-16C3AE3F19A6}"/>
                    </a:ext>
                  </a:extLst>
                </p:cNvPr>
                <p:cNvPicPr>
                  <a:picLocks noChangeAspect="1"/>
                </p:cNvPicPr>
                <p:nvPr/>
              </p:nvPicPr>
              <p:blipFill>
                <a:blip r:embed="rId6">
                  <a:lum/>
                  <a:alphaModFix/>
                </a:blip>
                <a:srcRect/>
                <a:stretch>
                  <a:fillRect/>
                </a:stretch>
              </p:blipFill>
              <p:spPr>
                <a:xfrm>
                  <a:off x="627609" y="3335790"/>
                  <a:ext cx="157366" cy="251616"/>
                </a:xfrm>
                <a:prstGeom prst="rect">
                  <a:avLst/>
                </a:prstGeom>
                <a:noFill/>
                <a:ln>
                  <a:noFill/>
                </a:ln>
              </p:spPr>
            </p:pic>
            <p:pic>
              <p:nvPicPr>
                <p:cNvPr id="44" name="图片 43">
                  <a:extLst>
                    <a:ext uri="{FF2B5EF4-FFF2-40B4-BE49-F238E27FC236}">
                      <a16:creationId xmlns:a16="http://schemas.microsoft.com/office/drawing/2014/main" id="{F70BA81C-7D5D-4A0D-B238-5A8613200DCF}"/>
                    </a:ext>
                  </a:extLst>
                </p:cNvPr>
                <p:cNvPicPr>
                  <a:picLocks noChangeAspect="1"/>
                </p:cNvPicPr>
                <p:nvPr/>
              </p:nvPicPr>
              <p:blipFill>
                <a:blip r:embed="rId8">
                  <a:lum/>
                  <a:alphaModFix/>
                </a:blip>
                <a:srcRect/>
                <a:stretch>
                  <a:fillRect/>
                </a:stretch>
              </p:blipFill>
              <p:spPr>
                <a:xfrm>
                  <a:off x="751859" y="3428857"/>
                  <a:ext cx="79084" cy="116313"/>
                </a:xfrm>
                <a:prstGeom prst="rect">
                  <a:avLst/>
                </a:prstGeom>
                <a:noFill/>
                <a:ln>
                  <a:noFill/>
                </a:ln>
              </p:spPr>
            </p:pic>
            <p:pic>
              <p:nvPicPr>
                <p:cNvPr id="45" name="图片 44">
                  <a:extLst>
                    <a:ext uri="{FF2B5EF4-FFF2-40B4-BE49-F238E27FC236}">
                      <a16:creationId xmlns:a16="http://schemas.microsoft.com/office/drawing/2014/main" id="{2AF56057-9096-435A-839C-2A43468D59BF}"/>
                    </a:ext>
                  </a:extLst>
                </p:cNvPr>
                <p:cNvPicPr>
                  <a:picLocks noChangeAspect="1"/>
                </p:cNvPicPr>
                <p:nvPr/>
              </p:nvPicPr>
              <p:blipFill>
                <a:blip r:embed="rId8">
                  <a:lum/>
                  <a:alphaModFix/>
                </a:blip>
                <a:srcRect/>
                <a:stretch>
                  <a:fillRect/>
                </a:stretch>
              </p:blipFill>
              <p:spPr>
                <a:xfrm>
                  <a:off x="708602" y="3474369"/>
                  <a:ext cx="79084" cy="116313"/>
                </a:xfrm>
                <a:prstGeom prst="rect">
                  <a:avLst/>
                </a:prstGeom>
                <a:noFill/>
                <a:ln>
                  <a:noFill/>
                </a:ln>
              </p:spPr>
            </p:pic>
            <p:pic>
              <p:nvPicPr>
                <p:cNvPr id="46" name="图片 45">
                  <a:extLst>
                    <a:ext uri="{FF2B5EF4-FFF2-40B4-BE49-F238E27FC236}">
                      <a16:creationId xmlns:a16="http://schemas.microsoft.com/office/drawing/2014/main" id="{6D779AE2-4D5E-4D7B-9724-7C27DB093550}"/>
                    </a:ext>
                  </a:extLst>
                </p:cNvPr>
                <p:cNvPicPr>
                  <a:picLocks noChangeAspect="1"/>
                </p:cNvPicPr>
                <p:nvPr/>
              </p:nvPicPr>
              <p:blipFill>
                <a:blip r:embed="rId8">
                  <a:lum/>
                  <a:alphaModFix/>
                </a:blip>
                <a:srcRect/>
                <a:stretch>
                  <a:fillRect/>
                </a:stretch>
              </p:blipFill>
              <p:spPr>
                <a:xfrm>
                  <a:off x="751311" y="3374474"/>
                  <a:ext cx="79084" cy="116313"/>
                </a:xfrm>
                <a:prstGeom prst="rect">
                  <a:avLst/>
                </a:prstGeom>
                <a:noFill/>
                <a:ln>
                  <a:noFill/>
                </a:ln>
              </p:spPr>
            </p:pic>
            <p:pic>
              <p:nvPicPr>
                <p:cNvPr id="47" name="图片 46">
                  <a:extLst>
                    <a:ext uri="{FF2B5EF4-FFF2-40B4-BE49-F238E27FC236}">
                      <a16:creationId xmlns:a16="http://schemas.microsoft.com/office/drawing/2014/main" id="{C1578DB7-1423-405B-ACA3-869CA2F2C357}"/>
                    </a:ext>
                  </a:extLst>
                </p:cNvPr>
                <p:cNvPicPr>
                  <a:picLocks noChangeAspect="1"/>
                </p:cNvPicPr>
                <p:nvPr/>
              </p:nvPicPr>
              <p:blipFill>
                <a:blip r:embed="rId8">
                  <a:lum/>
                  <a:alphaModFix/>
                </a:blip>
                <a:srcRect/>
                <a:stretch>
                  <a:fillRect/>
                </a:stretch>
              </p:blipFill>
              <p:spPr>
                <a:xfrm>
                  <a:off x="708385" y="3413653"/>
                  <a:ext cx="79084" cy="116313"/>
                </a:xfrm>
                <a:prstGeom prst="rect">
                  <a:avLst/>
                </a:prstGeom>
                <a:noFill/>
                <a:ln>
                  <a:noFill/>
                </a:ln>
              </p:spPr>
            </p:pic>
          </p:grpSp>
          <p:cxnSp>
            <p:nvCxnSpPr>
              <p:cNvPr id="39" name="直接连接符 38">
                <a:extLst>
                  <a:ext uri="{FF2B5EF4-FFF2-40B4-BE49-F238E27FC236}">
                    <a16:creationId xmlns:a16="http://schemas.microsoft.com/office/drawing/2014/main" id="{7793B3E3-72A3-48B7-A4C3-EFD6C7D399D8}"/>
                  </a:ext>
                </a:extLst>
              </p:cNvPr>
              <p:cNvCxnSpPr>
                <a:cxnSpLocks/>
              </p:cNvCxnSpPr>
              <p:nvPr/>
            </p:nvCxnSpPr>
            <p:spPr bwMode="auto">
              <a:xfrm flipH="1">
                <a:off x="1154768" y="2956222"/>
                <a:ext cx="608572" cy="336423"/>
              </a:xfrm>
              <a:prstGeom prst="line">
                <a:avLst/>
              </a:prstGeom>
              <a:solidFill>
                <a:srgbClr val="6E6E6E"/>
              </a:solidFill>
              <a:ln w="12700" cap="flat" cmpd="sng" algn="ctr">
                <a:solidFill>
                  <a:srgbClr val="000000"/>
                </a:solidFill>
                <a:prstDash val="solid"/>
                <a:round/>
                <a:headEnd type="none" w="med" len="med"/>
                <a:tailEnd type="none" w="med" len="med"/>
              </a:ln>
              <a:effectLst/>
            </p:spPr>
          </p:cxnSp>
          <p:sp>
            <p:nvSpPr>
              <p:cNvPr id="40" name="文本框 39">
                <a:extLst>
                  <a:ext uri="{FF2B5EF4-FFF2-40B4-BE49-F238E27FC236}">
                    <a16:creationId xmlns:a16="http://schemas.microsoft.com/office/drawing/2014/main" id="{FEB7EE4B-1440-40D1-ACF5-0A0924038147}"/>
                  </a:ext>
                </a:extLst>
              </p:cNvPr>
              <p:cNvSpPr txBox="1"/>
              <p:nvPr/>
            </p:nvSpPr>
            <p:spPr>
              <a:xfrm>
                <a:off x="1011106" y="3551876"/>
                <a:ext cx="873252" cy="205426"/>
              </a:xfrm>
              <a:prstGeom prst="rect">
                <a:avLst/>
              </a:prstGeom>
              <a:noFill/>
            </p:spPr>
            <p:txBody>
              <a:bodyPr wrap="none" rtlCol="0">
                <a:spAutoFit/>
              </a:bodyPr>
              <a:lstStyle/>
              <a:p>
                <a:r>
                  <a:rPr lang="zh-CN" altLang="en-US" sz="400" dirty="0">
                    <a:solidFill>
                      <a:schemeClr val="bg1"/>
                    </a:solidFill>
                    <a:latin typeface="微软雅黑" panose="020B0503020204020204" pitchFamily="34" charset="-122"/>
                    <a:ea typeface="微软雅黑" panose="020B0503020204020204" pitchFamily="34" charset="-122"/>
                  </a:rPr>
                  <a:t>磁盘阵列或分布式存储</a:t>
                </a:r>
              </a:p>
            </p:txBody>
          </p:sp>
        </p:grpSp>
      </p:grpSp>
      <p:sp>
        <p:nvSpPr>
          <p:cNvPr id="63" name="矩形 62">
            <a:extLst>
              <a:ext uri="{FF2B5EF4-FFF2-40B4-BE49-F238E27FC236}">
                <a16:creationId xmlns:a16="http://schemas.microsoft.com/office/drawing/2014/main" id="{51DC0C56-E8AA-4C0F-9580-2FE9569E4DB3}"/>
              </a:ext>
            </a:extLst>
          </p:cNvPr>
          <p:cNvSpPr/>
          <p:nvPr/>
        </p:nvSpPr>
        <p:spPr>
          <a:xfrm>
            <a:off x="395536" y="604379"/>
            <a:ext cx="6664857" cy="819455"/>
          </a:xfrm>
          <a:prstGeom prst="rect">
            <a:avLst/>
          </a:prstGeom>
        </p:spPr>
        <p:txBody>
          <a:bodyPr wrap="square">
            <a:spAutoFit/>
          </a:bodyPr>
          <a:lstStyle/>
          <a:p>
            <a:pPr algn="just">
              <a:lnSpc>
                <a:spcPct val="150000"/>
              </a:lnSpc>
            </a:pPr>
            <a:r>
              <a:rPr lang="zh-CN" altLang="en-US" sz="1050" dirty="0">
                <a:latin typeface="微软雅黑" panose="020B0503020204020204" pitchFamily="34" charset="-122"/>
                <a:ea typeface="微软雅黑" panose="020B0503020204020204" pitchFamily="34" charset="-122"/>
              </a:rPr>
              <a:t>       数据库作为业务系统的核心、重要信息的支撑平台，需长期保持高持续可用性、高运算性和高安全性。基于国产</a:t>
            </a:r>
            <a:r>
              <a:rPr lang="en-US" altLang="zh-CN" sz="1050" dirty="0">
                <a:latin typeface="微软雅黑" panose="020B0503020204020204" pitchFamily="34" charset="-122"/>
                <a:ea typeface="微软雅黑" panose="020B0503020204020204" pitchFamily="34" charset="-122"/>
              </a:rPr>
              <a:t>HYGON</a:t>
            </a:r>
            <a:r>
              <a:rPr lang="en-US" altLang="zh-CN" sz="1050" baseline="3000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处理器系列服务器打造的核心数据库解决方案，具备开放、安全、灵活的特点。高性能、高可靠的数据库系统通过采用先进国产</a:t>
            </a:r>
            <a:r>
              <a:rPr lang="en-US" altLang="zh-CN" sz="1050" dirty="0">
                <a:latin typeface="微软雅黑" panose="020B0503020204020204" pitchFamily="34" charset="-122"/>
                <a:ea typeface="微软雅黑" panose="020B0503020204020204" pitchFamily="34" charset="-122"/>
              </a:rPr>
              <a:t>X86</a:t>
            </a:r>
            <a:r>
              <a:rPr lang="zh-CN" altLang="en-US" sz="1050" dirty="0">
                <a:latin typeface="微软雅黑" panose="020B0503020204020204" pitchFamily="34" charset="-122"/>
                <a:ea typeface="微软雅黑" panose="020B0503020204020204" pitchFamily="34" charset="-122"/>
              </a:rPr>
              <a:t>服务器构建，是行业用户的完美选择。</a:t>
            </a:r>
          </a:p>
        </p:txBody>
      </p:sp>
      <p:sp>
        <p:nvSpPr>
          <p:cNvPr id="64" name="Rectangle 179">
            <a:extLst>
              <a:ext uri="{FF2B5EF4-FFF2-40B4-BE49-F238E27FC236}">
                <a16:creationId xmlns:a16="http://schemas.microsoft.com/office/drawing/2014/main" id="{47A9C056-B1B4-4A23-BF0A-27B7D3BEFD65}"/>
              </a:ext>
            </a:extLst>
          </p:cNvPr>
          <p:cNvSpPr/>
          <p:nvPr/>
        </p:nvSpPr>
        <p:spPr bwMode="auto">
          <a:xfrm>
            <a:off x="179513" y="1967796"/>
            <a:ext cx="335764" cy="1084387"/>
          </a:xfrm>
          <a:prstGeom prst="round2SameRect">
            <a:avLst>
              <a:gd name="adj1" fmla="val 0"/>
              <a:gd name="adj2" fmla="val 0"/>
            </a:avLst>
          </a:prstGeom>
          <a:solidFill>
            <a:schemeClr val="accent6">
              <a:lumMod val="75000"/>
            </a:schemeClr>
          </a:solidFill>
          <a:ln>
            <a:noFill/>
          </a:ln>
          <a:effectLst>
            <a:outerShdw blurRad="40000" dist="23000" dir="5400000" rotWithShape="0">
              <a:srgbClr val="000000">
                <a:alpha val="35000"/>
              </a:srgbClr>
            </a:outerShdw>
          </a:effectLst>
        </p:spPr>
        <p:txBody>
          <a:bodyPr lIns="0" rIns="0" anchor="ctr"/>
          <a:lstStyle/>
          <a:p>
            <a:pPr algn="ctr" defTabSz="1219079">
              <a:buClr>
                <a:srgbClr val="990000"/>
              </a:buClr>
              <a:buSzPct val="60000"/>
              <a:defRPr/>
            </a:pPr>
            <a:r>
              <a:rPr lang="zh-CN" altLang="en-US" sz="1500" b="1" dirty="0">
                <a:solidFill>
                  <a:prstClr val="white"/>
                </a:solidFill>
                <a:latin typeface="微软雅黑" pitchFamily="34" charset="-122"/>
                <a:ea typeface="微软雅黑" pitchFamily="34" charset="-122"/>
              </a:rPr>
              <a:t>应用实践</a:t>
            </a:r>
            <a:endParaRPr lang="en-US" altLang="zh-CN" sz="1500" b="1" dirty="0">
              <a:solidFill>
                <a:prstClr val="white"/>
              </a:solidFill>
              <a:latin typeface="微软雅黑" pitchFamily="34" charset="-122"/>
              <a:ea typeface="微软雅黑" pitchFamily="34" charset="-122"/>
            </a:endParaRPr>
          </a:p>
        </p:txBody>
      </p:sp>
      <p:sp>
        <p:nvSpPr>
          <p:cNvPr id="65" name="Rectangle 179">
            <a:extLst>
              <a:ext uri="{FF2B5EF4-FFF2-40B4-BE49-F238E27FC236}">
                <a16:creationId xmlns:a16="http://schemas.microsoft.com/office/drawing/2014/main" id="{2C6E40EE-04CF-47E2-A8C4-4868190A008A}"/>
              </a:ext>
            </a:extLst>
          </p:cNvPr>
          <p:cNvSpPr/>
          <p:nvPr/>
        </p:nvSpPr>
        <p:spPr bwMode="auto">
          <a:xfrm>
            <a:off x="166041" y="3673746"/>
            <a:ext cx="335764" cy="1084387"/>
          </a:xfrm>
          <a:prstGeom prst="round2SameRect">
            <a:avLst>
              <a:gd name="adj1" fmla="val 0"/>
              <a:gd name="adj2" fmla="val 0"/>
            </a:avLst>
          </a:prstGeom>
          <a:solidFill>
            <a:srgbClr val="0070C0"/>
          </a:solidFill>
          <a:ln>
            <a:noFill/>
          </a:ln>
          <a:effectLst>
            <a:outerShdw blurRad="40000" dist="23000" dir="5400000" rotWithShape="0">
              <a:srgbClr val="000000">
                <a:alpha val="35000"/>
              </a:srgbClr>
            </a:outerShdw>
          </a:effectLst>
        </p:spPr>
        <p:txBody>
          <a:bodyPr lIns="0" rIns="0" anchor="ctr"/>
          <a:lstStyle/>
          <a:p>
            <a:pPr algn="ctr" defTabSz="1219079">
              <a:buClr>
                <a:srgbClr val="990000"/>
              </a:buClr>
              <a:buSzPct val="60000"/>
              <a:defRPr/>
            </a:pPr>
            <a:r>
              <a:rPr lang="zh-CN" altLang="en-US" sz="1500" b="1" dirty="0">
                <a:solidFill>
                  <a:prstClr val="white"/>
                </a:solidFill>
                <a:latin typeface="微软雅黑" pitchFamily="34" charset="-122"/>
                <a:ea typeface="微软雅黑" pitchFamily="34" charset="-122"/>
              </a:rPr>
              <a:t>推荐产品</a:t>
            </a:r>
            <a:endParaRPr lang="en-US" altLang="zh-CN" sz="1500" b="1" dirty="0">
              <a:solidFill>
                <a:prstClr val="white"/>
              </a:solidFill>
              <a:latin typeface="微软雅黑" pitchFamily="34" charset="-122"/>
              <a:ea typeface="微软雅黑" pitchFamily="34" charset="-122"/>
            </a:endParaRPr>
          </a:p>
        </p:txBody>
      </p:sp>
      <p:grpSp>
        <p:nvGrpSpPr>
          <p:cNvPr id="66" name="组合 65">
            <a:extLst>
              <a:ext uri="{FF2B5EF4-FFF2-40B4-BE49-F238E27FC236}">
                <a16:creationId xmlns:a16="http://schemas.microsoft.com/office/drawing/2014/main" id="{3D1173B7-3AB7-42C1-9742-B55A5693BA34}"/>
              </a:ext>
            </a:extLst>
          </p:cNvPr>
          <p:cNvGrpSpPr/>
          <p:nvPr/>
        </p:nvGrpSpPr>
        <p:grpSpPr>
          <a:xfrm>
            <a:off x="7301071" y="614616"/>
            <a:ext cx="468871" cy="437335"/>
            <a:chOff x="947674" y="1323332"/>
            <a:chExt cx="1002811" cy="912430"/>
          </a:xfrm>
        </p:grpSpPr>
        <p:sp>
          <p:nvSpPr>
            <p:cNvPr id="67" name="任意多边形 13">
              <a:extLst>
                <a:ext uri="{FF2B5EF4-FFF2-40B4-BE49-F238E27FC236}">
                  <a16:creationId xmlns:a16="http://schemas.microsoft.com/office/drawing/2014/main" id="{102EC08A-80BD-4326-80BF-4A978E80BDFD}"/>
                </a:ext>
              </a:extLst>
            </p:cNvPr>
            <p:cNvSpPr/>
            <p:nvPr/>
          </p:nvSpPr>
          <p:spPr>
            <a:xfrm>
              <a:off x="947674" y="1323332"/>
              <a:ext cx="876300" cy="912430"/>
            </a:xfrm>
            <a:custGeom>
              <a:avLst/>
              <a:gdLst>
                <a:gd name="connsiteX0" fmla="*/ 1555750 w 2063750"/>
                <a:gd name="connsiteY0" fmla="*/ 0 h 2387600"/>
                <a:gd name="connsiteX1" fmla="*/ 0 w 2063750"/>
                <a:gd name="connsiteY1" fmla="*/ 736600 h 2387600"/>
                <a:gd name="connsiteX2" fmla="*/ 736600 w 2063750"/>
                <a:gd name="connsiteY2" fmla="*/ 2387600 h 2387600"/>
                <a:gd name="connsiteX3" fmla="*/ 1778000 w 2063750"/>
                <a:gd name="connsiteY3" fmla="*/ 1898650 h 2387600"/>
                <a:gd name="connsiteX4" fmla="*/ 2063750 w 2063750"/>
                <a:gd name="connsiteY4" fmla="*/ 1104900 h 2387600"/>
                <a:gd name="connsiteX5" fmla="*/ 1555750 w 2063750"/>
                <a:gd name="connsiteY5" fmla="*/ 0 h 23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750" h="2387600">
                  <a:moveTo>
                    <a:pt x="1555750" y="0"/>
                  </a:moveTo>
                  <a:lnTo>
                    <a:pt x="0" y="736600"/>
                  </a:lnTo>
                  <a:lnTo>
                    <a:pt x="736600" y="2387600"/>
                  </a:lnTo>
                  <a:lnTo>
                    <a:pt x="1778000" y="1898650"/>
                  </a:lnTo>
                  <a:lnTo>
                    <a:pt x="2063750" y="1104900"/>
                  </a:lnTo>
                  <a:lnTo>
                    <a:pt x="1555750" y="0"/>
                  </a:lnTo>
                  <a:close/>
                </a:path>
              </a:pathLst>
            </a:custGeom>
            <a:solidFill>
              <a:srgbClr val="003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任意多边形 16">
              <a:extLst>
                <a:ext uri="{FF2B5EF4-FFF2-40B4-BE49-F238E27FC236}">
                  <a16:creationId xmlns:a16="http://schemas.microsoft.com/office/drawing/2014/main" id="{08B0D841-DB95-43D5-8ECC-CCD1484BEFEF}"/>
                </a:ext>
              </a:extLst>
            </p:cNvPr>
            <p:cNvSpPr/>
            <p:nvPr/>
          </p:nvSpPr>
          <p:spPr>
            <a:xfrm>
              <a:off x="1647760" y="1745574"/>
              <a:ext cx="169867" cy="305762"/>
            </a:xfrm>
            <a:custGeom>
              <a:avLst/>
              <a:gdLst>
                <a:gd name="connsiteX0" fmla="*/ 400050 w 400050"/>
                <a:gd name="connsiteY0" fmla="*/ 0 h 800100"/>
                <a:gd name="connsiteX1" fmla="*/ 0 w 400050"/>
                <a:gd name="connsiteY1" fmla="*/ 317500 h 800100"/>
                <a:gd name="connsiteX2" fmla="*/ 107950 w 400050"/>
                <a:gd name="connsiteY2" fmla="*/ 800100 h 800100"/>
                <a:gd name="connsiteX3" fmla="*/ 400050 w 400050"/>
                <a:gd name="connsiteY3" fmla="*/ 0 h 800100"/>
              </a:gdLst>
              <a:ahLst/>
              <a:cxnLst>
                <a:cxn ang="0">
                  <a:pos x="connsiteX0" y="connsiteY0"/>
                </a:cxn>
                <a:cxn ang="0">
                  <a:pos x="connsiteX1" y="connsiteY1"/>
                </a:cxn>
                <a:cxn ang="0">
                  <a:pos x="connsiteX2" y="connsiteY2"/>
                </a:cxn>
                <a:cxn ang="0">
                  <a:pos x="connsiteX3" y="connsiteY3"/>
                </a:cxn>
              </a:cxnLst>
              <a:rect l="l" t="t" r="r" b="b"/>
              <a:pathLst>
                <a:path w="400050" h="800100">
                  <a:moveTo>
                    <a:pt x="400050" y="0"/>
                  </a:moveTo>
                  <a:lnTo>
                    <a:pt x="0" y="317500"/>
                  </a:lnTo>
                  <a:lnTo>
                    <a:pt x="107950" y="800100"/>
                  </a:lnTo>
                  <a:lnTo>
                    <a:pt x="400050" y="0"/>
                  </a:lnTo>
                  <a:close/>
                </a:path>
              </a:pathLst>
            </a:custGeom>
            <a:solidFill>
              <a:srgbClr val="001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89B4E649-2254-4F38-B3A6-F38E80CF1B64}"/>
                </a:ext>
              </a:extLst>
            </p:cNvPr>
            <p:cNvSpPr/>
            <p:nvPr/>
          </p:nvSpPr>
          <p:spPr>
            <a:xfrm>
              <a:off x="1102969" y="1491007"/>
              <a:ext cx="847516" cy="642128"/>
            </a:xfrm>
            <a:prstGeom prst="rect">
              <a:avLst/>
            </a:prstGeom>
          </p:spPr>
          <p:txBody>
            <a:bodyPr wrap="none">
              <a:spAutoFit/>
            </a:bodyPr>
            <a:lstStyle/>
            <a:p>
              <a:r>
                <a:rPr lang="en-US" altLang="zh-CN"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DB56A68D-44F1-47D3-9766-3A0703E8483D}"/>
              </a:ext>
            </a:extLst>
          </p:cNvPr>
          <p:cNvGrpSpPr/>
          <p:nvPr/>
        </p:nvGrpSpPr>
        <p:grpSpPr>
          <a:xfrm>
            <a:off x="7301071" y="1817326"/>
            <a:ext cx="467150" cy="469529"/>
            <a:chOff x="7841318" y="2014834"/>
            <a:chExt cx="796976" cy="716041"/>
          </a:xfrm>
        </p:grpSpPr>
        <p:sp>
          <p:nvSpPr>
            <p:cNvPr id="71" name="任意多边形 89">
              <a:extLst>
                <a:ext uri="{FF2B5EF4-FFF2-40B4-BE49-F238E27FC236}">
                  <a16:creationId xmlns:a16="http://schemas.microsoft.com/office/drawing/2014/main" id="{FE9E56BA-A76E-4363-BFE6-883FEFF72092}"/>
                </a:ext>
              </a:extLst>
            </p:cNvPr>
            <p:cNvSpPr/>
            <p:nvPr/>
          </p:nvSpPr>
          <p:spPr>
            <a:xfrm>
              <a:off x="7841318" y="2014834"/>
              <a:ext cx="687687" cy="716041"/>
            </a:xfrm>
            <a:custGeom>
              <a:avLst/>
              <a:gdLst>
                <a:gd name="connsiteX0" fmla="*/ 1555750 w 2063750"/>
                <a:gd name="connsiteY0" fmla="*/ 0 h 2387600"/>
                <a:gd name="connsiteX1" fmla="*/ 0 w 2063750"/>
                <a:gd name="connsiteY1" fmla="*/ 736600 h 2387600"/>
                <a:gd name="connsiteX2" fmla="*/ 736600 w 2063750"/>
                <a:gd name="connsiteY2" fmla="*/ 2387600 h 2387600"/>
                <a:gd name="connsiteX3" fmla="*/ 1778000 w 2063750"/>
                <a:gd name="connsiteY3" fmla="*/ 1898650 h 2387600"/>
                <a:gd name="connsiteX4" fmla="*/ 2063750 w 2063750"/>
                <a:gd name="connsiteY4" fmla="*/ 1104900 h 2387600"/>
                <a:gd name="connsiteX5" fmla="*/ 1555750 w 2063750"/>
                <a:gd name="connsiteY5" fmla="*/ 0 h 23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750" h="2387600">
                  <a:moveTo>
                    <a:pt x="1555750" y="0"/>
                  </a:moveTo>
                  <a:lnTo>
                    <a:pt x="0" y="736600"/>
                  </a:lnTo>
                  <a:lnTo>
                    <a:pt x="736600" y="2387600"/>
                  </a:lnTo>
                  <a:lnTo>
                    <a:pt x="1778000" y="1898650"/>
                  </a:lnTo>
                  <a:lnTo>
                    <a:pt x="2063750" y="1104900"/>
                  </a:lnTo>
                  <a:lnTo>
                    <a:pt x="1555750" y="0"/>
                  </a:lnTo>
                  <a:close/>
                </a:path>
              </a:pathLst>
            </a:custGeom>
            <a:solidFill>
              <a:srgbClr val="00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FF5DAF1D-2E82-4807-9011-9D01DD02EF9E}"/>
                </a:ext>
              </a:extLst>
            </p:cNvPr>
            <p:cNvSpPr/>
            <p:nvPr/>
          </p:nvSpPr>
          <p:spPr>
            <a:xfrm>
              <a:off x="7962256" y="2173123"/>
              <a:ext cx="676038" cy="469366"/>
            </a:xfrm>
            <a:prstGeom prst="rect">
              <a:avLst/>
            </a:prstGeom>
          </p:spPr>
          <p:txBody>
            <a:bodyPr wrap="none">
              <a:spAutoFit/>
            </a:bodyPr>
            <a:lstStyle/>
            <a:p>
              <a:r>
                <a:rPr lang="en-US" altLang="zh-CN"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组合 72">
            <a:extLst>
              <a:ext uri="{FF2B5EF4-FFF2-40B4-BE49-F238E27FC236}">
                <a16:creationId xmlns:a16="http://schemas.microsoft.com/office/drawing/2014/main" id="{AFD381EC-8EFB-4F6F-8491-9E0E4D184C86}"/>
              </a:ext>
            </a:extLst>
          </p:cNvPr>
          <p:cNvGrpSpPr/>
          <p:nvPr/>
        </p:nvGrpSpPr>
        <p:grpSpPr>
          <a:xfrm>
            <a:off x="7301071" y="2954729"/>
            <a:ext cx="464312" cy="431555"/>
            <a:chOff x="7452844" y="2737196"/>
            <a:chExt cx="797896" cy="716041"/>
          </a:xfrm>
        </p:grpSpPr>
        <p:sp>
          <p:nvSpPr>
            <p:cNvPr id="74" name="任意多边形 83">
              <a:extLst>
                <a:ext uri="{FF2B5EF4-FFF2-40B4-BE49-F238E27FC236}">
                  <a16:creationId xmlns:a16="http://schemas.microsoft.com/office/drawing/2014/main" id="{AF2151AA-6820-456F-B398-812578F08AA3}"/>
                </a:ext>
              </a:extLst>
            </p:cNvPr>
            <p:cNvSpPr/>
            <p:nvPr/>
          </p:nvSpPr>
          <p:spPr>
            <a:xfrm>
              <a:off x="7452844" y="2737196"/>
              <a:ext cx="687687" cy="716041"/>
            </a:xfrm>
            <a:custGeom>
              <a:avLst/>
              <a:gdLst>
                <a:gd name="connsiteX0" fmla="*/ 1555750 w 2063750"/>
                <a:gd name="connsiteY0" fmla="*/ 0 h 2387600"/>
                <a:gd name="connsiteX1" fmla="*/ 0 w 2063750"/>
                <a:gd name="connsiteY1" fmla="*/ 736600 h 2387600"/>
                <a:gd name="connsiteX2" fmla="*/ 736600 w 2063750"/>
                <a:gd name="connsiteY2" fmla="*/ 2387600 h 2387600"/>
                <a:gd name="connsiteX3" fmla="*/ 1778000 w 2063750"/>
                <a:gd name="connsiteY3" fmla="*/ 1898650 h 2387600"/>
                <a:gd name="connsiteX4" fmla="*/ 2063750 w 2063750"/>
                <a:gd name="connsiteY4" fmla="*/ 1104900 h 2387600"/>
                <a:gd name="connsiteX5" fmla="*/ 1555750 w 2063750"/>
                <a:gd name="connsiteY5" fmla="*/ 0 h 23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750" h="2387600">
                  <a:moveTo>
                    <a:pt x="1555750" y="0"/>
                  </a:moveTo>
                  <a:lnTo>
                    <a:pt x="0" y="736600"/>
                  </a:lnTo>
                  <a:lnTo>
                    <a:pt x="736600" y="2387600"/>
                  </a:lnTo>
                  <a:lnTo>
                    <a:pt x="1778000" y="1898650"/>
                  </a:lnTo>
                  <a:lnTo>
                    <a:pt x="2063750" y="1104900"/>
                  </a:lnTo>
                  <a:lnTo>
                    <a:pt x="155575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E21EB317-4EEB-464A-AD80-0DAEE57BCC09}"/>
                </a:ext>
              </a:extLst>
            </p:cNvPr>
            <p:cNvSpPr/>
            <p:nvPr/>
          </p:nvSpPr>
          <p:spPr>
            <a:xfrm>
              <a:off x="7569784" y="2868781"/>
              <a:ext cx="680956" cy="510667"/>
            </a:xfrm>
            <a:prstGeom prst="rect">
              <a:avLst/>
            </a:prstGeom>
          </p:spPr>
          <p:txBody>
            <a:bodyPr wrap="none">
              <a:spAutoFit/>
            </a:bodyPr>
            <a:lstStyle/>
            <a:p>
              <a:r>
                <a:rPr lang="en-US" altLang="zh-CN"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14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6" name="文本框 6">
            <a:extLst>
              <a:ext uri="{FF2B5EF4-FFF2-40B4-BE49-F238E27FC236}">
                <a16:creationId xmlns:a16="http://schemas.microsoft.com/office/drawing/2014/main" id="{2539BC43-7BA3-45C2-9F73-53E7E7327D4D}"/>
              </a:ext>
            </a:extLst>
          </p:cNvPr>
          <p:cNvSpPr txBox="1"/>
          <p:nvPr/>
        </p:nvSpPr>
        <p:spPr>
          <a:xfrm>
            <a:off x="7396461" y="1233148"/>
            <a:ext cx="1561243" cy="37577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每插槽</a:t>
            </a:r>
            <a:r>
              <a:rPr lang="en-US" altLang="zh-CN" sz="9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核心，</a:t>
            </a:r>
            <a:r>
              <a:rPr lang="en-US" altLang="zh-CN" sz="9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128</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PCIe</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通道 ，</a:t>
            </a:r>
            <a:r>
              <a:rPr lang="en-US" altLang="zh-CN" sz="9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个内存通道，</a:t>
            </a:r>
            <a:r>
              <a:rPr lang="en-US" altLang="zh-CN" sz="9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2TB</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 RAM</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，提高数据库处理能力</a:t>
            </a:r>
          </a:p>
        </p:txBody>
      </p:sp>
      <p:sp>
        <p:nvSpPr>
          <p:cNvPr id="77" name="文本框 76">
            <a:extLst>
              <a:ext uri="{FF2B5EF4-FFF2-40B4-BE49-F238E27FC236}">
                <a16:creationId xmlns:a16="http://schemas.microsoft.com/office/drawing/2014/main" id="{CEC6CFFF-714E-4B38-A3E9-1863AC0A32C7}"/>
              </a:ext>
            </a:extLst>
          </p:cNvPr>
          <p:cNvSpPr txBox="1"/>
          <p:nvPr/>
        </p:nvSpPr>
        <p:spPr>
          <a:xfrm>
            <a:off x="7396461" y="2369056"/>
            <a:ext cx="1557065" cy="537483"/>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内置</a:t>
            </a:r>
            <a:r>
              <a:rPr lang="zh-CN" altLang="en-US" sz="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专用安全</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处理器保证系统</a:t>
            </a:r>
            <a:r>
              <a:rPr lang="zh-CN" altLang="zh-CN" sz="700" dirty="0">
                <a:latin typeface="微软雅黑" panose="020B0503020204020204" pitchFamily="34" charset="-122"/>
                <a:ea typeface="微软雅黑" panose="020B0503020204020204" pitchFamily="34" charset="-122"/>
                <a:cs typeface="Times New Roman" panose="02020603050405020304" pitchFamily="18" charset="0"/>
              </a:rPr>
              <a:t>安全</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性，数据库核心硬件系统国产化，避免技术封锁</a:t>
            </a:r>
            <a:endParaRPr lang="en-US" altLang="zh-CN" sz="7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文本框 6">
            <a:extLst>
              <a:ext uri="{FF2B5EF4-FFF2-40B4-BE49-F238E27FC236}">
                <a16:creationId xmlns:a16="http://schemas.microsoft.com/office/drawing/2014/main" id="{1170FDAE-5508-474C-8C86-24397311F536}"/>
              </a:ext>
            </a:extLst>
          </p:cNvPr>
          <p:cNvSpPr txBox="1"/>
          <p:nvPr/>
        </p:nvSpPr>
        <p:spPr>
          <a:xfrm>
            <a:off x="7396461" y="3493406"/>
            <a:ext cx="1343929" cy="52077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兼容</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Oracle</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DB2</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、达梦、人大金仓、瀚高、南大通用、神州通用等主流数据库；无缝应用到</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X86</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生态链中</a:t>
            </a:r>
          </a:p>
        </p:txBody>
      </p:sp>
      <p:sp>
        <p:nvSpPr>
          <p:cNvPr id="79" name="文本框 6">
            <a:extLst>
              <a:ext uri="{FF2B5EF4-FFF2-40B4-BE49-F238E27FC236}">
                <a16:creationId xmlns:a16="http://schemas.microsoft.com/office/drawing/2014/main" id="{CD816BAA-75E3-4F1D-AA27-AF29FD399218}"/>
              </a:ext>
            </a:extLst>
          </p:cNvPr>
          <p:cNvSpPr txBox="1"/>
          <p:nvPr/>
        </p:nvSpPr>
        <p:spPr>
          <a:xfrm>
            <a:off x="7807747" y="646382"/>
            <a:ext cx="820907" cy="29177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zh-CN" altLang="en-US" sz="12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高性能</a:t>
            </a:r>
          </a:p>
        </p:txBody>
      </p:sp>
      <p:sp>
        <p:nvSpPr>
          <p:cNvPr id="80" name="文本框 6">
            <a:extLst>
              <a:ext uri="{FF2B5EF4-FFF2-40B4-BE49-F238E27FC236}">
                <a16:creationId xmlns:a16="http://schemas.microsoft.com/office/drawing/2014/main" id="{9921D8FF-93ED-4F7A-B952-D85A7E50E537}"/>
              </a:ext>
            </a:extLst>
          </p:cNvPr>
          <p:cNvSpPr txBox="1"/>
          <p:nvPr/>
        </p:nvSpPr>
        <p:spPr>
          <a:xfrm>
            <a:off x="7807747" y="1934845"/>
            <a:ext cx="820907" cy="29177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zh-CN" altLang="en-US" sz="12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更安全</a:t>
            </a:r>
          </a:p>
        </p:txBody>
      </p:sp>
      <p:sp>
        <p:nvSpPr>
          <p:cNvPr id="81" name="文本框 6">
            <a:extLst>
              <a:ext uri="{FF2B5EF4-FFF2-40B4-BE49-F238E27FC236}">
                <a16:creationId xmlns:a16="http://schemas.microsoft.com/office/drawing/2014/main" id="{C8AE8D25-12BA-4636-9491-5B2C83024BD2}"/>
              </a:ext>
            </a:extLst>
          </p:cNvPr>
          <p:cNvSpPr txBox="1"/>
          <p:nvPr/>
        </p:nvSpPr>
        <p:spPr>
          <a:xfrm>
            <a:off x="7807747" y="3002095"/>
            <a:ext cx="820907" cy="29177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69">
              <a:lnSpc>
                <a:spcPct val="130000"/>
              </a:lnSpc>
              <a:defRPr/>
            </a:pPr>
            <a:r>
              <a:rPr lang="zh-CN" altLang="en-US" sz="1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通用性</a:t>
            </a:r>
          </a:p>
        </p:txBody>
      </p:sp>
      <p:pic>
        <p:nvPicPr>
          <p:cNvPr id="87" name="图片 86"/>
          <p:cNvPicPr>
            <a:picLocks noChangeAspect="1"/>
          </p:cNvPicPr>
          <p:nvPr/>
        </p:nvPicPr>
        <p:blipFill rotWithShape="1">
          <a:blip r:embed="rId9" cstate="print">
            <a:extLst>
              <a:ext uri="{28A0092B-C50C-407E-A947-70E740481C1C}">
                <a14:useLocalDpi xmlns:a14="http://schemas.microsoft.com/office/drawing/2010/main" val="0"/>
              </a:ext>
            </a:extLst>
          </a:blip>
          <a:srcRect l="9051" t="38800" r="5113" b="29001"/>
          <a:stretch/>
        </p:blipFill>
        <p:spPr>
          <a:xfrm>
            <a:off x="4640808" y="4294730"/>
            <a:ext cx="1399698" cy="295349"/>
          </a:xfrm>
          <a:prstGeom prst="rect">
            <a:avLst/>
          </a:prstGeom>
        </p:spPr>
      </p:pic>
    </p:spTree>
    <p:extLst>
      <p:ext uri="{BB962C8B-B14F-4D97-AF65-F5344CB8AC3E}">
        <p14:creationId xmlns:p14="http://schemas.microsoft.com/office/powerpoint/2010/main" val="2712568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90F15DED-DD7F-4887-B8E9-2C3D3D400646}"/>
              </a:ext>
            </a:extLst>
          </p:cNvPr>
          <p:cNvSpPr txBox="1">
            <a:spLocks/>
          </p:cNvSpPr>
          <p:nvPr/>
        </p:nvSpPr>
        <p:spPr>
          <a:xfrm>
            <a:off x="179512" y="201918"/>
            <a:ext cx="7560840" cy="4708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分布式云存储解决方案</a:t>
            </a:r>
          </a:p>
        </p:txBody>
      </p:sp>
      <p:pic>
        <p:nvPicPr>
          <p:cNvPr id="5" name="图片 4">
            <a:extLst>
              <a:ext uri="{FF2B5EF4-FFF2-40B4-BE49-F238E27FC236}">
                <a16:creationId xmlns:a16="http://schemas.microsoft.com/office/drawing/2014/main" id="{18AF7DCC-FC03-433B-B367-CB6CB0B78084}"/>
              </a:ext>
            </a:extLst>
          </p:cNvPr>
          <p:cNvPicPr>
            <a:picLocks noChangeAspect="1"/>
          </p:cNvPicPr>
          <p:nvPr/>
        </p:nvPicPr>
        <p:blipFill>
          <a:blip r:embed="rId2"/>
          <a:stretch>
            <a:fillRect/>
          </a:stretch>
        </p:blipFill>
        <p:spPr>
          <a:xfrm>
            <a:off x="3635983" y="641553"/>
            <a:ext cx="5105871" cy="2332944"/>
          </a:xfrm>
          <a:prstGeom prst="rect">
            <a:avLst/>
          </a:prstGeom>
        </p:spPr>
      </p:pic>
      <p:graphicFrame>
        <p:nvGraphicFramePr>
          <p:cNvPr id="6" name="表格 5">
            <a:extLst>
              <a:ext uri="{FF2B5EF4-FFF2-40B4-BE49-F238E27FC236}">
                <a16:creationId xmlns:a16="http://schemas.microsoft.com/office/drawing/2014/main" id="{812A1155-B6DB-4B44-B6B2-3D1CB19740CC}"/>
              </a:ext>
            </a:extLst>
          </p:cNvPr>
          <p:cNvGraphicFramePr>
            <a:graphicFrameLocks noGrp="1"/>
          </p:cNvGraphicFramePr>
          <p:nvPr>
            <p:extLst>
              <p:ext uri="{D42A27DB-BD31-4B8C-83A1-F6EECF244321}">
                <p14:modId xmlns:p14="http://schemas.microsoft.com/office/powerpoint/2010/main" val="108223471"/>
              </p:ext>
            </p:extLst>
          </p:nvPr>
        </p:nvGraphicFramePr>
        <p:xfrm>
          <a:off x="201230" y="3638861"/>
          <a:ext cx="6238883" cy="1371600"/>
        </p:xfrm>
        <a:graphic>
          <a:graphicData uri="http://schemas.openxmlformats.org/drawingml/2006/table">
            <a:tbl>
              <a:tblPr firstRow="1" firstCol="1" bandRow="1"/>
              <a:tblGrid>
                <a:gridCol w="971730">
                  <a:extLst>
                    <a:ext uri="{9D8B030D-6E8A-4147-A177-3AD203B41FA5}">
                      <a16:colId xmlns:a16="http://schemas.microsoft.com/office/drawing/2014/main" val="4038098683"/>
                    </a:ext>
                  </a:extLst>
                </a:gridCol>
                <a:gridCol w="2658165">
                  <a:extLst>
                    <a:ext uri="{9D8B030D-6E8A-4147-A177-3AD203B41FA5}">
                      <a16:colId xmlns:a16="http://schemas.microsoft.com/office/drawing/2014/main" val="3602192028"/>
                    </a:ext>
                  </a:extLst>
                </a:gridCol>
                <a:gridCol w="2608988">
                  <a:extLst>
                    <a:ext uri="{9D8B030D-6E8A-4147-A177-3AD203B41FA5}">
                      <a16:colId xmlns:a16="http://schemas.microsoft.com/office/drawing/2014/main" val="948261428"/>
                    </a:ext>
                  </a:extLst>
                </a:gridCol>
              </a:tblGrid>
              <a:tr h="152400">
                <a:tc>
                  <a:txBody>
                    <a:bodyPr/>
                    <a:lstStyle/>
                    <a:p>
                      <a:pPr algn="ctr">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规格</a:t>
                      </a:r>
                    </a:p>
                  </a:txBody>
                  <a:tcPr marL="67647" marR="6764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硬盘类型</a:t>
                      </a:r>
                    </a:p>
                  </a:txBody>
                  <a:tcPr marL="67647" marR="676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主要定位</a:t>
                      </a:r>
                    </a:p>
                  </a:txBody>
                  <a:tcPr marL="67647" marR="67647"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0074908"/>
                  </a:ext>
                </a:extLst>
              </a:tr>
              <a:tr h="304800">
                <a:tc>
                  <a:txBody>
                    <a:bodyPr/>
                    <a:lstStyle/>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2U24</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盘位</a:t>
                      </a:r>
                    </a:p>
                  </a:txBody>
                  <a:tcPr marL="67647" marR="6764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2.5</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 </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10krpm SAS HDD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SATA SSD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txBody>
                  <a:tcPr marL="67647" marR="676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中小规模，高</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IOPS</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场景</a:t>
                      </a:r>
                    </a:p>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生物信息、卫星遥感在线存储等</a:t>
                      </a:r>
                    </a:p>
                  </a:txBody>
                  <a:tcPr marL="67647" marR="67647"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7053019"/>
                  </a:ext>
                </a:extLst>
              </a:tr>
              <a:tr h="457200">
                <a:tc>
                  <a:txBody>
                    <a:bodyPr/>
                    <a:lstStyle/>
                    <a:p>
                      <a:pPr algn="just">
                        <a:lnSpc>
                          <a:spcPts val="1200"/>
                        </a:lnSpc>
                        <a:spcAft>
                          <a:spcPts val="0"/>
                        </a:spcAft>
                      </a:pPr>
                      <a:r>
                        <a:rPr lang="en-US" sz="900" kern="100">
                          <a:effectLst/>
                          <a:latin typeface="Microsoft YaHei Light" panose="020B0502040204020203" pitchFamily="34" charset="-122"/>
                          <a:ea typeface="Microsoft YaHei Light" panose="020B0502040204020203" pitchFamily="34" charset="-122"/>
                          <a:cs typeface="Arial" panose="020B0604020202020204" pitchFamily="34" charset="0"/>
                        </a:rPr>
                        <a:t>4U24</a:t>
                      </a:r>
                      <a:r>
                        <a:rPr lang="zh-CN" sz="900" kern="100">
                          <a:effectLst/>
                          <a:latin typeface="Microsoft YaHei Light" panose="020B0502040204020203" pitchFamily="34" charset="-122"/>
                          <a:ea typeface="Microsoft YaHei Light" panose="020B0502040204020203" pitchFamily="34" charset="-122"/>
                          <a:cs typeface="Arial" panose="020B0604020202020204" pitchFamily="34" charset="0"/>
                        </a:rPr>
                        <a:t>盘位</a:t>
                      </a:r>
                    </a:p>
                  </a:txBody>
                  <a:tcPr marL="67647" marR="6764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3.5</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 </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7.2krpm SAS/SATA HDD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2.5</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 </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10krpm SAS HDD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SATA SSD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txBody>
                  <a:tcPr marL="67647" marR="676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中小规模，性能与容量均衡型场景</a:t>
                      </a:r>
                    </a:p>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高性能计算、广电</a:t>
                      </a:r>
                      <a:r>
                        <a:rPr lang="zh-CN" alt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传媒</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等</a:t>
                      </a:r>
                    </a:p>
                  </a:txBody>
                  <a:tcPr marL="67647" marR="67647"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4404195"/>
                  </a:ext>
                </a:extLst>
              </a:tr>
              <a:tr h="457200">
                <a:tc>
                  <a:txBody>
                    <a:bodyPr/>
                    <a:lstStyle/>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4U36</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盘位</a:t>
                      </a:r>
                    </a:p>
                  </a:txBody>
                  <a:tcPr marL="67647" marR="6764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3.5</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 </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7.2krpm SAS/SATA HDD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2.5</a:t>
                      </a: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 </a:t>
                      </a: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10krpm SAS HDD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p>
                      <a:pPr algn="just">
                        <a:lnSpc>
                          <a:spcPts val="1200"/>
                        </a:lnSpc>
                        <a:spcAft>
                          <a:spcPts val="0"/>
                        </a:spcAft>
                      </a:pPr>
                      <a:r>
                        <a:rPr lang="en-US"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SATA SSD</a:t>
                      </a:r>
                      <a:endPar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endParaRPr>
                    </a:p>
                  </a:txBody>
                  <a:tcPr marL="67647" marR="6764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中大规模，性能与容量均衡型场景</a:t>
                      </a:r>
                    </a:p>
                    <a:p>
                      <a:pPr algn="just">
                        <a:lnSpc>
                          <a:spcPts val="1200"/>
                        </a:lnSpc>
                        <a:spcAft>
                          <a:spcPts val="0"/>
                        </a:spcAft>
                      </a:pPr>
                      <a:r>
                        <a:rPr lang="zh-CN" sz="900" kern="100" dirty="0">
                          <a:effectLst/>
                          <a:latin typeface="Microsoft YaHei Light" panose="020B0502040204020203" pitchFamily="34" charset="-122"/>
                          <a:ea typeface="Microsoft YaHei Light" panose="020B0502040204020203" pitchFamily="34" charset="-122"/>
                          <a:cs typeface="Arial" panose="020B0604020202020204" pitchFamily="34" charset="0"/>
                        </a:rPr>
                        <a:t>高性能计算、生物信息、石油勘探、视频监控、卫星遥感等</a:t>
                      </a:r>
                    </a:p>
                  </a:txBody>
                  <a:tcPr marL="67647" marR="67647"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564024"/>
                  </a:ext>
                </a:extLst>
              </a:tr>
            </a:tbl>
          </a:graphicData>
        </a:graphic>
      </p:graphicFrame>
      <p:grpSp>
        <p:nvGrpSpPr>
          <p:cNvPr id="7" name="组合 6">
            <a:extLst>
              <a:ext uri="{FF2B5EF4-FFF2-40B4-BE49-F238E27FC236}">
                <a16:creationId xmlns:a16="http://schemas.microsoft.com/office/drawing/2014/main" id="{8227C073-FF0D-4F47-8835-52CAB2B16A22}"/>
              </a:ext>
            </a:extLst>
          </p:cNvPr>
          <p:cNvGrpSpPr/>
          <p:nvPr/>
        </p:nvGrpSpPr>
        <p:grpSpPr>
          <a:xfrm>
            <a:off x="-4096" y="3230944"/>
            <a:ext cx="4547698" cy="246221"/>
            <a:chOff x="2267744" y="339504"/>
            <a:chExt cx="4547698" cy="246221"/>
          </a:xfrm>
        </p:grpSpPr>
        <p:sp>
          <p:nvSpPr>
            <p:cNvPr id="8" name="TextBox 42">
              <a:extLst>
                <a:ext uri="{FF2B5EF4-FFF2-40B4-BE49-F238E27FC236}">
                  <a16:creationId xmlns:a16="http://schemas.microsoft.com/office/drawing/2014/main" id="{095D74CE-9DB6-463C-AB54-F3F58782AD05}"/>
                </a:ext>
              </a:extLst>
            </p:cNvPr>
            <p:cNvSpPr txBox="1"/>
            <p:nvPr/>
          </p:nvSpPr>
          <p:spPr>
            <a:xfrm>
              <a:off x="3563888" y="339504"/>
              <a:ext cx="2016224" cy="246221"/>
            </a:xfrm>
            <a:prstGeom prst="rect">
              <a:avLst/>
            </a:prstGeom>
            <a:noFill/>
          </p:spPr>
          <p:txBody>
            <a:bodyPr wrap="square" lIns="0" tIns="0" rIns="0" bIns="0" rtlCol="0">
              <a:spAutoFit/>
            </a:bodyPr>
            <a:lstStyle/>
            <a:p>
              <a:pPr algn="ctr" fontAlgn="base">
                <a:spcBef>
                  <a:spcPct val="0"/>
                </a:spcBef>
                <a:spcAft>
                  <a:spcPct val="0"/>
                </a:spcAft>
              </a:pPr>
              <a:r>
                <a:rPr lang="zh-CN" altLang="en-US" sz="1600" b="1" dirty="0">
                  <a:solidFill>
                    <a:srgbClr val="C00000"/>
                  </a:solidFill>
                  <a:latin typeface="Microsoft YaHei Light" panose="020B0502040204020203" pitchFamily="34" charset="-122"/>
                  <a:ea typeface="Microsoft YaHei Light" panose="020B0502040204020203" pitchFamily="34" charset="-122"/>
                </a:rPr>
                <a:t>推荐规格</a:t>
              </a:r>
              <a:endParaRPr lang="zh-CN" altLang="en-US" sz="800" dirty="0">
                <a:solidFill>
                  <a:srgbClr val="C00000"/>
                </a:solidFill>
                <a:latin typeface="Microsoft YaHei Light" panose="020B0502040204020203" pitchFamily="34" charset="-122"/>
                <a:ea typeface="Microsoft YaHei Light" panose="020B0502040204020203" pitchFamily="34" charset="-122"/>
              </a:endParaRPr>
            </a:p>
          </p:txBody>
        </p:sp>
        <p:pic>
          <p:nvPicPr>
            <p:cNvPr id="9" name="Image 12" descr="Divider Right.png">
              <a:extLst>
                <a:ext uri="{FF2B5EF4-FFF2-40B4-BE49-F238E27FC236}">
                  <a16:creationId xmlns:a16="http://schemas.microsoft.com/office/drawing/2014/main" id="{92208232-F433-48E9-AC5E-A554D49A6567}"/>
                </a:ext>
              </a:extLst>
            </p:cNvPr>
            <p:cNvPicPr>
              <a:picLocks noChangeAspect="1"/>
            </p:cNvPicPr>
            <p:nvPr/>
          </p:nvPicPr>
          <p:blipFill>
            <a:blip r:embed="rId3" cstate="print"/>
            <a:stretch>
              <a:fillRect/>
            </a:stretch>
          </p:blipFill>
          <p:spPr>
            <a:xfrm flipH="1">
              <a:off x="2267744" y="457546"/>
              <a:ext cx="1523362" cy="52721"/>
            </a:xfrm>
            <a:prstGeom prst="rect">
              <a:avLst/>
            </a:prstGeom>
          </p:spPr>
        </p:pic>
        <p:pic>
          <p:nvPicPr>
            <p:cNvPr id="10" name="Image 12" descr="Divider Right.png">
              <a:extLst>
                <a:ext uri="{FF2B5EF4-FFF2-40B4-BE49-F238E27FC236}">
                  <a16:creationId xmlns:a16="http://schemas.microsoft.com/office/drawing/2014/main" id="{8A37D5F5-7EE4-4B49-9FA9-45C7B5E6AA73}"/>
                </a:ext>
              </a:extLst>
            </p:cNvPr>
            <p:cNvPicPr>
              <a:picLocks noChangeAspect="1"/>
            </p:cNvPicPr>
            <p:nvPr/>
          </p:nvPicPr>
          <p:blipFill>
            <a:blip r:embed="rId3" cstate="print"/>
            <a:stretch>
              <a:fillRect/>
            </a:stretch>
          </p:blipFill>
          <p:spPr>
            <a:xfrm rot="10800000" flipH="1">
              <a:off x="5292080" y="457546"/>
              <a:ext cx="1523362" cy="52721"/>
            </a:xfrm>
            <a:prstGeom prst="rect">
              <a:avLst/>
            </a:prstGeom>
          </p:spPr>
        </p:pic>
      </p:grpSp>
      <p:pic>
        <p:nvPicPr>
          <p:cNvPr id="13" name="图片 12">
            <a:extLst>
              <a:ext uri="{FF2B5EF4-FFF2-40B4-BE49-F238E27FC236}">
                <a16:creationId xmlns:a16="http://schemas.microsoft.com/office/drawing/2014/main" id="{7F538965-6A39-48D3-991A-17B90AA306B8}"/>
              </a:ext>
            </a:extLst>
          </p:cNvPr>
          <p:cNvPicPr>
            <a:picLocks noChangeAspect="1"/>
          </p:cNvPicPr>
          <p:nvPr/>
        </p:nvPicPr>
        <p:blipFill>
          <a:blip r:embed="rId4"/>
          <a:stretch>
            <a:fillRect/>
          </a:stretch>
        </p:blipFill>
        <p:spPr>
          <a:xfrm>
            <a:off x="7006589" y="3782070"/>
            <a:ext cx="1493649" cy="542591"/>
          </a:xfrm>
          <a:prstGeom prst="rect">
            <a:avLst/>
          </a:prstGeom>
        </p:spPr>
      </p:pic>
      <p:sp>
        <p:nvSpPr>
          <p:cNvPr id="15" name="矩形 14">
            <a:extLst>
              <a:ext uri="{FF2B5EF4-FFF2-40B4-BE49-F238E27FC236}">
                <a16:creationId xmlns:a16="http://schemas.microsoft.com/office/drawing/2014/main" id="{AAFFD4F5-3C3E-431C-A367-587835999795}"/>
              </a:ext>
            </a:extLst>
          </p:cNvPr>
          <p:cNvSpPr/>
          <p:nvPr/>
        </p:nvSpPr>
        <p:spPr>
          <a:xfrm>
            <a:off x="235780" y="790764"/>
            <a:ext cx="3112084" cy="1546577"/>
          </a:xfrm>
          <a:prstGeom prst="rect">
            <a:avLst/>
          </a:prstGeom>
        </p:spPr>
        <p:txBody>
          <a:bodyPr wrap="square">
            <a:spAutoFit/>
          </a:bodyPr>
          <a:lstStyle/>
          <a:p>
            <a:pPr>
              <a:lnSpc>
                <a:spcPct val="150000"/>
              </a:lnSpc>
            </a:pPr>
            <a:r>
              <a:rPr lang="zh-CN" altLang="en-US" sz="900" dirty="0">
                <a:latin typeface="Microsoft YaHei Light" panose="020B0502040204020203" pitchFamily="34" charset="-122"/>
                <a:ea typeface="Microsoft YaHei Light" panose="020B0502040204020203" pitchFamily="34" charset="-122"/>
                <a:cs typeface="Arial" panose="020B0604020202020204" pitchFamily="34" charset="0"/>
              </a:rPr>
              <a:t>       基于国产</a:t>
            </a:r>
            <a:r>
              <a:rPr lang="en-US" altLang="zh-CN" sz="900" dirty="0">
                <a:latin typeface="Microsoft YaHei Light" panose="020B0502040204020203" pitchFamily="34" charset="-122"/>
                <a:ea typeface="Microsoft YaHei Light" panose="020B0502040204020203" pitchFamily="34" charset="-122"/>
                <a:cs typeface="Arial" panose="020B0604020202020204" pitchFamily="34" charset="0"/>
              </a:rPr>
              <a:t>HYGON® </a:t>
            </a:r>
            <a:r>
              <a:rPr lang="zh-CN" altLang="en-US" sz="900" dirty="0">
                <a:latin typeface="Microsoft YaHei Light" panose="020B0502040204020203" pitchFamily="34" charset="-122"/>
                <a:ea typeface="Microsoft YaHei Light" panose="020B0502040204020203" pitchFamily="34" charset="-122"/>
                <a:cs typeface="Arial" panose="020B0604020202020204" pitchFamily="34" charset="0"/>
              </a:rPr>
              <a:t>处理器系列的服务器，采用代表存储技术、网络通信技术以及数据管理技术发展方向的并行体系架构，以卓越的存储性能和本土安全特性提供专为用户量身打造的分布式云存储解决方案。可以提供</a:t>
            </a:r>
            <a:r>
              <a:rPr lang="en-US" altLang="zh-CN" sz="900" dirty="0">
                <a:latin typeface="Microsoft YaHei Light" panose="020B0502040204020203" pitchFamily="34" charset="-122"/>
                <a:ea typeface="Microsoft YaHei Light" panose="020B0502040204020203" pitchFamily="34" charset="-122"/>
                <a:cs typeface="Arial" panose="020B0604020202020204" pitchFamily="34" charset="0"/>
              </a:rPr>
              <a:t>TB/s</a:t>
            </a:r>
            <a:r>
              <a:rPr lang="zh-CN" altLang="en-US" sz="900" dirty="0">
                <a:latin typeface="Microsoft YaHei Light" panose="020B0502040204020203" pitchFamily="34" charset="-122"/>
                <a:ea typeface="Microsoft YaHei Light" panose="020B0502040204020203" pitchFamily="34" charset="-122"/>
                <a:cs typeface="Arial" panose="020B0604020202020204" pitchFamily="34" charset="0"/>
              </a:rPr>
              <a:t>级的高速带宽和</a:t>
            </a:r>
            <a:r>
              <a:rPr lang="en-US" altLang="zh-CN" sz="900" dirty="0">
                <a:latin typeface="Microsoft YaHei Light" panose="020B0502040204020203" pitchFamily="34" charset="-122"/>
                <a:ea typeface="Microsoft YaHei Light" panose="020B0502040204020203" pitchFamily="34" charset="-122"/>
                <a:cs typeface="Arial" panose="020B0604020202020204" pitchFamily="34" charset="0"/>
              </a:rPr>
              <a:t>EB</a:t>
            </a:r>
            <a:r>
              <a:rPr lang="zh-CN" altLang="en-US" sz="900" dirty="0">
                <a:latin typeface="Microsoft YaHei Light" panose="020B0502040204020203" pitchFamily="34" charset="-122"/>
                <a:ea typeface="Microsoft YaHei Light" panose="020B0502040204020203" pitchFamily="34" charset="-122"/>
                <a:cs typeface="Arial" panose="020B0604020202020204" pitchFamily="34" charset="0"/>
              </a:rPr>
              <a:t>级的海量存储空间，可广泛应用于政府、教育、科研、制造、企业、医疗、石油、广电、互联网等行业。</a:t>
            </a:r>
            <a:endParaRPr lang="en-US" altLang="zh-CN" sz="900" dirty="0">
              <a:latin typeface="Microsoft YaHei Light" panose="020B0502040204020203" pitchFamily="34" charset="-122"/>
              <a:ea typeface="Microsoft YaHei Light" panose="020B0502040204020203" pitchFamily="34" charset="-122"/>
              <a:cs typeface="Arial" panose="020B0604020202020204" pitchFamily="34" charset="0"/>
            </a:endParaRP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5113" t="33201" r="5901" b="36000"/>
          <a:stretch/>
        </p:blipFill>
        <p:spPr>
          <a:xfrm flipV="1">
            <a:off x="6991054" y="3358476"/>
            <a:ext cx="1524720" cy="280385"/>
          </a:xfrm>
          <a:prstGeom prst="rect">
            <a:avLst/>
          </a:prstGeom>
        </p:spPr>
      </p:pic>
    </p:spTree>
    <p:extLst>
      <p:ext uri="{BB962C8B-B14F-4D97-AF65-F5344CB8AC3E}">
        <p14:creationId xmlns:p14="http://schemas.microsoft.com/office/powerpoint/2010/main" val="3558756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EDD65757-4F9C-4C06-A3F9-B0ED98D99D86}"/>
              </a:ext>
            </a:extLst>
          </p:cNvPr>
          <p:cNvSpPr txBox="1">
            <a:spLocks/>
          </p:cNvSpPr>
          <p:nvPr/>
        </p:nvSpPr>
        <p:spPr>
          <a:xfrm>
            <a:off x="179512" y="123478"/>
            <a:ext cx="7560840" cy="4708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WEB</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应用解决方案</a:t>
            </a:r>
          </a:p>
        </p:txBody>
      </p:sp>
      <p:grpSp>
        <p:nvGrpSpPr>
          <p:cNvPr id="5" name="组合 4">
            <a:extLst>
              <a:ext uri="{FF2B5EF4-FFF2-40B4-BE49-F238E27FC236}">
                <a16:creationId xmlns:a16="http://schemas.microsoft.com/office/drawing/2014/main" id="{31DD9754-63A0-4124-A544-D23B24D72103}"/>
              </a:ext>
            </a:extLst>
          </p:cNvPr>
          <p:cNvGrpSpPr/>
          <p:nvPr/>
        </p:nvGrpSpPr>
        <p:grpSpPr>
          <a:xfrm>
            <a:off x="323541" y="624820"/>
            <a:ext cx="4733805" cy="2211948"/>
            <a:chOff x="188640" y="2729643"/>
            <a:chExt cx="4733805" cy="2211948"/>
          </a:xfrm>
        </p:grpSpPr>
        <p:sp>
          <p:nvSpPr>
            <p:cNvPr id="6" name="Rounded Rectangle 2">
              <a:extLst>
                <a:ext uri="{FF2B5EF4-FFF2-40B4-BE49-F238E27FC236}">
                  <a16:creationId xmlns:a16="http://schemas.microsoft.com/office/drawing/2014/main" id="{5BD4B8D0-88BA-494E-A964-F9FEFC2AF611}"/>
                </a:ext>
              </a:extLst>
            </p:cNvPr>
            <p:cNvSpPr/>
            <p:nvPr/>
          </p:nvSpPr>
          <p:spPr bwMode="auto">
            <a:xfrm>
              <a:off x="188640" y="2729643"/>
              <a:ext cx="4733805" cy="2211948"/>
            </a:xfrm>
            <a:prstGeom prst="roundRect">
              <a:avLst>
                <a:gd name="adj" fmla="val 6928"/>
              </a:avLst>
            </a:prstGeom>
            <a:gradFill>
              <a:gsLst>
                <a:gs pos="0">
                  <a:srgbClr val="037BB1"/>
                </a:gs>
                <a:gs pos="83000">
                  <a:srgbClr val="0383BD">
                    <a:alpha val="64000"/>
                  </a:srgbClr>
                </a:gs>
              </a:gsLst>
              <a:lin ang="16200000" scaled="1"/>
            </a:gradFill>
            <a:ln w="12700" cap="flat" cmpd="sng" algn="ctr">
              <a:noFill/>
              <a:prstDash val="solid"/>
              <a:round/>
              <a:headEnd type="none" w="med" len="med"/>
              <a:tailEnd type="none" w="med" len="med"/>
            </a:ln>
            <a:effectLst/>
            <a:scene3d>
              <a:camera prst="orthographicFront"/>
              <a:lightRig rig="threePt" dir="t"/>
            </a:scene3d>
            <a:sp3d>
              <a:bevelT w="31750" h="6350"/>
            </a:sp3d>
          </p:spPr>
          <p:txBody>
            <a:bodyPr anchor="ctr"/>
            <a:lstStyle/>
            <a:p>
              <a:pPr algn="ctr"/>
              <a:endParaRPr lang="en-US" sz="1400" b="1" dirty="0">
                <a:solidFill>
                  <a:sysClr val="window" lastClr="FFFFFF"/>
                </a:solidFill>
                <a:latin typeface="Arial"/>
              </a:endParaRPr>
            </a:p>
          </p:txBody>
        </p:sp>
        <p:sp>
          <p:nvSpPr>
            <p:cNvPr id="7" name="Rounded Rectangle 7">
              <a:extLst>
                <a:ext uri="{FF2B5EF4-FFF2-40B4-BE49-F238E27FC236}">
                  <a16:creationId xmlns:a16="http://schemas.microsoft.com/office/drawing/2014/main" id="{441AD3A8-2A12-4322-9B91-461FDB6F9220}"/>
                </a:ext>
              </a:extLst>
            </p:cNvPr>
            <p:cNvSpPr/>
            <p:nvPr/>
          </p:nvSpPr>
          <p:spPr bwMode="auto">
            <a:xfrm>
              <a:off x="323082" y="2907183"/>
              <a:ext cx="4481179" cy="780225"/>
            </a:xfrm>
            <a:prstGeom prst="roundRect">
              <a:avLst/>
            </a:prstGeom>
            <a:gradFill rotWithShape="1">
              <a:gsLst>
                <a:gs pos="0">
                  <a:srgbClr val="037BB1"/>
                </a:gs>
                <a:gs pos="83000">
                  <a:srgbClr val="0383BD">
                    <a:alpha val="64000"/>
                  </a:srgbClr>
                </a:gs>
              </a:gsLst>
              <a:lin ang="16200000" scaled="0"/>
            </a:gradFill>
            <a:ln w="12700" cap="flat" cmpd="sng" algn="ctr">
              <a:solidFill>
                <a:srgbClr val="0095D3">
                  <a:lumMod val="75000"/>
                </a:srgbClr>
              </a:solidFill>
              <a:prstDash val="solid"/>
              <a:headEnd type="none" w="med" len="med"/>
              <a:tailEnd type="none" w="med" len="med"/>
            </a:ln>
            <a:effectLst/>
            <a:scene3d>
              <a:camera prst="orthographicFront"/>
              <a:lightRig rig="threePt" dir="t"/>
            </a:scene3d>
            <a:sp3d>
              <a:bevelT w="31750" h="6350"/>
            </a:sp3d>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defRPr/>
              </a:pPr>
              <a:endParaRPr lang="en-US" sz="800" b="1" dirty="0">
                <a:solidFill>
                  <a:sysClr val="window" lastClr="FFFFFF"/>
                </a:solidFill>
                <a:latin typeface="微软雅黑" panose="020B0503020204020204" pitchFamily="34" charset="-122"/>
                <a:ea typeface="微软雅黑" panose="020B0503020204020204" pitchFamily="34" charset="-122"/>
              </a:endParaRPr>
            </a:p>
          </p:txBody>
        </p:sp>
        <p:sp>
          <p:nvSpPr>
            <p:cNvPr id="34" name="TextBox 54">
              <a:extLst>
                <a:ext uri="{FF2B5EF4-FFF2-40B4-BE49-F238E27FC236}">
                  <a16:creationId xmlns:a16="http://schemas.microsoft.com/office/drawing/2014/main" id="{9AB16FA8-0E43-4E90-B138-4339E2B3DBD3}"/>
                </a:ext>
              </a:extLst>
            </p:cNvPr>
            <p:cNvSpPr txBox="1"/>
            <p:nvPr/>
          </p:nvSpPr>
          <p:spPr>
            <a:xfrm>
              <a:off x="509973" y="3462267"/>
              <a:ext cx="1099981" cy="215444"/>
            </a:xfrm>
            <a:prstGeom prst="rect">
              <a:avLst/>
            </a:prstGeom>
            <a:noFill/>
          </p:spPr>
          <p:txBody>
            <a:bodyPr wrap="none" rtlCol="0">
              <a:spAutoFit/>
            </a:bodyPr>
            <a:lstStyle/>
            <a:p>
              <a:r>
                <a:rPr lang="en-US" altLang="zh-CN" sz="800" b="1" dirty="0">
                  <a:solidFill>
                    <a:schemeClr val="bg1"/>
                  </a:solidFill>
                  <a:latin typeface="Arial" pitchFamily="34" charset="0"/>
                  <a:ea typeface="微软雅黑" pitchFamily="34" charset="-122"/>
                  <a:cs typeface="Arial" pitchFamily="34" charset="0"/>
                </a:rPr>
                <a:t>H620-G30™ </a:t>
              </a:r>
              <a:r>
                <a:rPr lang="zh-CN" altLang="en-US" sz="800" b="1" dirty="0">
                  <a:solidFill>
                    <a:schemeClr val="bg1"/>
                  </a:solidFill>
                  <a:latin typeface="Arial" pitchFamily="34" charset="0"/>
                  <a:ea typeface="微软雅黑" pitchFamily="34" charset="-122"/>
                  <a:cs typeface="Arial" pitchFamily="34" charset="0"/>
                </a:rPr>
                <a:t>服务器</a:t>
              </a:r>
              <a:endParaRPr lang="en-US" altLang="zh-CN" sz="800" b="1" dirty="0">
                <a:solidFill>
                  <a:schemeClr val="bg1"/>
                </a:solidFill>
                <a:latin typeface="Arial" pitchFamily="34" charset="0"/>
                <a:ea typeface="微软雅黑" pitchFamily="34" charset="-122"/>
                <a:cs typeface="Arial" pitchFamily="34" charset="0"/>
              </a:endParaRPr>
            </a:p>
          </p:txBody>
        </p:sp>
        <p:sp>
          <p:nvSpPr>
            <p:cNvPr id="32" name="TextBox 54">
              <a:extLst>
                <a:ext uri="{FF2B5EF4-FFF2-40B4-BE49-F238E27FC236}">
                  <a16:creationId xmlns:a16="http://schemas.microsoft.com/office/drawing/2014/main" id="{A2C1B5D1-CC86-481C-A94B-2032D7B6AE5C}"/>
                </a:ext>
              </a:extLst>
            </p:cNvPr>
            <p:cNvSpPr txBox="1"/>
            <p:nvPr/>
          </p:nvSpPr>
          <p:spPr>
            <a:xfrm>
              <a:off x="1962842" y="3462266"/>
              <a:ext cx="1099981" cy="215444"/>
            </a:xfrm>
            <a:prstGeom prst="rect">
              <a:avLst/>
            </a:prstGeom>
            <a:noFill/>
          </p:spPr>
          <p:txBody>
            <a:bodyPr wrap="none" rtlCol="0">
              <a:spAutoFit/>
            </a:bodyPr>
            <a:lstStyle/>
            <a:p>
              <a:r>
                <a:rPr lang="en-US" altLang="zh-CN" sz="800" b="1" dirty="0">
                  <a:solidFill>
                    <a:schemeClr val="bg1"/>
                  </a:solidFill>
                  <a:latin typeface="Arial" pitchFamily="34" charset="0"/>
                  <a:ea typeface="微软雅黑" pitchFamily="34" charset="-122"/>
                  <a:cs typeface="Arial" pitchFamily="34" charset="0"/>
                </a:rPr>
                <a:t>H620-G30™ </a:t>
              </a:r>
              <a:r>
                <a:rPr lang="zh-CN" altLang="en-US" sz="800" b="1" dirty="0">
                  <a:solidFill>
                    <a:schemeClr val="bg1"/>
                  </a:solidFill>
                  <a:latin typeface="Arial" pitchFamily="34" charset="0"/>
                  <a:ea typeface="微软雅黑" pitchFamily="34" charset="-122"/>
                  <a:cs typeface="Arial" pitchFamily="34" charset="0"/>
                </a:rPr>
                <a:t>服务器</a:t>
              </a:r>
              <a:endParaRPr lang="en-US" altLang="zh-CN" sz="800" b="1" dirty="0">
                <a:solidFill>
                  <a:schemeClr val="bg1"/>
                </a:solidFill>
                <a:latin typeface="Arial" pitchFamily="34" charset="0"/>
                <a:ea typeface="微软雅黑" pitchFamily="34" charset="-122"/>
                <a:cs typeface="Arial" pitchFamily="34" charset="0"/>
              </a:endParaRPr>
            </a:p>
          </p:txBody>
        </p:sp>
        <p:sp>
          <p:nvSpPr>
            <p:cNvPr id="30" name="TextBox 54">
              <a:extLst>
                <a:ext uri="{FF2B5EF4-FFF2-40B4-BE49-F238E27FC236}">
                  <a16:creationId xmlns:a16="http://schemas.microsoft.com/office/drawing/2014/main" id="{3237A979-2845-4706-9E24-01664657A8FA}"/>
                </a:ext>
              </a:extLst>
            </p:cNvPr>
            <p:cNvSpPr txBox="1"/>
            <p:nvPr/>
          </p:nvSpPr>
          <p:spPr>
            <a:xfrm>
              <a:off x="3384115" y="3462265"/>
              <a:ext cx="1099981" cy="215444"/>
            </a:xfrm>
            <a:prstGeom prst="rect">
              <a:avLst/>
            </a:prstGeom>
            <a:noFill/>
          </p:spPr>
          <p:txBody>
            <a:bodyPr wrap="none" rtlCol="0">
              <a:spAutoFit/>
            </a:bodyPr>
            <a:lstStyle/>
            <a:p>
              <a:r>
                <a:rPr lang="en-US" altLang="zh-CN" sz="800" b="1" dirty="0">
                  <a:solidFill>
                    <a:schemeClr val="bg1"/>
                  </a:solidFill>
                  <a:latin typeface="Arial" pitchFamily="34" charset="0"/>
                  <a:ea typeface="微软雅黑" pitchFamily="34" charset="-122"/>
                  <a:cs typeface="Arial" pitchFamily="34" charset="0"/>
                </a:rPr>
                <a:t>H620-G30™ </a:t>
              </a:r>
              <a:r>
                <a:rPr lang="zh-CN" altLang="en-US" sz="800" b="1" dirty="0">
                  <a:solidFill>
                    <a:schemeClr val="bg1"/>
                  </a:solidFill>
                  <a:latin typeface="Arial" pitchFamily="34" charset="0"/>
                  <a:ea typeface="微软雅黑" pitchFamily="34" charset="-122"/>
                  <a:cs typeface="Arial" pitchFamily="34" charset="0"/>
                </a:rPr>
                <a:t>服务器</a:t>
              </a:r>
              <a:endParaRPr lang="en-US" altLang="zh-CN" sz="800" b="1" dirty="0">
                <a:solidFill>
                  <a:schemeClr val="bg1"/>
                </a:solidFill>
                <a:latin typeface="Arial" pitchFamily="34" charset="0"/>
                <a:ea typeface="微软雅黑" pitchFamily="34" charset="-122"/>
                <a:cs typeface="Arial" pitchFamily="34" charset="0"/>
              </a:endParaRPr>
            </a:p>
          </p:txBody>
        </p:sp>
        <p:sp>
          <p:nvSpPr>
            <p:cNvPr id="11" name="Rounded Rectangle 7">
              <a:extLst>
                <a:ext uri="{FF2B5EF4-FFF2-40B4-BE49-F238E27FC236}">
                  <a16:creationId xmlns:a16="http://schemas.microsoft.com/office/drawing/2014/main" id="{37B39710-0DA2-46CA-93C6-B416C97841B1}"/>
                </a:ext>
              </a:extLst>
            </p:cNvPr>
            <p:cNvSpPr/>
            <p:nvPr/>
          </p:nvSpPr>
          <p:spPr bwMode="auto">
            <a:xfrm>
              <a:off x="320302" y="3775902"/>
              <a:ext cx="4483959" cy="388900"/>
            </a:xfrm>
            <a:prstGeom prst="roundRect">
              <a:avLst/>
            </a:prstGeom>
            <a:gradFill rotWithShape="1">
              <a:gsLst>
                <a:gs pos="0">
                  <a:srgbClr val="037BB1"/>
                </a:gs>
                <a:gs pos="83000">
                  <a:srgbClr val="0383BD">
                    <a:alpha val="64000"/>
                  </a:srgbClr>
                </a:gs>
              </a:gsLst>
              <a:lin ang="16200000" scaled="0"/>
            </a:gradFill>
            <a:ln w="12700" cap="flat" cmpd="sng" algn="ctr">
              <a:solidFill>
                <a:srgbClr val="0095D3">
                  <a:lumMod val="75000"/>
                </a:srgbClr>
              </a:solidFill>
              <a:prstDash val="solid"/>
              <a:headEnd type="none" w="med" len="med"/>
              <a:tailEnd type="none" w="med" len="med"/>
            </a:ln>
            <a:effectLst/>
            <a:scene3d>
              <a:camera prst="orthographicFront"/>
              <a:lightRig rig="threePt" dir="t"/>
            </a:scene3d>
            <a:sp3d>
              <a:bevelT w="31750" h="6350"/>
            </a:sp3d>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defRPr/>
              </a:pPr>
              <a:endParaRPr lang="en-US" sz="800" b="1" dirty="0">
                <a:solidFill>
                  <a:sysClr val="window" lastClr="FFFFFF"/>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DB939949-BA89-4312-9BF9-4F7991F34D1D}"/>
                </a:ext>
              </a:extLst>
            </p:cNvPr>
            <p:cNvGrpSpPr/>
            <p:nvPr/>
          </p:nvGrpSpPr>
          <p:grpSpPr>
            <a:xfrm>
              <a:off x="1447904" y="3917214"/>
              <a:ext cx="2288431" cy="88795"/>
              <a:chOff x="1428601" y="3694897"/>
              <a:chExt cx="2288431" cy="88795"/>
            </a:xfrm>
          </p:grpSpPr>
          <p:pic>
            <p:nvPicPr>
              <p:cNvPr id="27" name="图片 26">
                <a:extLst>
                  <a:ext uri="{FF2B5EF4-FFF2-40B4-BE49-F238E27FC236}">
                    <a16:creationId xmlns:a16="http://schemas.microsoft.com/office/drawing/2014/main" id="{FF809F87-C617-4A8D-AC93-64E077C647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601" y="3694897"/>
                <a:ext cx="580637" cy="88373"/>
              </a:xfrm>
              <a:prstGeom prst="rect">
                <a:avLst/>
              </a:prstGeom>
            </p:spPr>
          </p:pic>
          <p:pic>
            <p:nvPicPr>
              <p:cNvPr id="28" name="图片 27">
                <a:extLst>
                  <a:ext uri="{FF2B5EF4-FFF2-40B4-BE49-F238E27FC236}">
                    <a16:creationId xmlns:a16="http://schemas.microsoft.com/office/drawing/2014/main" id="{231863C1-F4DA-4B1A-98C6-EA5F01467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6395" y="3695319"/>
                <a:ext cx="580637" cy="88373"/>
              </a:xfrm>
              <a:prstGeom prst="rect">
                <a:avLst/>
              </a:prstGeom>
            </p:spPr>
          </p:pic>
        </p:grpSp>
        <p:sp>
          <p:nvSpPr>
            <p:cNvPr id="13" name="Rounded Rectangle 7">
              <a:extLst>
                <a:ext uri="{FF2B5EF4-FFF2-40B4-BE49-F238E27FC236}">
                  <a16:creationId xmlns:a16="http://schemas.microsoft.com/office/drawing/2014/main" id="{864F8D63-F6BA-472F-A18F-345EACA25051}"/>
                </a:ext>
              </a:extLst>
            </p:cNvPr>
            <p:cNvSpPr/>
            <p:nvPr/>
          </p:nvSpPr>
          <p:spPr bwMode="auto">
            <a:xfrm>
              <a:off x="320302" y="4247020"/>
              <a:ext cx="4483959" cy="529361"/>
            </a:xfrm>
            <a:prstGeom prst="roundRect">
              <a:avLst/>
            </a:prstGeom>
            <a:gradFill rotWithShape="1">
              <a:gsLst>
                <a:gs pos="0">
                  <a:srgbClr val="037BB1"/>
                </a:gs>
                <a:gs pos="83000">
                  <a:srgbClr val="0383BD">
                    <a:alpha val="64000"/>
                  </a:srgbClr>
                </a:gs>
              </a:gsLst>
              <a:lin ang="16200000" scaled="0"/>
            </a:gradFill>
            <a:ln w="12700" cap="flat" cmpd="sng" algn="ctr">
              <a:solidFill>
                <a:srgbClr val="0095D3">
                  <a:lumMod val="75000"/>
                </a:srgbClr>
              </a:solidFill>
              <a:prstDash val="solid"/>
              <a:headEnd type="none" w="med" len="med"/>
              <a:tailEnd type="none" w="med" len="med"/>
            </a:ln>
            <a:effectLst/>
            <a:scene3d>
              <a:camera prst="orthographicFront"/>
              <a:lightRig rig="threePt" dir="t"/>
            </a:scene3d>
            <a:sp3d>
              <a:bevelT w="31750" h="6350"/>
            </a:sp3d>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8">
                <a:defRPr/>
              </a:pPr>
              <a:endParaRPr lang="en-US" sz="800" b="1" dirty="0">
                <a:solidFill>
                  <a:sysClr val="window" lastClr="FFFFFF"/>
                </a:solidFill>
                <a:latin typeface="微软雅黑" panose="020B0503020204020204" pitchFamily="34" charset="-122"/>
                <a:ea typeface="微软雅黑" panose="020B0503020204020204" pitchFamily="34" charset="-122"/>
              </a:endParaRPr>
            </a:p>
          </p:txBody>
        </p:sp>
        <p:sp>
          <p:nvSpPr>
            <p:cNvPr id="26" name="TextBox 54">
              <a:extLst>
                <a:ext uri="{FF2B5EF4-FFF2-40B4-BE49-F238E27FC236}">
                  <a16:creationId xmlns:a16="http://schemas.microsoft.com/office/drawing/2014/main" id="{E7A0B1B7-858F-4C8A-B093-AA45ACF4FC3A}"/>
                </a:ext>
              </a:extLst>
            </p:cNvPr>
            <p:cNvSpPr txBox="1"/>
            <p:nvPr/>
          </p:nvSpPr>
          <p:spPr>
            <a:xfrm>
              <a:off x="2218508" y="4563042"/>
              <a:ext cx="595035" cy="215444"/>
            </a:xfrm>
            <a:prstGeom prst="rect">
              <a:avLst/>
            </a:prstGeom>
            <a:noFill/>
          </p:spPr>
          <p:txBody>
            <a:bodyPr wrap="none" rtlCol="0">
              <a:spAutoFit/>
            </a:bodyPr>
            <a:lstStyle/>
            <a:p>
              <a:r>
                <a:rPr lang="zh-CN" altLang="en-US" sz="800" b="1" dirty="0">
                  <a:solidFill>
                    <a:schemeClr val="bg1"/>
                  </a:solidFill>
                  <a:latin typeface="Arial" pitchFamily="34" charset="0"/>
                  <a:ea typeface="微软雅黑" pitchFamily="34" charset="-122"/>
                  <a:cs typeface="Arial" pitchFamily="34" charset="0"/>
                </a:rPr>
                <a:t>磁盘阵列</a:t>
              </a:r>
              <a:endParaRPr lang="en-US" altLang="zh-CN" sz="800" b="1" dirty="0">
                <a:solidFill>
                  <a:schemeClr val="bg1"/>
                </a:solidFill>
                <a:latin typeface="Arial" pitchFamily="34" charset="0"/>
                <a:ea typeface="微软雅黑" pitchFamily="34" charset="-122"/>
                <a:cs typeface="Arial" pitchFamily="34" charset="0"/>
              </a:endParaRPr>
            </a:p>
          </p:txBody>
        </p:sp>
        <p:sp>
          <p:nvSpPr>
            <p:cNvPr id="15" name="TextBox 54">
              <a:extLst>
                <a:ext uri="{FF2B5EF4-FFF2-40B4-BE49-F238E27FC236}">
                  <a16:creationId xmlns:a16="http://schemas.microsoft.com/office/drawing/2014/main" id="{74ECAF45-8ED7-4EC7-8AA8-3DA2F3449D06}"/>
                </a:ext>
              </a:extLst>
            </p:cNvPr>
            <p:cNvSpPr txBox="1"/>
            <p:nvPr/>
          </p:nvSpPr>
          <p:spPr>
            <a:xfrm>
              <a:off x="2259157" y="3853678"/>
              <a:ext cx="606256" cy="215444"/>
            </a:xfrm>
            <a:prstGeom prst="rect">
              <a:avLst/>
            </a:prstGeom>
            <a:noFill/>
          </p:spPr>
          <p:txBody>
            <a:bodyPr wrap="none" rtlCol="0">
              <a:spAutoFit/>
            </a:bodyPr>
            <a:lstStyle/>
            <a:p>
              <a:r>
                <a:rPr lang="en-US" altLang="zh-CN" sz="800" b="1" dirty="0">
                  <a:solidFill>
                    <a:schemeClr val="bg1"/>
                  </a:solidFill>
                  <a:latin typeface="Arial" pitchFamily="34" charset="0"/>
                  <a:ea typeface="微软雅黑" pitchFamily="34" charset="-122"/>
                  <a:cs typeface="Arial" pitchFamily="34" charset="0"/>
                </a:rPr>
                <a:t>SAN</a:t>
              </a:r>
              <a:r>
                <a:rPr lang="zh-CN" altLang="en-US" sz="800" b="1" dirty="0">
                  <a:solidFill>
                    <a:schemeClr val="bg1"/>
                  </a:solidFill>
                  <a:latin typeface="Arial" pitchFamily="34" charset="0"/>
                  <a:ea typeface="微软雅黑" pitchFamily="34" charset="-122"/>
                  <a:cs typeface="Arial" pitchFamily="34" charset="0"/>
                </a:rPr>
                <a:t>网络</a:t>
              </a:r>
              <a:endParaRPr lang="en-US" altLang="zh-CN" sz="800" b="1" dirty="0">
                <a:solidFill>
                  <a:schemeClr val="bg1"/>
                </a:solidFill>
                <a:latin typeface="Arial" pitchFamily="34" charset="0"/>
                <a:ea typeface="微软雅黑" pitchFamily="34" charset="-122"/>
                <a:cs typeface="Arial" pitchFamily="34" charset="0"/>
              </a:endParaRPr>
            </a:p>
          </p:txBody>
        </p:sp>
        <p:cxnSp>
          <p:nvCxnSpPr>
            <p:cNvPr id="16" name="肘形连接符 15">
              <a:extLst>
                <a:ext uri="{FF2B5EF4-FFF2-40B4-BE49-F238E27FC236}">
                  <a16:creationId xmlns:a16="http://schemas.microsoft.com/office/drawing/2014/main" id="{C39C4724-5F31-4DC8-866B-01FF1253AC56}"/>
                </a:ext>
              </a:extLst>
            </p:cNvPr>
            <p:cNvCxnSpPr>
              <a:stCxn id="13" idx="0"/>
              <a:endCxn id="27" idx="2"/>
            </p:cNvCxnSpPr>
            <p:nvPr/>
          </p:nvCxnSpPr>
          <p:spPr>
            <a:xfrm rot="16200000" flipV="1">
              <a:off x="2029537" y="3714274"/>
              <a:ext cx="241433" cy="824059"/>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2DD5ABBD-83ED-434A-BBE9-D0BDC49B02DE}"/>
                </a:ext>
              </a:extLst>
            </p:cNvPr>
            <p:cNvCxnSpPr>
              <a:stCxn id="28" idx="2"/>
              <a:endCxn id="13" idx="0"/>
            </p:cNvCxnSpPr>
            <p:nvPr/>
          </p:nvCxnSpPr>
          <p:spPr>
            <a:xfrm rot="5400000">
              <a:off x="2883645" y="3684647"/>
              <a:ext cx="241011" cy="883735"/>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79EC1E8E-A4B6-473A-AA4C-AA9B8E3E1680}"/>
                </a:ext>
              </a:extLst>
            </p:cNvPr>
            <p:cNvCxnSpPr>
              <a:stCxn id="34" idx="2"/>
              <a:endCxn id="11" idx="0"/>
            </p:cNvCxnSpPr>
            <p:nvPr/>
          </p:nvCxnSpPr>
          <p:spPr>
            <a:xfrm rot="16200000" flipH="1">
              <a:off x="1757431" y="2971051"/>
              <a:ext cx="107384" cy="1502318"/>
            </a:xfrm>
            <a:prstGeom prst="bentConnector3">
              <a:avLst>
                <a:gd name="adj1" fmla="val 50000"/>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3772E5BE-098F-4876-B7E2-5346CDD9E55B}"/>
                </a:ext>
              </a:extLst>
            </p:cNvPr>
            <p:cNvCxnSpPr>
              <a:stCxn id="11" idx="0"/>
              <a:endCxn id="30" idx="2"/>
            </p:cNvCxnSpPr>
            <p:nvPr/>
          </p:nvCxnSpPr>
          <p:spPr>
            <a:xfrm rot="5400000" flipH="1" flipV="1">
              <a:off x="3188132" y="3042670"/>
              <a:ext cx="107382" cy="1359083"/>
            </a:xfrm>
            <a:prstGeom prst="bentConnector3">
              <a:avLst>
                <a:gd name="adj1" fmla="val 50000"/>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32">
              <a:extLst>
                <a:ext uri="{FF2B5EF4-FFF2-40B4-BE49-F238E27FC236}">
                  <a16:creationId xmlns:a16="http://schemas.microsoft.com/office/drawing/2014/main" id="{97168A1F-54A8-4444-A031-2CE91CD574E8}"/>
                </a:ext>
              </a:extLst>
            </p:cNvPr>
            <p:cNvSpPr>
              <a:spLocks noChangeArrowheads="1"/>
            </p:cNvSpPr>
            <p:nvPr/>
          </p:nvSpPr>
          <p:spPr bwMode="auto">
            <a:xfrm>
              <a:off x="787995" y="3066967"/>
              <a:ext cx="543938" cy="169894"/>
            </a:xfrm>
            <a:prstGeom prst="roundRect">
              <a:avLst>
                <a:gd name="adj" fmla="val 16667"/>
              </a:avLst>
            </a:prstGeom>
            <a:solidFill>
              <a:srgbClr val="E57736"/>
            </a:solidFill>
            <a:ln w="12700">
              <a:no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700" dirty="0">
                  <a:solidFill>
                    <a:schemeClr val="bg1"/>
                  </a:solidFill>
                  <a:latin typeface="微软雅黑" panose="020B0503020204020204" pitchFamily="34" charset="-122"/>
                  <a:ea typeface="微软雅黑" panose="020B0503020204020204" pitchFamily="34" charset="-122"/>
                </a:rPr>
                <a:t>WEB</a:t>
              </a:r>
              <a:endParaRPr lang="en-US" sz="600" dirty="0">
                <a:solidFill>
                  <a:schemeClr val="bg1"/>
                </a:solidFill>
                <a:latin typeface="微软雅黑" panose="020B0503020204020204" pitchFamily="34" charset="-122"/>
                <a:ea typeface="微软雅黑" panose="020B0503020204020204" pitchFamily="34" charset="-122"/>
              </a:endParaRPr>
            </a:p>
          </p:txBody>
        </p:sp>
        <p:sp>
          <p:nvSpPr>
            <p:cNvPr id="21" name="Rounded Rectangle 32">
              <a:extLst>
                <a:ext uri="{FF2B5EF4-FFF2-40B4-BE49-F238E27FC236}">
                  <a16:creationId xmlns:a16="http://schemas.microsoft.com/office/drawing/2014/main" id="{713FC7F6-A7AA-4C48-8B79-73337C3C5D5E}"/>
                </a:ext>
              </a:extLst>
            </p:cNvPr>
            <p:cNvSpPr>
              <a:spLocks noChangeArrowheads="1"/>
            </p:cNvSpPr>
            <p:nvPr/>
          </p:nvSpPr>
          <p:spPr bwMode="auto">
            <a:xfrm>
              <a:off x="2236027" y="3072140"/>
              <a:ext cx="543938" cy="169894"/>
            </a:xfrm>
            <a:prstGeom prst="roundRect">
              <a:avLst>
                <a:gd name="adj" fmla="val 16667"/>
              </a:avLst>
            </a:prstGeom>
            <a:solidFill>
              <a:srgbClr val="E57736"/>
            </a:solidFill>
            <a:ln w="12700">
              <a:no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700" dirty="0">
                  <a:solidFill>
                    <a:schemeClr val="bg1"/>
                  </a:solidFill>
                  <a:latin typeface="微软雅黑" panose="020B0503020204020204" pitchFamily="34" charset="-122"/>
                  <a:ea typeface="微软雅黑" panose="020B0503020204020204" pitchFamily="34" charset="-122"/>
                </a:rPr>
                <a:t>应用</a:t>
              </a:r>
              <a:endParaRPr lang="en-US" sz="600" dirty="0">
                <a:solidFill>
                  <a:schemeClr val="bg1"/>
                </a:solidFill>
                <a:latin typeface="微软雅黑" panose="020B0503020204020204" pitchFamily="34" charset="-122"/>
                <a:ea typeface="微软雅黑" panose="020B0503020204020204" pitchFamily="34" charset="-122"/>
              </a:endParaRPr>
            </a:p>
          </p:txBody>
        </p:sp>
        <p:sp>
          <p:nvSpPr>
            <p:cNvPr id="22" name="Rounded Rectangle 32">
              <a:extLst>
                <a:ext uri="{FF2B5EF4-FFF2-40B4-BE49-F238E27FC236}">
                  <a16:creationId xmlns:a16="http://schemas.microsoft.com/office/drawing/2014/main" id="{B9704D52-134C-47A4-896A-AFA68490E960}"/>
                </a:ext>
              </a:extLst>
            </p:cNvPr>
            <p:cNvSpPr>
              <a:spLocks noChangeArrowheads="1"/>
            </p:cNvSpPr>
            <p:nvPr/>
          </p:nvSpPr>
          <p:spPr bwMode="auto">
            <a:xfrm>
              <a:off x="3649396" y="3066185"/>
              <a:ext cx="543938" cy="169894"/>
            </a:xfrm>
            <a:prstGeom prst="roundRect">
              <a:avLst>
                <a:gd name="adj" fmla="val 16667"/>
              </a:avLst>
            </a:prstGeom>
            <a:solidFill>
              <a:srgbClr val="E57736"/>
            </a:solidFill>
            <a:ln w="12700">
              <a:no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700" dirty="0">
                  <a:solidFill>
                    <a:schemeClr val="bg1"/>
                  </a:solidFill>
                  <a:latin typeface="微软雅黑" panose="020B0503020204020204" pitchFamily="34" charset="-122"/>
                  <a:ea typeface="微软雅黑" panose="020B0503020204020204" pitchFamily="34" charset="-122"/>
                </a:rPr>
                <a:t>数据库</a:t>
              </a:r>
              <a:endParaRPr lang="en-US" sz="600"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A83E5E4-13D9-4602-BA73-BF2868BACDA5}"/>
                </a:ext>
              </a:extLst>
            </p:cNvPr>
            <p:cNvSpPr txBox="1"/>
            <p:nvPr/>
          </p:nvSpPr>
          <p:spPr>
            <a:xfrm>
              <a:off x="1543784" y="2905014"/>
              <a:ext cx="559769" cy="369332"/>
            </a:xfrm>
            <a:prstGeom prst="rect">
              <a:avLst/>
            </a:prstGeom>
            <a:noFill/>
          </p:spPr>
          <p:txBody>
            <a:bodyPr wrap="none" rtlCol="0">
              <a:spAutoFit/>
            </a:bodyPr>
            <a:lstStyle/>
            <a:p>
              <a:r>
                <a:rPr lang="en-US" altLang="zh-CN" dirty="0">
                  <a:solidFill>
                    <a:schemeClr val="bg1"/>
                  </a:solidFill>
                </a:rPr>
                <a:t>…….</a:t>
              </a:r>
              <a:endParaRPr lang="zh-CN" altLang="en-US" dirty="0">
                <a:solidFill>
                  <a:schemeClr val="bg1"/>
                </a:solidFill>
              </a:endParaRPr>
            </a:p>
          </p:txBody>
        </p:sp>
        <p:sp>
          <p:nvSpPr>
            <p:cNvPr id="24" name="文本框 23">
              <a:extLst>
                <a:ext uri="{FF2B5EF4-FFF2-40B4-BE49-F238E27FC236}">
                  <a16:creationId xmlns:a16="http://schemas.microsoft.com/office/drawing/2014/main" id="{5173F1C3-84C4-476F-A0E0-BB01BC5D8A59}"/>
                </a:ext>
              </a:extLst>
            </p:cNvPr>
            <p:cNvSpPr txBox="1"/>
            <p:nvPr/>
          </p:nvSpPr>
          <p:spPr>
            <a:xfrm>
              <a:off x="2983400" y="2901757"/>
              <a:ext cx="559769" cy="369332"/>
            </a:xfrm>
            <a:prstGeom prst="rect">
              <a:avLst/>
            </a:prstGeom>
            <a:noFill/>
          </p:spPr>
          <p:txBody>
            <a:bodyPr wrap="none" rtlCol="0">
              <a:spAutoFit/>
            </a:bodyPr>
            <a:lstStyle/>
            <a:p>
              <a:r>
                <a:rPr lang="en-US" altLang="zh-CN" dirty="0">
                  <a:solidFill>
                    <a:schemeClr val="bg1"/>
                  </a:solidFill>
                </a:rPr>
                <a:t>…….</a:t>
              </a:r>
              <a:endParaRPr lang="zh-CN" altLang="en-US" dirty="0">
                <a:solidFill>
                  <a:schemeClr val="bg1"/>
                </a:solidFill>
              </a:endParaRPr>
            </a:p>
          </p:txBody>
        </p:sp>
      </p:grpSp>
      <p:sp>
        <p:nvSpPr>
          <p:cNvPr id="35" name="矩形 34">
            <a:extLst>
              <a:ext uri="{FF2B5EF4-FFF2-40B4-BE49-F238E27FC236}">
                <a16:creationId xmlns:a16="http://schemas.microsoft.com/office/drawing/2014/main" id="{A514044B-369B-4627-9DDA-B449A4CECC7D}"/>
              </a:ext>
            </a:extLst>
          </p:cNvPr>
          <p:cNvSpPr/>
          <p:nvPr/>
        </p:nvSpPr>
        <p:spPr>
          <a:xfrm>
            <a:off x="678486" y="2910955"/>
            <a:ext cx="1203333" cy="461665"/>
          </a:xfrm>
          <a:prstGeom prst="rect">
            <a:avLst/>
          </a:prstGeom>
        </p:spPr>
        <p:txBody>
          <a:bodyPr wrap="square">
            <a:spAutoFit/>
          </a:bodyPr>
          <a:lstStyle/>
          <a:p>
            <a:pPr algn="just">
              <a:lnSpc>
                <a:spcPct val="150000"/>
              </a:lnSpc>
            </a:pPr>
            <a:r>
              <a:rPr lang="zh-CN" altLang="en-US" sz="1600" b="1" dirty="0">
                <a:solidFill>
                  <a:srgbClr val="C00000"/>
                </a:solidFill>
                <a:latin typeface="Arial" pitchFamily="34" charset="0"/>
                <a:ea typeface="微软雅黑" pitchFamily="34" charset="-122"/>
                <a:cs typeface="Arial" pitchFamily="34" charset="0"/>
              </a:rPr>
              <a:t>推荐配置</a:t>
            </a:r>
            <a:endParaRPr lang="en-US" altLang="zh-CN" sz="1600" b="1" dirty="0">
              <a:solidFill>
                <a:srgbClr val="C00000"/>
              </a:solidFill>
              <a:latin typeface="Arial" pitchFamily="34" charset="0"/>
              <a:ea typeface="微软雅黑" pitchFamily="34" charset="-122"/>
              <a:cs typeface="Arial" pitchFamily="34" charset="0"/>
            </a:endParaRPr>
          </a:p>
        </p:txBody>
      </p:sp>
      <p:graphicFrame>
        <p:nvGraphicFramePr>
          <p:cNvPr id="36" name="表格 35">
            <a:extLst>
              <a:ext uri="{FF2B5EF4-FFF2-40B4-BE49-F238E27FC236}">
                <a16:creationId xmlns:a16="http://schemas.microsoft.com/office/drawing/2014/main" id="{5D1F4CF3-00DF-4081-8954-A76AACD768C9}"/>
              </a:ext>
            </a:extLst>
          </p:cNvPr>
          <p:cNvGraphicFramePr>
            <a:graphicFrameLocks noGrp="1"/>
          </p:cNvGraphicFramePr>
          <p:nvPr>
            <p:extLst>
              <p:ext uri="{D42A27DB-BD31-4B8C-83A1-F6EECF244321}">
                <p14:modId xmlns:p14="http://schemas.microsoft.com/office/powerpoint/2010/main" val="2848031614"/>
              </p:ext>
            </p:extLst>
          </p:nvPr>
        </p:nvGraphicFramePr>
        <p:xfrm>
          <a:off x="336049" y="3391851"/>
          <a:ext cx="6684235" cy="1400175"/>
        </p:xfrm>
        <a:graphic>
          <a:graphicData uri="http://schemas.openxmlformats.org/drawingml/2006/table">
            <a:tbl>
              <a:tblPr>
                <a:tableStyleId>{5C22544A-7EE6-4342-B048-85BDC9FD1C3A}</a:tableStyleId>
              </a:tblPr>
              <a:tblGrid>
                <a:gridCol w="1035721">
                  <a:extLst>
                    <a:ext uri="{9D8B030D-6E8A-4147-A177-3AD203B41FA5}">
                      <a16:colId xmlns:a16="http://schemas.microsoft.com/office/drawing/2014/main" val="1348426743"/>
                    </a:ext>
                  </a:extLst>
                </a:gridCol>
                <a:gridCol w="1711816">
                  <a:extLst>
                    <a:ext uri="{9D8B030D-6E8A-4147-A177-3AD203B41FA5}">
                      <a16:colId xmlns:a16="http://schemas.microsoft.com/office/drawing/2014/main" val="3456070982"/>
                    </a:ext>
                  </a:extLst>
                </a:gridCol>
                <a:gridCol w="2109803">
                  <a:extLst>
                    <a:ext uri="{9D8B030D-6E8A-4147-A177-3AD203B41FA5}">
                      <a16:colId xmlns:a16="http://schemas.microsoft.com/office/drawing/2014/main" val="1681710330"/>
                    </a:ext>
                  </a:extLst>
                </a:gridCol>
                <a:gridCol w="1826895">
                  <a:extLst>
                    <a:ext uri="{9D8B030D-6E8A-4147-A177-3AD203B41FA5}">
                      <a16:colId xmlns:a16="http://schemas.microsoft.com/office/drawing/2014/main" val="2582338587"/>
                    </a:ext>
                  </a:extLst>
                </a:gridCol>
              </a:tblGrid>
              <a:tr h="180975">
                <a:tc>
                  <a:txBody>
                    <a:bodyPr/>
                    <a:lstStyle/>
                    <a:p>
                      <a:pPr algn="ctr" rtl="0" fontAlgn="ctr"/>
                      <a:r>
                        <a:rPr lang="zh-CN" altLang="en-US" sz="900" u="none" strike="noStrike" dirty="0">
                          <a:effectLst/>
                          <a:latin typeface="微软雅黑" panose="020B0503020204020204" pitchFamily="34" charset="-122"/>
                          <a:ea typeface="微软雅黑" panose="020B0503020204020204" pitchFamily="34" charset="-122"/>
                        </a:rPr>
                        <a:t>应用场景</a:t>
                      </a:r>
                      <a:endParaRPr lang="zh-CN" alt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zh-CN" altLang="en-US" sz="900" u="none" strike="noStrike" dirty="0">
                          <a:effectLst/>
                          <a:latin typeface="微软雅黑" panose="020B0503020204020204" pitchFamily="34" charset="-122"/>
                          <a:ea typeface="微软雅黑" panose="020B0503020204020204" pitchFamily="34" charset="-122"/>
                        </a:rPr>
                        <a:t>低负载</a:t>
                      </a:r>
                      <a:endParaRPr lang="zh-CN" alt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zh-CN" altLang="en-US" sz="900" u="none" strike="noStrike" dirty="0">
                          <a:effectLst/>
                          <a:latin typeface="微软雅黑" panose="020B0503020204020204" pitchFamily="34" charset="-122"/>
                          <a:ea typeface="微软雅黑" panose="020B0503020204020204" pitchFamily="34" charset="-122"/>
                        </a:rPr>
                        <a:t>中负载</a:t>
                      </a:r>
                      <a:endParaRPr lang="zh-CN" alt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高负载</a:t>
                      </a:r>
                      <a:endParaRPr lang="zh-CN" altLang="en-US" sz="900" b="1"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915718"/>
                  </a:ext>
                </a:extLst>
              </a:tr>
              <a:tr h="180975">
                <a:tc>
                  <a:txBody>
                    <a:bodyPr/>
                    <a:lstStyle/>
                    <a:p>
                      <a:pPr algn="ctr" rtl="0" fontAlgn="ctr"/>
                      <a:r>
                        <a:rPr lang="zh-CN" altLang="en-US" sz="900" u="none" strike="noStrike" dirty="0">
                          <a:effectLst/>
                          <a:latin typeface="微软雅黑" panose="020B0503020204020204" pitchFamily="34" charset="-122"/>
                          <a:ea typeface="微软雅黑" panose="020B0503020204020204" pitchFamily="34" charset="-122"/>
                        </a:rPr>
                        <a:t>服务器</a:t>
                      </a:r>
                      <a:endParaRPr lang="zh-CN" alt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900" u="none" strike="noStrike" dirty="0">
                          <a:effectLst/>
                          <a:latin typeface="微软雅黑" panose="020B0503020204020204" pitchFamily="34" charset="-122"/>
                          <a:ea typeface="微软雅黑" panose="020B0503020204020204" pitchFamily="34" charset="-122"/>
                        </a:rPr>
                        <a:t>H320-G30</a:t>
                      </a:r>
                      <a:endParaRPr 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900" u="none" strike="noStrike" dirty="0">
                          <a:effectLst/>
                          <a:latin typeface="微软雅黑" panose="020B0503020204020204" pitchFamily="34" charset="-122"/>
                          <a:ea typeface="微软雅黑" panose="020B0503020204020204" pitchFamily="34" charset="-122"/>
                        </a:rPr>
                        <a:t>H620-G30</a:t>
                      </a:r>
                      <a:endParaRPr 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900" u="none" strike="noStrike" dirty="0">
                          <a:effectLst/>
                          <a:latin typeface="微软雅黑" panose="020B0503020204020204" pitchFamily="34" charset="-122"/>
                          <a:ea typeface="微软雅黑" panose="020B0503020204020204" pitchFamily="34" charset="-122"/>
                        </a:rPr>
                        <a:t>H620-G30</a:t>
                      </a:r>
                      <a:endParaRPr 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6658692"/>
                  </a:ext>
                </a:extLst>
              </a:tr>
              <a:tr h="285750">
                <a:tc>
                  <a:txBody>
                    <a:bodyPr/>
                    <a:lstStyle/>
                    <a:p>
                      <a:pPr algn="ctr" rtl="0" fontAlgn="ctr"/>
                      <a:r>
                        <a:rPr lang="zh-CN" altLang="en-US" sz="900" u="none" strike="noStrike" dirty="0">
                          <a:effectLst/>
                          <a:latin typeface="微软雅黑" panose="020B0503020204020204" pitchFamily="34" charset="-122"/>
                          <a:ea typeface="微软雅黑" panose="020B0503020204020204" pitchFamily="34" charset="-122"/>
                        </a:rPr>
                        <a:t>处理器</a:t>
                      </a:r>
                      <a:endParaRPr lang="zh-CN" altLang="en-US" sz="900" b="1"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1*HYGON 16-Core Processor 2.0GHz</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2*HYGON 24-Core Processor 2.0GHz</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a:effectLst/>
                          <a:latin typeface="微软雅黑" panose="020B0503020204020204" pitchFamily="34" charset="-122"/>
                          <a:ea typeface="微软雅黑" panose="020B0503020204020204" pitchFamily="34" charset="-122"/>
                        </a:rPr>
                        <a:t>2*HYGON 32-Core Processor 2.0GHz</a:t>
                      </a:r>
                      <a:endParaRPr lang="en-US" sz="800" b="0"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3141913"/>
                  </a:ext>
                </a:extLst>
              </a:tr>
              <a:tr h="285750">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内存</a:t>
                      </a:r>
                      <a:endParaRPr lang="zh-CN" altLang="en-US" sz="900" b="1"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a:effectLst/>
                          <a:latin typeface="微软雅黑" panose="020B0503020204020204" pitchFamily="34" charset="-122"/>
                          <a:ea typeface="微软雅黑" panose="020B0503020204020204" pitchFamily="34" charset="-122"/>
                        </a:rPr>
                        <a:t>2*32GB DDR4 2666MHz</a:t>
                      </a:r>
                      <a:endParaRPr lang="en-US" sz="800" b="0"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4*32GB DDR4 2666MHz</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a:effectLst/>
                          <a:latin typeface="微软雅黑" panose="020B0503020204020204" pitchFamily="34" charset="-122"/>
                          <a:ea typeface="微软雅黑" panose="020B0503020204020204" pitchFamily="34" charset="-122"/>
                        </a:rPr>
                        <a:t>8*32GB DDR4 2666MHz</a:t>
                      </a:r>
                      <a:endParaRPr lang="en-US" sz="800" b="0"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7546622"/>
                  </a:ext>
                </a:extLst>
              </a:tr>
              <a:tr h="180975">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硬盘</a:t>
                      </a:r>
                      <a:endParaRPr lang="zh-CN" altLang="en-US" sz="900" b="1"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2*240GB SSD</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2*480GB SSD</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800" u="none" strike="noStrike" dirty="0">
                          <a:effectLst/>
                          <a:latin typeface="微软雅黑" panose="020B0503020204020204" pitchFamily="34" charset="-122"/>
                          <a:ea typeface="微软雅黑" panose="020B0503020204020204" pitchFamily="34" charset="-122"/>
                        </a:rPr>
                        <a:t>2*960GB SSD</a:t>
                      </a:r>
                      <a:endParaRPr lang="en-US"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1951455"/>
                  </a:ext>
                </a:extLst>
              </a:tr>
              <a:tr h="285750">
                <a:tc>
                  <a:txBody>
                    <a:bodyPr/>
                    <a:lstStyle/>
                    <a:p>
                      <a:pPr algn="ctr" rtl="0" fontAlgn="ctr"/>
                      <a:r>
                        <a:rPr lang="zh-CN" altLang="en-US" sz="900" u="none" strike="noStrike">
                          <a:effectLst/>
                          <a:latin typeface="微软雅黑" panose="020B0503020204020204" pitchFamily="34" charset="-122"/>
                          <a:ea typeface="微软雅黑" panose="020B0503020204020204" pitchFamily="34" charset="-122"/>
                        </a:rPr>
                        <a:t>网络</a:t>
                      </a:r>
                      <a:endParaRPr lang="zh-CN" altLang="en-US" sz="900" b="1"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fr-FR" sz="800" u="none" strike="noStrike">
                          <a:effectLst/>
                          <a:latin typeface="微软雅黑" panose="020B0503020204020204" pitchFamily="34" charset="-122"/>
                          <a:ea typeface="微软雅黑" panose="020B0503020204020204" pitchFamily="34" charset="-122"/>
                        </a:rPr>
                        <a:t>2-Port 1Gb RJ45</a:t>
                      </a:r>
                      <a:br>
                        <a:rPr lang="fr-FR" sz="800" u="none" strike="noStrike">
                          <a:effectLst/>
                          <a:latin typeface="微软雅黑" panose="020B0503020204020204" pitchFamily="34" charset="-122"/>
                          <a:ea typeface="微软雅黑" panose="020B0503020204020204" pitchFamily="34" charset="-122"/>
                        </a:rPr>
                      </a:br>
                      <a:r>
                        <a:rPr lang="fr-FR" sz="800" u="none" strike="noStrike">
                          <a:effectLst/>
                          <a:latin typeface="微软雅黑" panose="020B0503020204020204" pitchFamily="34" charset="-122"/>
                          <a:ea typeface="微软雅黑" panose="020B0503020204020204" pitchFamily="34" charset="-122"/>
                        </a:rPr>
                        <a:t>2-Port 8Gb HBA</a:t>
                      </a:r>
                      <a:endParaRPr lang="fr-FR" sz="800" b="0" i="0" u="none" strike="noStrike">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fr-FR" sz="800" u="none" strike="noStrike" dirty="0">
                          <a:effectLst/>
                          <a:latin typeface="微软雅黑" panose="020B0503020204020204" pitchFamily="34" charset="-122"/>
                          <a:ea typeface="微软雅黑" panose="020B0503020204020204" pitchFamily="34" charset="-122"/>
                        </a:rPr>
                        <a:t>2-Port 10Gb SFP+</a:t>
                      </a:r>
                      <a:br>
                        <a:rPr lang="fr-FR" sz="800" u="none" strike="noStrike" dirty="0">
                          <a:effectLst/>
                          <a:latin typeface="微软雅黑" panose="020B0503020204020204" pitchFamily="34" charset="-122"/>
                          <a:ea typeface="微软雅黑" panose="020B0503020204020204" pitchFamily="34" charset="-122"/>
                        </a:rPr>
                      </a:br>
                      <a:r>
                        <a:rPr lang="fr-FR" sz="800" u="none" strike="noStrike" dirty="0">
                          <a:effectLst/>
                          <a:latin typeface="微软雅黑" panose="020B0503020204020204" pitchFamily="34" charset="-122"/>
                          <a:ea typeface="微软雅黑" panose="020B0503020204020204" pitchFamily="34" charset="-122"/>
                        </a:rPr>
                        <a:t>2-Port 8Gb HBA</a:t>
                      </a:r>
                      <a:endParaRPr lang="fr-FR"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fr-FR" sz="800" u="none" strike="noStrike" dirty="0">
                          <a:effectLst/>
                          <a:latin typeface="微软雅黑" panose="020B0503020204020204" pitchFamily="34" charset="-122"/>
                          <a:ea typeface="微软雅黑" panose="020B0503020204020204" pitchFamily="34" charset="-122"/>
                        </a:rPr>
                        <a:t>2-Port 10Gb SFP+</a:t>
                      </a:r>
                      <a:br>
                        <a:rPr lang="fr-FR" sz="800" u="none" strike="noStrike" dirty="0">
                          <a:effectLst/>
                          <a:latin typeface="微软雅黑" panose="020B0503020204020204" pitchFamily="34" charset="-122"/>
                          <a:ea typeface="微软雅黑" panose="020B0503020204020204" pitchFamily="34" charset="-122"/>
                        </a:rPr>
                      </a:br>
                      <a:r>
                        <a:rPr lang="fr-FR" sz="800" u="none" strike="noStrike" dirty="0">
                          <a:effectLst/>
                          <a:latin typeface="微软雅黑" panose="020B0503020204020204" pitchFamily="34" charset="-122"/>
                          <a:ea typeface="微软雅黑" panose="020B0503020204020204" pitchFamily="34" charset="-122"/>
                        </a:rPr>
                        <a:t>2-Port 8Gb HBA</a:t>
                      </a:r>
                      <a:endParaRPr lang="fr-FR" sz="800" b="0" i="0" u="none" strike="noStrike" dirty="0">
                        <a:solidFill>
                          <a:srgbClr val="595959"/>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549234"/>
                  </a:ext>
                </a:extLst>
              </a:tr>
            </a:tbl>
          </a:graphicData>
        </a:graphic>
      </p:graphicFrame>
      <p:sp>
        <p:nvSpPr>
          <p:cNvPr id="39" name="TextBox 54">
            <a:extLst>
              <a:ext uri="{FF2B5EF4-FFF2-40B4-BE49-F238E27FC236}">
                <a16:creationId xmlns:a16="http://schemas.microsoft.com/office/drawing/2014/main" id="{17D3142D-2C62-46CE-86E4-C6DC293A2702}"/>
              </a:ext>
            </a:extLst>
          </p:cNvPr>
          <p:cNvSpPr txBox="1"/>
          <p:nvPr/>
        </p:nvSpPr>
        <p:spPr>
          <a:xfrm>
            <a:off x="7360651" y="3601409"/>
            <a:ext cx="1099981" cy="215444"/>
          </a:xfrm>
          <a:prstGeom prst="rect">
            <a:avLst/>
          </a:prstGeom>
          <a:noFill/>
        </p:spPr>
        <p:txBody>
          <a:bodyPr wrap="none" rtlCol="0">
            <a:spAutoFit/>
          </a:bodyPr>
          <a:lstStyle/>
          <a:p>
            <a:r>
              <a:rPr lang="en-US" altLang="zh-CN" sz="800" b="1" dirty="0">
                <a:solidFill>
                  <a:schemeClr val="tx1">
                    <a:lumMod val="75000"/>
                    <a:lumOff val="25000"/>
                  </a:schemeClr>
                </a:solidFill>
                <a:latin typeface="Arial" pitchFamily="34" charset="0"/>
                <a:ea typeface="微软雅黑" pitchFamily="34" charset="-122"/>
                <a:cs typeface="Arial" pitchFamily="34" charset="0"/>
              </a:rPr>
              <a:t>H320-G30™ </a:t>
            </a:r>
            <a:r>
              <a:rPr lang="zh-CN" altLang="en-US" sz="800" b="1" dirty="0">
                <a:solidFill>
                  <a:schemeClr val="tx1">
                    <a:lumMod val="75000"/>
                    <a:lumOff val="25000"/>
                  </a:schemeClr>
                </a:solidFill>
                <a:latin typeface="Arial" pitchFamily="34" charset="0"/>
                <a:ea typeface="微软雅黑" pitchFamily="34" charset="-122"/>
                <a:cs typeface="Arial" pitchFamily="34" charset="0"/>
              </a:rPr>
              <a:t>服务器</a:t>
            </a:r>
            <a:endParaRPr lang="en-US" altLang="zh-CN" sz="8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42" name="TextBox 54">
            <a:extLst>
              <a:ext uri="{FF2B5EF4-FFF2-40B4-BE49-F238E27FC236}">
                <a16:creationId xmlns:a16="http://schemas.microsoft.com/office/drawing/2014/main" id="{946A9C66-7C03-4608-951C-FEED693C7D87}"/>
              </a:ext>
            </a:extLst>
          </p:cNvPr>
          <p:cNvSpPr txBox="1"/>
          <p:nvPr/>
        </p:nvSpPr>
        <p:spPr>
          <a:xfrm>
            <a:off x="7338555" y="4289232"/>
            <a:ext cx="1099981" cy="215444"/>
          </a:xfrm>
          <a:prstGeom prst="rect">
            <a:avLst/>
          </a:prstGeom>
          <a:noFill/>
        </p:spPr>
        <p:txBody>
          <a:bodyPr wrap="none" rtlCol="0">
            <a:spAutoFit/>
          </a:bodyPr>
          <a:lstStyle/>
          <a:p>
            <a:r>
              <a:rPr lang="en-US" altLang="zh-CN" sz="800" b="1" dirty="0">
                <a:solidFill>
                  <a:schemeClr val="tx1">
                    <a:lumMod val="75000"/>
                    <a:lumOff val="25000"/>
                  </a:schemeClr>
                </a:solidFill>
                <a:latin typeface="Arial" pitchFamily="34" charset="0"/>
                <a:ea typeface="微软雅黑" pitchFamily="34" charset="-122"/>
                <a:cs typeface="Arial" pitchFamily="34" charset="0"/>
              </a:rPr>
              <a:t>H620-G30™ </a:t>
            </a:r>
            <a:r>
              <a:rPr lang="zh-CN" altLang="en-US" sz="800" b="1" dirty="0">
                <a:solidFill>
                  <a:schemeClr val="tx1">
                    <a:lumMod val="75000"/>
                    <a:lumOff val="25000"/>
                  </a:schemeClr>
                </a:solidFill>
                <a:latin typeface="Arial" pitchFamily="34" charset="0"/>
                <a:ea typeface="微软雅黑" pitchFamily="34" charset="-122"/>
                <a:cs typeface="Arial" pitchFamily="34" charset="0"/>
              </a:rPr>
              <a:t>服务器</a:t>
            </a:r>
            <a:endParaRPr lang="en-US" altLang="zh-CN" sz="800" b="1" dirty="0">
              <a:solidFill>
                <a:schemeClr val="tx1">
                  <a:lumMod val="75000"/>
                  <a:lumOff val="25000"/>
                </a:schemeClr>
              </a:solidFill>
              <a:latin typeface="Arial" pitchFamily="34" charset="0"/>
              <a:ea typeface="微软雅黑" pitchFamily="34" charset="-122"/>
              <a:cs typeface="Arial" pitchFamily="34" charset="0"/>
            </a:endParaRPr>
          </a:p>
        </p:txBody>
      </p:sp>
      <p:sp>
        <p:nvSpPr>
          <p:cNvPr id="43" name="矩形 42">
            <a:extLst>
              <a:ext uri="{FF2B5EF4-FFF2-40B4-BE49-F238E27FC236}">
                <a16:creationId xmlns:a16="http://schemas.microsoft.com/office/drawing/2014/main" id="{BE6188A8-226E-4310-8EE4-1D535CABF359}"/>
              </a:ext>
            </a:extLst>
          </p:cNvPr>
          <p:cNvSpPr/>
          <p:nvPr/>
        </p:nvSpPr>
        <p:spPr>
          <a:xfrm>
            <a:off x="5148064" y="483518"/>
            <a:ext cx="3173597" cy="2158283"/>
          </a:xfrm>
          <a:prstGeom prst="rect">
            <a:avLst/>
          </a:prstGeom>
        </p:spPr>
        <p:txBody>
          <a:bodyPr wrap="square">
            <a:spAutoFit/>
          </a:bodyPr>
          <a:lstStyle/>
          <a:p>
            <a:pPr algn="just">
              <a:lnSpc>
                <a:spcPct val="150000"/>
              </a:lnSpc>
            </a:pPr>
            <a:r>
              <a:rPr lang="zh-CN" altLang="en-US" sz="1600" b="1" dirty="0">
                <a:solidFill>
                  <a:srgbClr val="C00000"/>
                </a:solidFill>
                <a:latin typeface="Arial" pitchFamily="34" charset="0"/>
                <a:ea typeface="微软雅黑" pitchFamily="34" charset="-122"/>
                <a:cs typeface="Arial" pitchFamily="34" charset="0"/>
              </a:rPr>
              <a:t>　　　应用场景</a:t>
            </a:r>
            <a:endParaRPr lang="en-US" altLang="zh-CN" sz="1600" b="1" dirty="0">
              <a:solidFill>
                <a:srgbClr val="C00000"/>
              </a:solidFill>
              <a:latin typeface="Arial" pitchFamily="34" charset="0"/>
              <a:ea typeface="微软雅黑" pitchFamily="34" charset="-122"/>
              <a:cs typeface="Arial" pitchFamily="34" charset="0"/>
            </a:endParaRPr>
          </a:p>
          <a:p>
            <a:pPr algn="just">
              <a:lnSpc>
                <a:spcPct val="150000"/>
              </a:lnSpc>
            </a:pPr>
            <a:r>
              <a:rPr lang="zh-CN" altLang="en-US" sz="900" dirty="0">
                <a:solidFill>
                  <a:schemeClr val="tx1">
                    <a:lumMod val="65000"/>
                    <a:lumOff val="35000"/>
                  </a:schemeClr>
                </a:solidFill>
                <a:latin typeface="Arial" pitchFamily="34" charset="0"/>
                <a:ea typeface="微软雅黑" pitchFamily="34" charset="-122"/>
                <a:cs typeface="Arial" pitchFamily="34" charset="0"/>
              </a:rPr>
              <a:t>       </a:t>
            </a:r>
            <a:r>
              <a:rPr lang="zh-CN" altLang="en-US" sz="1050" dirty="0">
                <a:solidFill>
                  <a:schemeClr val="tx1">
                    <a:lumMod val="65000"/>
                    <a:lumOff val="35000"/>
                  </a:schemeClr>
                </a:solidFill>
                <a:latin typeface="Arial" pitchFamily="34" charset="0"/>
                <a:ea typeface="微软雅黑" pitchFamily="34" charset="-122"/>
                <a:cs typeface="Arial" pitchFamily="34" charset="0"/>
              </a:rPr>
              <a:t> 典型的物理架构</a:t>
            </a:r>
            <a:r>
              <a:rPr lang="en-US" altLang="zh-CN" sz="1050" dirty="0">
                <a:solidFill>
                  <a:schemeClr val="tx1">
                    <a:lumMod val="65000"/>
                    <a:lumOff val="35000"/>
                  </a:schemeClr>
                </a:solidFill>
                <a:latin typeface="Arial" pitchFamily="34" charset="0"/>
                <a:ea typeface="微软雅黑" pitchFamily="34" charset="-122"/>
                <a:cs typeface="Arial" pitchFamily="34" charset="0"/>
              </a:rPr>
              <a:t>WEB</a:t>
            </a:r>
            <a:r>
              <a:rPr lang="zh-CN" altLang="en-US" sz="1050" dirty="0">
                <a:solidFill>
                  <a:schemeClr val="tx1">
                    <a:lumMod val="65000"/>
                    <a:lumOff val="35000"/>
                  </a:schemeClr>
                </a:solidFill>
                <a:latin typeface="Arial" pitchFamily="34" charset="0"/>
                <a:ea typeface="微软雅黑" pitchFamily="34" charset="-122"/>
                <a:cs typeface="Arial" pitchFamily="34" charset="0"/>
              </a:rPr>
              <a:t>应用场景数据中心，服务器采用</a:t>
            </a:r>
            <a:r>
              <a:rPr lang="en-US" altLang="zh-CN" sz="1050" dirty="0">
                <a:solidFill>
                  <a:schemeClr val="tx1">
                    <a:lumMod val="65000"/>
                    <a:lumOff val="35000"/>
                  </a:schemeClr>
                </a:solidFill>
                <a:latin typeface="Arial" pitchFamily="34" charset="0"/>
                <a:ea typeface="微软雅黑" pitchFamily="34" charset="-122"/>
                <a:cs typeface="Arial" pitchFamily="34" charset="0"/>
              </a:rPr>
              <a:t>x86</a:t>
            </a:r>
            <a:r>
              <a:rPr lang="zh-CN" altLang="en-US" sz="1050" dirty="0">
                <a:solidFill>
                  <a:schemeClr val="tx1">
                    <a:lumMod val="65000"/>
                    <a:lumOff val="35000"/>
                  </a:schemeClr>
                </a:solidFill>
                <a:latin typeface="Arial" pitchFamily="34" charset="0"/>
                <a:ea typeface="微软雅黑" pitchFamily="34" charset="-122"/>
                <a:cs typeface="Arial" pitchFamily="34" charset="0"/>
              </a:rPr>
              <a:t>架构的</a:t>
            </a:r>
            <a:r>
              <a:rPr lang="en-US" altLang="zh-CN" sz="1050" dirty="0">
                <a:solidFill>
                  <a:schemeClr val="tx1">
                    <a:lumMod val="65000"/>
                    <a:lumOff val="35000"/>
                  </a:schemeClr>
                </a:solidFill>
                <a:latin typeface="Arial" pitchFamily="34" charset="0"/>
                <a:ea typeface="微软雅黑" pitchFamily="34" charset="-122"/>
                <a:cs typeface="Arial" pitchFamily="34" charset="0"/>
              </a:rPr>
              <a:t>HYGON</a:t>
            </a:r>
            <a:r>
              <a:rPr lang="en-US" altLang="zh-CN" sz="1050" baseline="30000" dirty="0">
                <a:solidFill>
                  <a:schemeClr val="tx1">
                    <a:lumMod val="65000"/>
                    <a:lumOff val="35000"/>
                  </a:schemeClr>
                </a:solidFill>
                <a:latin typeface="Arial" pitchFamily="34" charset="0"/>
                <a:ea typeface="微软雅黑" pitchFamily="34" charset="-122"/>
                <a:cs typeface="Arial" pitchFamily="34" charset="0"/>
              </a:rPr>
              <a:t>®</a:t>
            </a:r>
            <a:r>
              <a:rPr lang="en-US" altLang="zh-CN" sz="1050" dirty="0">
                <a:solidFill>
                  <a:schemeClr val="tx1">
                    <a:lumMod val="65000"/>
                    <a:lumOff val="35000"/>
                  </a:schemeClr>
                </a:solidFill>
                <a:latin typeface="Arial" pitchFamily="34" charset="0"/>
                <a:ea typeface="微软雅黑" pitchFamily="34" charset="-122"/>
                <a:cs typeface="Arial" pitchFamily="34" charset="0"/>
              </a:rPr>
              <a:t> 7100™ </a:t>
            </a:r>
            <a:r>
              <a:rPr lang="zh-CN" altLang="en-US" sz="1050" dirty="0">
                <a:solidFill>
                  <a:schemeClr val="tx1">
                    <a:lumMod val="65000"/>
                    <a:lumOff val="35000"/>
                  </a:schemeClr>
                </a:solidFill>
                <a:latin typeface="Arial" pitchFamily="34" charset="0"/>
                <a:ea typeface="微软雅黑" pitchFamily="34" charset="-122"/>
                <a:cs typeface="Arial" pitchFamily="34" charset="0"/>
              </a:rPr>
              <a:t>系列处理器，根据</a:t>
            </a:r>
            <a:r>
              <a:rPr lang="en-US" altLang="zh-CN" sz="1050" dirty="0">
                <a:solidFill>
                  <a:schemeClr val="tx1">
                    <a:lumMod val="65000"/>
                    <a:lumOff val="35000"/>
                  </a:schemeClr>
                </a:solidFill>
                <a:latin typeface="Arial" pitchFamily="34" charset="0"/>
                <a:ea typeface="微软雅黑" pitchFamily="34" charset="-122"/>
                <a:cs typeface="Arial" pitchFamily="34" charset="0"/>
              </a:rPr>
              <a:t>WEB</a:t>
            </a:r>
            <a:r>
              <a:rPr lang="zh-CN" altLang="en-US" sz="1050" dirty="0">
                <a:solidFill>
                  <a:schemeClr val="tx1">
                    <a:lumMod val="65000"/>
                    <a:lumOff val="35000"/>
                  </a:schemeClr>
                </a:solidFill>
                <a:latin typeface="Arial" pitchFamily="34" charset="0"/>
                <a:ea typeface="微软雅黑" pitchFamily="34" charset="-122"/>
                <a:cs typeface="Arial" pitchFamily="34" charset="0"/>
              </a:rPr>
              <a:t>应用场景的并发量和业务应用负载等情况进行产品选型，通过物理计算和存储资源为上层</a:t>
            </a:r>
            <a:r>
              <a:rPr lang="en-US" altLang="zh-CN" sz="1050" dirty="0">
                <a:solidFill>
                  <a:schemeClr val="tx1">
                    <a:lumMod val="65000"/>
                    <a:lumOff val="35000"/>
                  </a:schemeClr>
                </a:solidFill>
                <a:latin typeface="Arial" pitchFamily="34" charset="0"/>
                <a:ea typeface="微软雅黑" pitchFamily="34" charset="-122"/>
                <a:cs typeface="Arial" pitchFamily="34" charset="0"/>
              </a:rPr>
              <a:t>WEB</a:t>
            </a:r>
            <a:r>
              <a:rPr lang="zh-CN" altLang="en-US" sz="1050" dirty="0">
                <a:solidFill>
                  <a:schemeClr val="tx1">
                    <a:lumMod val="65000"/>
                    <a:lumOff val="35000"/>
                  </a:schemeClr>
                </a:solidFill>
                <a:latin typeface="Arial" pitchFamily="34" charset="0"/>
                <a:ea typeface="微软雅黑" pitchFamily="34" charset="-122"/>
                <a:cs typeface="Arial" pitchFamily="34" charset="0"/>
              </a:rPr>
              <a:t>应用、数据库、中间件等多种关键业务应用提供支撑，目前已经在政府、公安、科研、能源等多个行业领域应用。</a:t>
            </a:r>
            <a:endParaRPr lang="en-US" altLang="zh-CN" sz="1050" dirty="0">
              <a:solidFill>
                <a:schemeClr val="tx1">
                  <a:lumMod val="65000"/>
                  <a:lumOff val="35000"/>
                </a:schemeClr>
              </a:solidFill>
              <a:latin typeface="Arial" pitchFamily="34" charset="0"/>
              <a:ea typeface="微软雅黑" pitchFamily="34" charset="-122"/>
              <a:cs typeface="Arial" pitchFamily="34" charset="0"/>
            </a:endParaRPr>
          </a:p>
        </p:txBody>
      </p:sp>
      <p:grpSp>
        <p:nvGrpSpPr>
          <p:cNvPr id="44" name="组合 43">
            <a:extLst>
              <a:ext uri="{FF2B5EF4-FFF2-40B4-BE49-F238E27FC236}">
                <a16:creationId xmlns:a16="http://schemas.microsoft.com/office/drawing/2014/main" id="{6A56536D-67EA-4007-8910-7C85768D0FB6}"/>
              </a:ext>
            </a:extLst>
          </p:cNvPr>
          <p:cNvGrpSpPr/>
          <p:nvPr/>
        </p:nvGrpSpPr>
        <p:grpSpPr>
          <a:xfrm>
            <a:off x="5269197" y="611105"/>
            <a:ext cx="414783" cy="287079"/>
            <a:chOff x="3808170" y="3047575"/>
            <a:chExt cx="3971264" cy="2748585"/>
          </a:xfrm>
        </p:grpSpPr>
        <p:sp>
          <p:nvSpPr>
            <p:cNvPr id="45" name="Freeform 6">
              <a:extLst>
                <a:ext uri="{FF2B5EF4-FFF2-40B4-BE49-F238E27FC236}">
                  <a16:creationId xmlns:a16="http://schemas.microsoft.com/office/drawing/2014/main" id="{8110BC36-E5DA-433C-8F80-34B6641E5301}"/>
                </a:ext>
              </a:extLst>
            </p:cNvPr>
            <p:cNvSpPr/>
            <p:nvPr/>
          </p:nvSpPr>
          <p:spPr>
            <a:xfrm rot="5400000">
              <a:off x="3604110" y="3550642"/>
              <a:ext cx="1795462" cy="138112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6776 h 1381125"/>
                <a:gd name="connsiteX4" fmla="*/ 1795462 w 1795462"/>
                <a:gd name="connsiteY4" fmla="*/ 1381125 h 1381125"/>
                <a:gd name="connsiteX0" fmla="*/ 1795462 w 1795462"/>
                <a:gd name="connsiteY0" fmla="*/ 1381125 h 1381125"/>
                <a:gd name="connsiteX1" fmla="*/ 3 w 1795462"/>
                <a:gd name="connsiteY1" fmla="*/ 519113 h 1381125"/>
                <a:gd name="connsiteX2" fmla="*/ 0 w 1795462"/>
                <a:gd name="connsiteY2" fmla="*/ 0 h 1381125"/>
                <a:gd name="connsiteX3" fmla="*/ 1790700 w 1795462"/>
                <a:gd name="connsiteY3" fmla="*/ 866776 h 1381125"/>
                <a:gd name="connsiteX4" fmla="*/ 1795462 w 1795462"/>
                <a:gd name="connsiteY4" fmla="*/ 1381125 h 138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7">
              <a:extLst>
                <a:ext uri="{FF2B5EF4-FFF2-40B4-BE49-F238E27FC236}">
                  <a16:creationId xmlns:a16="http://schemas.microsoft.com/office/drawing/2014/main" id="{06EED46B-CBEC-4773-95C1-8F3FED99F3D8}"/>
                </a:ext>
              </a:extLst>
            </p:cNvPr>
            <p:cNvSpPr/>
            <p:nvPr/>
          </p:nvSpPr>
          <p:spPr>
            <a:xfrm rot="5400000">
              <a:off x="4139891" y="3581598"/>
              <a:ext cx="2452687" cy="1385888"/>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2384 w 2452687"/>
                <a:gd name="connsiteY1" fmla="*/ 528637 h 1385888"/>
                <a:gd name="connsiteX2" fmla="*/ 0 w 2452687"/>
                <a:gd name="connsiteY2" fmla="*/ 0 h 1385888"/>
                <a:gd name="connsiteX3" fmla="*/ 2447925 w 2452687"/>
                <a:gd name="connsiteY3" fmla="*/ 866775 h 1385888"/>
                <a:gd name="connsiteX4" fmla="*/ 2452687 w 2452687"/>
                <a:gd name="connsiteY4" fmla="*/ 1385888 h 1385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8">
              <a:extLst>
                <a:ext uri="{FF2B5EF4-FFF2-40B4-BE49-F238E27FC236}">
                  <a16:creationId xmlns:a16="http://schemas.microsoft.com/office/drawing/2014/main" id="{34D78965-6F6D-4892-8777-805C1F4E040B}"/>
                </a:ext>
              </a:extLst>
            </p:cNvPr>
            <p:cNvSpPr/>
            <p:nvPr/>
          </p:nvSpPr>
          <p:spPr>
            <a:xfrm rot="5400000">
              <a:off x="6180113" y="3918407"/>
              <a:ext cx="1800223" cy="138112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6776 h 1381125"/>
                <a:gd name="connsiteX4" fmla="*/ 1795462 w 1795462"/>
                <a:gd name="connsiteY4" fmla="*/ 1381125 h 1381125"/>
                <a:gd name="connsiteX0" fmla="*/ 1800223 w 1800223"/>
                <a:gd name="connsiteY0" fmla="*/ 1381125 h 1381125"/>
                <a:gd name="connsiteX1" fmla="*/ 0 w 1800223"/>
                <a:gd name="connsiteY1" fmla="*/ 514350 h 1381125"/>
                <a:gd name="connsiteX2" fmla="*/ 4761 w 1800223"/>
                <a:gd name="connsiteY2" fmla="*/ 0 h 1381125"/>
                <a:gd name="connsiteX3" fmla="*/ 1795461 w 1800223"/>
                <a:gd name="connsiteY3" fmla="*/ 866776 h 1381125"/>
                <a:gd name="connsiteX4" fmla="*/ 1800223 w 1800223"/>
                <a:gd name="connsiteY4" fmla="*/ 1381125 h 1381125"/>
                <a:gd name="connsiteX0" fmla="*/ 1800223 w 1800223"/>
                <a:gd name="connsiteY0" fmla="*/ 1381125 h 1381125"/>
                <a:gd name="connsiteX1" fmla="*/ 0 w 1800223"/>
                <a:gd name="connsiteY1" fmla="*/ 514350 h 1381125"/>
                <a:gd name="connsiteX2" fmla="*/ 2380 w 1800223"/>
                <a:gd name="connsiteY2" fmla="*/ 0 h 1381125"/>
                <a:gd name="connsiteX3" fmla="*/ 1795461 w 1800223"/>
                <a:gd name="connsiteY3" fmla="*/ 866776 h 1381125"/>
                <a:gd name="connsiteX4" fmla="*/ 1800223 w 1800223"/>
                <a:gd name="connsiteY4" fmla="*/ 1381125 h 138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9">
              <a:extLst>
                <a:ext uri="{FF2B5EF4-FFF2-40B4-BE49-F238E27FC236}">
                  <a16:creationId xmlns:a16="http://schemas.microsoft.com/office/drawing/2014/main" id="{7C2071EB-33FD-423A-A6F6-BB997345B1C3}"/>
                </a:ext>
              </a:extLst>
            </p:cNvPr>
            <p:cNvSpPr/>
            <p:nvPr/>
          </p:nvSpPr>
          <p:spPr>
            <a:xfrm rot="5400000">
              <a:off x="4996966" y="3876873"/>
              <a:ext cx="2452687" cy="1385888"/>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3 w 2452687"/>
                <a:gd name="connsiteY1" fmla="*/ 521494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6 w 2452687"/>
                <a:gd name="connsiteY1" fmla="*/ 523875 h 1385888"/>
                <a:gd name="connsiteX2" fmla="*/ 0 w 2452687"/>
                <a:gd name="connsiteY2" fmla="*/ 0 h 1385888"/>
                <a:gd name="connsiteX3" fmla="*/ 2447925 w 2452687"/>
                <a:gd name="connsiteY3" fmla="*/ 866775 h 1385888"/>
                <a:gd name="connsiteX4" fmla="*/ 2452687 w 2452687"/>
                <a:gd name="connsiteY4" fmla="*/ 1385888 h 1385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10">
              <a:extLst>
                <a:ext uri="{FF2B5EF4-FFF2-40B4-BE49-F238E27FC236}">
                  <a16:creationId xmlns:a16="http://schemas.microsoft.com/office/drawing/2014/main" id="{ABE56AAE-7532-47BF-AECD-2FD427D76008}"/>
                </a:ext>
              </a:extLst>
            </p:cNvPr>
            <p:cNvSpPr/>
            <p:nvPr/>
          </p:nvSpPr>
          <p:spPr>
            <a:xfrm rot="5400000">
              <a:off x="4419508" y="4158712"/>
              <a:ext cx="274858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0" name="Rectangle 11">
              <a:extLst>
                <a:ext uri="{FF2B5EF4-FFF2-40B4-BE49-F238E27FC236}">
                  <a16:creationId xmlns:a16="http://schemas.microsoft.com/office/drawing/2014/main" id="{40B785C8-57BA-480C-8F49-4E7FD46FCE52}"/>
                </a:ext>
              </a:extLst>
            </p:cNvPr>
            <p:cNvSpPr/>
            <p:nvPr/>
          </p:nvSpPr>
          <p:spPr>
            <a:xfrm rot="5400000">
              <a:off x="5570518" y="4161404"/>
              <a:ext cx="2169042" cy="526312"/>
            </a:xfrm>
            <a:prstGeom prst="rect">
              <a:avLst/>
            </a:prstGeom>
            <a:solidFill>
              <a:srgbClr val="1F1F1F">
                <a:lumMod val="75000"/>
                <a:lumOff val="25000"/>
              </a:srgbClr>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1" name="Rectangle 12">
              <a:extLst>
                <a:ext uri="{FF2B5EF4-FFF2-40B4-BE49-F238E27FC236}">
                  <a16:creationId xmlns:a16="http://schemas.microsoft.com/office/drawing/2014/main" id="{B736903D-3912-4147-A111-4B3DD23F2005}"/>
                </a:ext>
              </a:extLst>
            </p:cNvPr>
            <p:cNvSpPr/>
            <p:nvPr/>
          </p:nvSpPr>
          <p:spPr>
            <a:xfrm rot="5400000">
              <a:off x="3848042" y="4161404"/>
              <a:ext cx="2169042" cy="526312"/>
            </a:xfrm>
            <a:prstGeom prst="rect">
              <a:avLst/>
            </a:prstGeom>
            <a:solidFill>
              <a:srgbClr val="1F1F1F">
                <a:lumMod val="75000"/>
                <a:lumOff val="25000"/>
              </a:srgbClr>
            </a:solidFill>
            <a:ln w="12700" cap="flat" cmpd="sng" algn="ctr">
              <a:noFill/>
              <a:prstDash val="solid"/>
              <a:miter lim="800000"/>
            </a:ln>
            <a:effectLst/>
          </p:spPr>
          <p:txBody>
            <a:bodyPr rtlCol="0" anchor="ctr"/>
            <a:lstStyle/>
            <a:p>
              <a:pPr algn="ctr" defTabSz="914378">
                <a:defRPr/>
              </a:pPr>
              <a:endParaRPr lang="en-US"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2" name="Rectangle 13">
              <a:extLst>
                <a:ext uri="{FF2B5EF4-FFF2-40B4-BE49-F238E27FC236}">
                  <a16:creationId xmlns:a16="http://schemas.microsoft.com/office/drawing/2014/main" id="{0E2FC8A0-AAAD-405C-BAEF-96F001E36F2A}"/>
                </a:ext>
              </a:extLst>
            </p:cNvPr>
            <p:cNvSpPr/>
            <p:nvPr/>
          </p:nvSpPr>
          <p:spPr>
            <a:xfrm rot="5400000">
              <a:off x="6798580" y="4161404"/>
              <a:ext cx="143539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3" name="Rectangle 14">
              <a:extLst>
                <a:ext uri="{FF2B5EF4-FFF2-40B4-BE49-F238E27FC236}">
                  <a16:creationId xmlns:a16="http://schemas.microsoft.com/office/drawing/2014/main" id="{31D87277-EB0C-4D60-A045-44DD2696F12D}"/>
                </a:ext>
              </a:extLst>
            </p:cNvPr>
            <p:cNvSpPr/>
            <p:nvPr/>
          </p:nvSpPr>
          <p:spPr>
            <a:xfrm rot="5400000">
              <a:off x="3353628" y="4161404"/>
              <a:ext cx="143539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grpSp>
        <p:nvGrpSpPr>
          <p:cNvPr id="54" name="组合 53">
            <a:extLst>
              <a:ext uri="{FF2B5EF4-FFF2-40B4-BE49-F238E27FC236}">
                <a16:creationId xmlns:a16="http://schemas.microsoft.com/office/drawing/2014/main" id="{DDCE2DD3-4D52-46F5-980D-BF04928D125F}"/>
              </a:ext>
            </a:extLst>
          </p:cNvPr>
          <p:cNvGrpSpPr/>
          <p:nvPr/>
        </p:nvGrpSpPr>
        <p:grpSpPr>
          <a:xfrm>
            <a:off x="230091" y="3030585"/>
            <a:ext cx="414783" cy="287079"/>
            <a:chOff x="3808170" y="3047575"/>
            <a:chExt cx="3971264" cy="2748585"/>
          </a:xfrm>
        </p:grpSpPr>
        <p:sp>
          <p:nvSpPr>
            <p:cNvPr id="55" name="Freeform 6">
              <a:extLst>
                <a:ext uri="{FF2B5EF4-FFF2-40B4-BE49-F238E27FC236}">
                  <a16:creationId xmlns:a16="http://schemas.microsoft.com/office/drawing/2014/main" id="{A960D014-30A6-4E2C-AB0E-08925BF35DFA}"/>
                </a:ext>
              </a:extLst>
            </p:cNvPr>
            <p:cNvSpPr/>
            <p:nvPr/>
          </p:nvSpPr>
          <p:spPr>
            <a:xfrm rot="5400000">
              <a:off x="3604110" y="3550642"/>
              <a:ext cx="1795462" cy="138112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6776 h 1381125"/>
                <a:gd name="connsiteX4" fmla="*/ 1795462 w 1795462"/>
                <a:gd name="connsiteY4" fmla="*/ 1381125 h 1381125"/>
                <a:gd name="connsiteX0" fmla="*/ 1795462 w 1795462"/>
                <a:gd name="connsiteY0" fmla="*/ 1381125 h 1381125"/>
                <a:gd name="connsiteX1" fmla="*/ 3 w 1795462"/>
                <a:gd name="connsiteY1" fmla="*/ 519113 h 1381125"/>
                <a:gd name="connsiteX2" fmla="*/ 0 w 1795462"/>
                <a:gd name="connsiteY2" fmla="*/ 0 h 1381125"/>
                <a:gd name="connsiteX3" fmla="*/ 1790700 w 1795462"/>
                <a:gd name="connsiteY3" fmla="*/ 866776 h 1381125"/>
                <a:gd name="connsiteX4" fmla="*/ 1795462 w 1795462"/>
                <a:gd name="connsiteY4" fmla="*/ 1381125 h 138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7">
              <a:extLst>
                <a:ext uri="{FF2B5EF4-FFF2-40B4-BE49-F238E27FC236}">
                  <a16:creationId xmlns:a16="http://schemas.microsoft.com/office/drawing/2014/main" id="{F6C3A079-6861-4462-9DC0-FA52D50FFA94}"/>
                </a:ext>
              </a:extLst>
            </p:cNvPr>
            <p:cNvSpPr/>
            <p:nvPr/>
          </p:nvSpPr>
          <p:spPr>
            <a:xfrm rot="5400000">
              <a:off x="4139891" y="3581598"/>
              <a:ext cx="2452687" cy="1385888"/>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2384 w 2452687"/>
                <a:gd name="connsiteY1" fmla="*/ 528637 h 1385888"/>
                <a:gd name="connsiteX2" fmla="*/ 0 w 2452687"/>
                <a:gd name="connsiteY2" fmla="*/ 0 h 1385888"/>
                <a:gd name="connsiteX3" fmla="*/ 2447925 w 2452687"/>
                <a:gd name="connsiteY3" fmla="*/ 866775 h 1385888"/>
                <a:gd name="connsiteX4" fmla="*/ 2452687 w 2452687"/>
                <a:gd name="connsiteY4" fmla="*/ 1385888 h 1385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8">
              <a:extLst>
                <a:ext uri="{FF2B5EF4-FFF2-40B4-BE49-F238E27FC236}">
                  <a16:creationId xmlns:a16="http://schemas.microsoft.com/office/drawing/2014/main" id="{7C3E66B6-62B6-4841-86CC-A7808295E260}"/>
                </a:ext>
              </a:extLst>
            </p:cNvPr>
            <p:cNvSpPr/>
            <p:nvPr/>
          </p:nvSpPr>
          <p:spPr>
            <a:xfrm rot="5400000">
              <a:off x="6180113" y="3918407"/>
              <a:ext cx="1800223" cy="138112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6776 h 1381125"/>
                <a:gd name="connsiteX4" fmla="*/ 1795462 w 1795462"/>
                <a:gd name="connsiteY4" fmla="*/ 1381125 h 1381125"/>
                <a:gd name="connsiteX0" fmla="*/ 1800223 w 1800223"/>
                <a:gd name="connsiteY0" fmla="*/ 1381125 h 1381125"/>
                <a:gd name="connsiteX1" fmla="*/ 0 w 1800223"/>
                <a:gd name="connsiteY1" fmla="*/ 514350 h 1381125"/>
                <a:gd name="connsiteX2" fmla="*/ 4761 w 1800223"/>
                <a:gd name="connsiteY2" fmla="*/ 0 h 1381125"/>
                <a:gd name="connsiteX3" fmla="*/ 1795461 w 1800223"/>
                <a:gd name="connsiteY3" fmla="*/ 866776 h 1381125"/>
                <a:gd name="connsiteX4" fmla="*/ 1800223 w 1800223"/>
                <a:gd name="connsiteY4" fmla="*/ 1381125 h 1381125"/>
                <a:gd name="connsiteX0" fmla="*/ 1800223 w 1800223"/>
                <a:gd name="connsiteY0" fmla="*/ 1381125 h 1381125"/>
                <a:gd name="connsiteX1" fmla="*/ 0 w 1800223"/>
                <a:gd name="connsiteY1" fmla="*/ 514350 h 1381125"/>
                <a:gd name="connsiteX2" fmla="*/ 2380 w 1800223"/>
                <a:gd name="connsiteY2" fmla="*/ 0 h 1381125"/>
                <a:gd name="connsiteX3" fmla="*/ 1795461 w 1800223"/>
                <a:gd name="connsiteY3" fmla="*/ 866776 h 1381125"/>
                <a:gd name="connsiteX4" fmla="*/ 1800223 w 1800223"/>
                <a:gd name="connsiteY4" fmla="*/ 1381125 h 138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9">
              <a:extLst>
                <a:ext uri="{FF2B5EF4-FFF2-40B4-BE49-F238E27FC236}">
                  <a16:creationId xmlns:a16="http://schemas.microsoft.com/office/drawing/2014/main" id="{DDD2BFF9-63B4-46D1-B624-D5FBCC961DC9}"/>
                </a:ext>
              </a:extLst>
            </p:cNvPr>
            <p:cNvSpPr/>
            <p:nvPr/>
          </p:nvSpPr>
          <p:spPr>
            <a:xfrm rot="5400000">
              <a:off x="4996966" y="3876873"/>
              <a:ext cx="2452687" cy="1385888"/>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3 w 2452687"/>
                <a:gd name="connsiteY1" fmla="*/ 521494 h 1385888"/>
                <a:gd name="connsiteX2" fmla="*/ 0 w 2452687"/>
                <a:gd name="connsiteY2" fmla="*/ 0 h 1385888"/>
                <a:gd name="connsiteX3" fmla="*/ 2447925 w 2452687"/>
                <a:gd name="connsiteY3" fmla="*/ 866775 h 1385888"/>
                <a:gd name="connsiteX4" fmla="*/ 2452687 w 2452687"/>
                <a:gd name="connsiteY4" fmla="*/ 1385888 h 1385888"/>
                <a:gd name="connsiteX0" fmla="*/ 2452687 w 2452687"/>
                <a:gd name="connsiteY0" fmla="*/ 1385888 h 1385888"/>
                <a:gd name="connsiteX1" fmla="*/ 6 w 2452687"/>
                <a:gd name="connsiteY1" fmla="*/ 523875 h 1385888"/>
                <a:gd name="connsiteX2" fmla="*/ 0 w 2452687"/>
                <a:gd name="connsiteY2" fmla="*/ 0 h 1385888"/>
                <a:gd name="connsiteX3" fmla="*/ 2447925 w 2452687"/>
                <a:gd name="connsiteY3" fmla="*/ 866775 h 1385888"/>
                <a:gd name="connsiteX4" fmla="*/ 2452687 w 2452687"/>
                <a:gd name="connsiteY4" fmla="*/ 1385888 h 1385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1F1F1F">
                <a:lumMod val="65000"/>
                <a:lumOff val="35000"/>
              </a:srgbClr>
            </a:solidFill>
            <a:ln w="12700" cap="flat" cmpd="sng" algn="ctr">
              <a:noFill/>
              <a:prstDash val="solid"/>
              <a:miter lim="800000"/>
            </a:ln>
            <a:effectLst/>
          </p:spPr>
          <p:txBody>
            <a:bodyPr rtlCol="0" anchor="ctr"/>
            <a:lstStyle/>
            <a:p>
              <a:pPr algn="ctr" defTabSz="914378">
                <a:defRPr/>
              </a:pPr>
              <a:endParaRPr 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Rectangle 10">
              <a:extLst>
                <a:ext uri="{FF2B5EF4-FFF2-40B4-BE49-F238E27FC236}">
                  <a16:creationId xmlns:a16="http://schemas.microsoft.com/office/drawing/2014/main" id="{4481F9BE-7A90-44F0-A4B6-42B7A9D374A0}"/>
                </a:ext>
              </a:extLst>
            </p:cNvPr>
            <p:cNvSpPr/>
            <p:nvPr/>
          </p:nvSpPr>
          <p:spPr>
            <a:xfrm rot="5400000">
              <a:off x="4419508" y="4158712"/>
              <a:ext cx="274858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60" name="Rectangle 11">
              <a:extLst>
                <a:ext uri="{FF2B5EF4-FFF2-40B4-BE49-F238E27FC236}">
                  <a16:creationId xmlns:a16="http://schemas.microsoft.com/office/drawing/2014/main" id="{3CC9E90B-1DD2-4444-A961-877B15E539FF}"/>
                </a:ext>
              </a:extLst>
            </p:cNvPr>
            <p:cNvSpPr/>
            <p:nvPr/>
          </p:nvSpPr>
          <p:spPr>
            <a:xfrm rot="5400000">
              <a:off x="5570518" y="4161404"/>
              <a:ext cx="2169042" cy="526312"/>
            </a:xfrm>
            <a:prstGeom prst="rect">
              <a:avLst/>
            </a:prstGeom>
            <a:solidFill>
              <a:srgbClr val="1F1F1F">
                <a:lumMod val="75000"/>
                <a:lumOff val="25000"/>
              </a:srgbClr>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61" name="Rectangle 12">
              <a:extLst>
                <a:ext uri="{FF2B5EF4-FFF2-40B4-BE49-F238E27FC236}">
                  <a16:creationId xmlns:a16="http://schemas.microsoft.com/office/drawing/2014/main" id="{A617DDA8-8F4B-491A-8C02-97C997F85444}"/>
                </a:ext>
              </a:extLst>
            </p:cNvPr>
            <p:cNvSpPr/>
            <p:nvPr/>
          </p:nvSpPr>
          <p:spPr>
            <a:xfrm rot="5400000">
              <a:off x="3848042" y="4161404"/>
              <a:ext cx="2169042" cy="526312"/>
            </a:xfrm>
            <a:prstGeom prst="rect">
              <a:avLst/>
            </a:prstGeom>
            <a:solidFill>
              <a:srgbClr val="1F1F1F">
                <a:lumMod val="75000"/>
                <a:lumOff val="25000"/>
              </a:srgbClr>
            </a:solidFill>
            <a:ln w="12700" cap="flat" cmpd="sng" algn="ctr">
              <a:noFill/>
              <a:prstDash val="solid"/>
              <a:miter lim="800000"/>
            </a:ln>
            <a:effectLst/>
          </p:spPr>
          <p:txBody>
            <a:bodyPr rtlCol="0" anchor="ctr"/>
            <a:lstStyle/>
            <a:p>
              <a:pPr algn="ctr" defTabSz="914378">
                <a:defRPr/>
              </a:pPr>
              <a:endParaRPr lang="en-US"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62" name="Rectangle 13">
              <a:extLst>
                <a:ext uri="{FF2B5EF4-FFF2-40B4-BE49-F238E27FC236}">
                  <a16:creationId xmlns:a16="http://schemas.microsoft.com/office/drawing/2014/main" id="{5F95E8C3-1441-4071-A295-20DF23DD7767}"/>
                </a:ext>
              </a:extLst>
            </p:cNvPr>
            <p:cNvSpPr/>
            <p:nvPr/>
          </p:nvSpPr>
          <p:spPr>
            <a:xfrm rot="5400000">
              <a:off x="6798580" y="4161404"/>
              <a:ext cx="143539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63" name="Rectangle 14">
              <a:extLst>
                <a:ext uri="{FF2B5EF4-FFF2-40B4-BE49-F238E27FC236}">
                  <a16:creationId xmlns:a16="http://schemas.microsoft.com/office/drawing/2014/main" id="{9C5F9C6F-6F84-4733-A90C-9D11E8C2EF37}"/>
                </a:ext>
              </a:extLst>
            </p:cNvPr>
            <p:cNvSpPr/>
            <p:nvPr/>
          </p:nvSpPr>
          <p:spPr>
            <a:xfrm rot="5400000">
              <a:off x="3353628" y="4161404"/>
              <a:ext cx="1435395" cy="526312"/>
            </a:xfrm>
            <a:prstGeom prst="rect">
              <a:avLst/>
            </a:prstGeom>
            <a:solidFill>
              <a:srgbClr val="BA0B31"/>
            </a:solidFill>
            <a:ln w="12700" cap="flat" cmpd="sng" algn="ctr">
              <a:noFill/>
              <a:prstDash val="solid"/>
              <a:miter lim="800000"/>
            </a:ln>
            <a:effectLst/>
          </p:spPr>
          <p:txBody>
            <a:bodyPr rtlCol="0" anchor="ctr"/>
            <a:lstStyle/>
            <a:p>
              <a:pPr algn="ctr" defTabSz="914378">
                <a:defRPr/>
              </a:pPr>
              <a:endParaRPr lang="en-US" altLang="zh-CN" sz="1400" kern="0" dirty="0">
                <a:solidFill>
                  <a:prstClr val="white"/>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pic>
        <p:nvPicPr>
          <p:cNvPr id="64" name="图片 63"/>
          <p:cNvPicPr>
            <a:picLocks noChangeAspect="1"/>
          </p:cNvPicPr>
          <p:nvPr/>
        </p:nvPicPr>
        <p:blipFill rotWithShape="1">
          <a:blip r:embed="rId3" cstate="print">
            <a:extLst>
              <a:ext uri="{28A0092B-C50C-407E-A947-70E740481C1C}">
                <a14:useLocalDpi xmlns:a14="http://schemas.microsoft.com/office/drawing/2010/main" val="0"/>
              </a:ext>
            </a:extLst>
          </a:blip>
          <a:srcRect l="9051" t="38800" r="5113" b="29001"/>
          <a:stretch/>
        </p:blipFill>
        <p:spPr>
          <a:xfrm>
            <a:off x="698870" y="1169112"/>
            <a:ext cx="1021567" cy="215560"/>
          </a:xfrm>
          <a:prstGeom prst="rect">
            <a:avLst/>
          </a:prstGeom>
        </p:spPr>
      </p:pic>
      <p:pic>
        <p:nvPicPr>
          <p:cNvPr id="65" name="图片 64"/>
          <p:cNvPicPr>
            <a:picLocks noChangeAspect="1"/>
          </p:cNvPicPr>
          <p:nvPr/>
        </p:nvPicPr>
        <p:blipFill rotWithShape="1">
          <a:blip r:embed="rId3" cstate="print">
            <a:extLst>
              <a:ext uri="{28A0092B-C50C-407E-A947-70E740481C1C}">
                <a14:useLocalDpi xmlns:a14="http://schemas.microsoft.com/office/drawing/2010/main" val="0"/>
              </a:ext>
            </a:extLst>
          </a:blip>
          <a:srcRect l="9051" t="38800" r="5113" b="29001"/>
          <a:stretch/>
        </p:blipFill>
        <p:spPr>
          <a:xfrm>
            <a:off x="2153005" y="1176585"/>
            <a:ext cx="1021567" cy="215560"/>
          </a:xfrm>
          <a:prstGeom prst="rect">
            <a:avLst/>
          </a:prstGeom>
        </p:spPr>
      </p:pic>
      <p:pic>
        <p:nvPicPr>
          <p:cNvPr id="66" name="图片 65"/>
          <p:cNvPicPr>
            <a:picLocks noChangeAspect="1"/>
          </p:cNvPicPr>
          <p:nvPr/>
        </p:nvPicPr>
        <p:blipFill rotWithShape="1">
          <a:blip r:embed="rId3" cstate="print">
            <a:extLst>
              <a:ext uri="{28A0092B-C50C-407E-A947-70E740481C1C}">
                <a14:useLocalDpi xmlns:a14="http://schemas.microsoft.com/office/drawing/2010/main" val="0"/>
              </a:ext>
            </a:extLst>
          </a:blip>
          <a:srcRect l="9051" t="38800" r="5113" b="29001"/>
          <a:stretch/>
        </p:blipFill>
        <p:spPr>
          <a:xfrm>
            <a:off x="3600023" y="1169920"/>
            <a:ext cx="1021567" cy="215560"/>
          </a:xfrm>
          <a:prstGeom prst="rect">
            <a:avLst/>
          </a:prstGeom>
        </p:spPr>
      </p:pic>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9051" t="38800" r="5113" b="29001"/>
          <a:stretch/>
        </p:blipFill>
        <p:spPr>
          <a:xfrm>
            <a:off x="7416969" y="4036408"/>
            <a:ext cx="1021567" cy="215560"/>
          </a:xfrm>
          <a:prstGeom prst="rect">
            <a:avLst/>
          </a:prstGeom>
        </p:spPr>
      </p:pic>
      <p:pic>
        <p:nvPicPr>
          <p:cNvPr id="68" name="图片 67"/>
          <p:cNvPicPr>
            <a:picLocks noChangeAspect="1"/>
          </p:cNvPicPr>
          <p:nvPr/>
        </p:nvPicPr>
        <p:blipFill rotWithShape="1">
          <a:blip r:embed="rId4" cstate="print">
            <a:extLst>
              <a:ext uri="{28A0092B-C50C-407E-A947-70E740481C1C}">
                <a14:useLocalDpi xmlns:a14="http://schemas.microsoft.com/office/drawing/2010/main" val="0"/>
              </a:ext>
            </a:extLst>
          </a:blip>
          <a:srcRect l="9051" t="40200" r="5113" b="30400"/>
          <a:stretch/>
        </p:blipFill>
        <p:spPr>
          <a:xfrm>
            <a:off x="7404520" y="3349485"/>
            <a:ext cx="1114187" cy="214660"/>
          </a:xfrm>
          <a:prstGeom prst="rect">
            <a:avLst/>
          </a:prstGeom>
        </p:spPr>
      </p:pic>
      <p:pic>
        <p:nvPicPr>
          <p:cNvPr id="69" name="Picture 3">
            <a:extLst>
              <a:ext uri="{FF2B5EF4-FFF2-40B4-BE49-F238E27FC236}">
                <a16:creationId xmlns:a16="http://schemas.microsoft.com/office/drawing/2014/main" id="{8DB78649-B986-4A10-AEBF-1B494176F3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8552" y="2246007"/>
            <a:ext cx="803420" cy="23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609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EDD65757-4F9C-4C06-A3F9-B0ED98D99D86}"/>
              </a:ext>
            </a:extLst>
          </p:cNvPr>
          <p:cNvSpPr txBox="1">
            <a:spLocks/>
          </p:cNvSpPr>
          <p:nvPr/>
        </p:nvSpPr>
        <p:spPr>
          <a:xfrm>
            <a:off x="179512" y="123478"/>
            <a:ext cx="7560840" cy="4708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PCIE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标准解决方案</a:t>
            </a:r>
          </a:p>
        </p:txBody>
      </p:sp>
      <p:graphicFrame>
        <p:nvGraphicFramePr>
          <p:cNvPr id="2" name="表格 1">
            <a:extLst>
              <a:ext uri="{FF2B5EF4-FFF2-40B4-BE49-F238E27FC236}">
                <a16:creationId xmlns:a16="http://schemas.microsoft.com/office/drawing/2014/main" id="{E79689CF-9CE9-4EC8-AD5C-3E8AF5BEBD16}"/>
              </a:ext>
            </a:extLst>
          </p:cNvPr>
          <p:cNvGraphicFramePr>
            <a:graphicFrameLocks noGrp="1"/>
          </p:cNvGraphicFramePr>
          <p:nvPr>
            <p:extLst>
              <p:ext uri="{D42A27DB-BD31-4B8C-83A1-F6EECF244321}">
                <p14:modId xmlns:p14="http://schemas.microsoft.com/office/powerpoint/2010/main" val="2052889511"/>
              </p:ext>
            </p:extLst>
          </p:nvPr>
        </p:nvGraphicFramePr>
        <p:xfrm>
          <a:off x="611560" y="843558"/>
          <a:ext cx="7128793" cy="3788766"/>
        </p:xfrm>
        <a:graphic>
          <a:graphicData uri="http://schemas.openxmlformats.org/drawingml/2006/table">
            <a:tbl>
              <a:tblPr/>
              <a:tblGrid>
                <a:gridCol w="1053822">
                  <a:extLst>
                    <a:ext uri="{9D8B030D-6E8A-4147-A177-3AD203B41FA5}">
                      <a16:colId xmlns:a16="http://schemas.microsoft.com/office/drawing/2014/main" val="1626144162"/>
                    </a:ext>
                  </a:extLst>
                </a:gridCol>
                <a:gridCol w="857523">
                  <a:extLst>
                    <a:ext uri="{9D8B030D-6E8A-4147-A177-3AD203B41FA5}">
                      <a16:colId xmlns:a16="http://schemas.microsoft.com/office/drawing/2014/main" val="3035923740"/>
                    </a:ext>
                  </a:extLst>
                </a:gridCol>
                <a:gridCol w="991833">
                  <a:extLst>
                    <a:ext uri="{9D8B030D-6E8A-4147-A177-3AD203B41FA5}">
                      <a16:colId xmlns:a16="http://schemas.microsoft.com/office/drawing/2014/main" val="4008356428"/>
                    </a:ext>
                  </a:extLst>
                </a:gridCol>
                <a:gridCol w="1053822">
                  <a:extLst>
                    <a:ext uri="{9D8B030D-6E8A-4147-A177-3AD203B41FA5}">
                      <a16:colId xmlns:a16="http://schemas.microsoft.com/office/drawing/2014/main" val="2426485991"/>
                    </a:ext>
                  </a:extLst>
                </a:gridCol>
                <a:gridCol w="1064152">
                  <a:extLst>
                    <a:ext uri="{9D8B030D-6E8A-4147-A177-3AD203B41FA5}">
                      <a16:colId xmlns:a16="http://schemas.microsoft.com/office/drawing/2014/main" val="978854266"/>
                    </a:ext>
                  </a:extLst>
                </a:gridCol>
                <a:gridCol w="1064152">
                  <a:extLst>
                    <a:ext uri="{9D8B030D-6E8A-4147-A177-3AD203B41FA5}">
                      <a16:colId xmlns:a16="http://schemas.microsoft.com/office/drawing/2014/main" val="3661168425"/>
                    </a:ext>
                  </a:extLst>
                </a:gridCol>
                <a:gridCol w="1043489">
                  <a:extLst>
                    <a:ext uri="{9D8B030D-6E8A-4147-A177-3AD203B41FA5}">
                      <a16:colId xmlns:a16="http://schemas.microsoft.com/office/drawing/2014/main" val="281873799"/>
                    </a:ext>
                  </a:extLst>
                </a:gridCol>
              </a:tblGrid>
              <a:tr h="290898">
                <a:tc rowSpan="2">
                  <a:txBody>
                    <a:bodyPr/>
                    <a:lstStyle/>
                    <a:p>
                      <a:pPr algn="ctr"/>
                      <a:r>
                        <a:rPr lang="en-US" sz="1400">
                          <a:effectLst/>
                        </a:rPr>
                        <a:t>PCI Express </a:t>
                      </a:r>
                      <a:r>
                        <a:rPr lang="zh-CN" altLang="en-US" sz="1400">
                          <a:effectLst/>
                        </a:rPr>
                        <a:t>版本</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rowSpan="2">
                  <a:txBody>
                    <a:bodyPr/>
                    <a:lstStyle/>
                    <a:p>
                      <a:pPr algn="ctr"/>
                      <a:r>
                        <a:rPr lang="zh-CN" altLang="en-US" sz="1400">
                          <a:effectLst/>
                        </a:rPr>
                        <a:t>行代码</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rowSpan="2">
                  <a:txBody>
                    <a:bodyPr/>
                    <a:lstStyle/>
                    <a:p>
                      <a:pPr algn="ctr"/>
                      <a:r>
                        <a:rPr lang="zh-CN" altLang="en-US" sz="1400">
                          <a:effectLst/>
                        </a:rPr>
                        <a:t>传输速率</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gridSpan="4">
                  <a:txBody>
                    <a:bodyPr/>
                    <a:lstStyle/>
                    <a:p>
                      <a:pPr algn="ctr"/>
                      <a:r>
                        <a:rPr lang="zh-CN" altLang="en-US" sz="1400">
                          <a:effectLst/>
                        </a:rPr>
                        <a:t>吞吐量</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49261366"/>
                  </a:ext>
                </a:extLst>
              </a:tr>
              <a:tr h="51084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en-US" altLang="zh-CN" sz="1400">
                          <a:effectLst/>
                        </a:rPr>
                        <a:t>×1</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altLang="zh-CN" sz="1400">
                          <a:effectLst/>
                        </a:rPr>
                        <a:t>×4</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altLang="zh-CN" sz="1400">
                          <a:effectLst/>
                        </a:rPr>
                        <a:t>×8</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altLang="zh-CN" sz="1400">
                          <a:effectLst/>
                        </a:rPr>
                        <a:t>×16</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42480616"/>
                  </a:ext>
                </a:extLst>
              </a:tr>
              <a:tr h="546320">
                <a:tc>
                  <a:txBody>
                    <a:bodyPr/>
                    <a:lstStyle/>
                    <a:p>
                      <a:pPr algn="ctr"/>
                      <a:r>
                        <a:rPr lang="en-US" altLang="zh-CN" sz="1400">
                          <a:effectLst/>
                        </a:rPr>
                        <a:t>1.0</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8b/10b</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2.5</a:t>
                      </a:r>
                      <a:r>
                        <a:rPr lang="en-US" sz="1400" u="none" strike="noStrike">
                          <a:solidFill>
                            <a:srgbClr val="136EC2"/>
                          </a:solidFill>
                          <a:effectLst/>
                          <a:hlinkClick r:id="rId2"/>
                        </a:rPr>
                        <a:t>GT</a:t>
                      </a:r>
                      <a:r>
                        <a:rPr lang="en-US" sz="1400">
                          <a:effectLst/>
                        </a:rPr>
                        <a: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250</a:t>
                      </a:r>
                      <a:r>
                        <a:rPr lang="en-US" sz="1400" u="none" strike="noStrike">
                          <a:solidFill>
                            <a:srgbClr val="136EC2"/>
                          </a:solidFill>
                          <a:effectLst/>
                          <a:hlinkClick r:id="rId3"/>
                        </a:rPr>
                        <a:t>MB</a:t>
                      </a:r>
                      <a:r>
                        <a:rPr lang="en-US" sz="1400">
                          <a:effectLst/>
                        </a:rPr>
                        <a: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a:t>
                      </a:r>
                      <a:r>
                        <a:rPr lang="en-US" sz="1400" u="none" strike="noStrike">
                          <a:solidFill>
                            <a:srgbClr val="136EC2"/>
                          </a:solidFill>
                          <a:effectLst/>
                          <a:hlinkClick r:id="rId4"/>
                        </a:rPr>
                        <a:t>GB</a:t>
                      </a:r>
                      <a:r>
                        <a:rPr lang="en-US" sz="1400">
                          <a:effectLst/>
                        </a:rPr>
                        <a: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2GB/s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4GB/s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210493965"/>
                  </a:ext>
                </a:extLst>
              </a:tr>
              <a:tr h="546320">
                <a:tc>
                  <a:txBody>
                    <a:bodyPr/>
                    <a:lstStyle/>
                    <a:p>
                      <a:pPr algn="ctr"/>
                      <a:r>
                        <a:rPr lang="en-US" altLang="zh-CN" sz="1400">
                          <a:effectLst/>
                        </a:rPr>
                        <a:t>2.0</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8b/10b</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5GT/s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500MB/s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2GB/s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4GB/s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8GB/s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6804187"/>
                  </a:ext>
                </a:extLst>
              </a:tr>
              <a:tr h="546320">
                <a:tc>
                  <a:txBody>
                    <a:bodyPr/>
                    <a:lstStyle/>
                    <a:p>
                      <a:pPr algn="ctr"/>
                      <a:r>
                        <a:rPr lang="en-US" altLang="zh-CN" sz="1400">
                          <a:effectLst/>
                        </a:rPr>
                        <a:t>3.0</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128b/130b</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8GT/s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984.6MB/s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3.938GB/s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7.877GB/s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15.754GB/s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445770014"/>
                  </a:ext>
                </a:extLst>
              </a:tr>
              <a:tr h="546320">
                <a:tc>
                  <a:txBody>
                    <a:bodyPr/>
                    <a:lstStyle/>
                    <a:p>
                      <a:pPr algn="ctr"/>
                      <a:r>
                        <a:rPr lang="en-US" altLang="zh-CN" sz="1400">
                          <a:effectLst/>
                        </a:rPr>
                        <a:t>4.0</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128b/130b</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16GT/s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1.969GB/s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7.877GB/s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15.754GB/s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31.508GB/s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296964924"/>
                  </a:ext>
                </a:extLst>
              </a:tr>
              <a:tr h="801743">
                <a:tc>
                  <a:txBody>
                    <a:bodyPr/>
                    <a:lstStyle/>
                    <a:p>
                      <a:pPr algn="ctr"/>
                      <a:r>
                        <a:rPr lang="en-US" altLang="zh-CN" sz="1400">
                          <a:effectLst/>
                        </a:rPr>
                        <a:t>5.0</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128b/130b</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32 or 25GT/s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3.9 or 3.08GB/s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15.8 or 12.3GB/s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a:effectLst/>
                        </a:rPr>
                        <a:t>31.5 or 24.6GB/s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tc>
                  <a:txBody>
                    <a:bodyPr/>
                    <a:lstStyle/>
                    <a:p>
                      <a:pPr algn="ctr"/>
                      <a:r>
                        <a:rPr lang="en-US" sz="1400" dirty="0">
                          <a:effectLst/>
                        </a:rPr>
                        <a:t>63.0 or 49.2GB/s</a:t>
                      </a:r>
                    </a:p>
                  </a:txBody>
                  <a:tcPr marL="76365" marR="76365" marT="15273" marB="15273">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91931625"/>
                  </a:ext>
                </a:extLst>
              </a:tr>
            </a:tbl>
          </a:graphicData>
        </a:graphic>
      </p:graphicFrame>
    </p:spTree>
    <p:extLst>
      <p:ext uri="{BB962C8B-B14F-4D97-AF65-F5344CB8AC3E}">
        <p14:creationId xmlns:p14="http://schemas.microsoft.com/office/powerpoint/2010/main" val="125855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6F9A30-20F1-41FB-BE88-7C886E66EFFC}"/>
              </a:ext>
            </a:extLst>
          </p:cNvPr>
          <p:cNvSpPr>
            <a:spLocks noGrp="1"/>
          </p:cNvSpPr>
          <p:nvPr>
            <p:ph type="body" sz="quarter" idx="13"/>
          </p:nvPr>
        </p:nvSpPr>
        <p:spPr/>
        <p:txBody>
          <a:bodyPr/>
          <a:lstStyle/>
          <a:p>
            <a:r>
              <a:rPr lang="en-US" altLang="zh-CN" dirty="0"/>
              <a:t>USB </a:t>
            </a:r>
            <a:r>
              <a:rPr lang="zh-CN" altLang="en-US" dirty="0"/>
              <a:t>行业标准</a:t>
            </a:r>
          </a:p>
        </p:txBody>
      </p:sp>
      <p:pic>
        <p:nvPicPr>
          <p:cNvPr id="5" name="内容占位符 4">
            <a:extLst>
              <a:ext uri="{FF2B5EF4-FFF2-40B4-BE49-F238E27FC236}">
                <a16:creationId xmlns:a16="http://schemas.microsoft.com/office/drawing/2014/main" id="{0E84B248-0329-4367-B22E-436052990780}"/>
              </a:ext>
            </a:extLst>
          </p:cNvPr>
          <p:cNvPicPr>
            <a:picLocks noGrp="1" noChangeAspect="1"/>
          </p:cNvPicPr>
          <p:nvPr>
            <p:ph sz="quarter" idx="14"/>
          </p:nvPr>
        </p:nvPicPr>
        <p:blipFill>
          <a:blip r:embed="rId2"/>
          <a:stretch>
            <a:fillRect/>
          </a:stretch>
        </p:blipFill>
        <p:spPr>
          <a:xfrm>
            <a:off x="873944" y="1275606"/>
            <a:ext cx="7396112" cy="2952328"/>
          </a:xfrm>
        </p:spPr>
      </p:pic>
    </p:spTree>
    <p:extLst>
      <p:ext uri="{BB962C8B-B14F-4D97-AF65-F5344CB8AC3E}">
        <p14:creationId xmlns:p14="http://schemas.microsoft.com/office/powerpoint/2010/main" val="433927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2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9657" y="175747"/>
            <a:ext cx="2492990"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海光处理器常用参数</a:t>
            </a:r>
          </a:p>
        </p:txBody>
      </p:sp>
      <p:pic>
        <p:nvPicPr>
          <p:cNvPr id="5" name="Picture 2" descr="C:\Users\Administrator\Desktop\微立体创业计划\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39" y="1237794"/>
            <a:ext cx="762098" cy="762098"/>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6"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470" y="1116392"/>
            <a:ext cx="864096" cy="86409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淘宝店chenying0907出品 21"/>
          <p:cNvSpPr>
            <a:spLocks noEditPoints="1"/>
          </p:cNvSpPr>
          <p:nvPr/>
        </p:nvSpPr>
        <p:spPr bwMode="auto">
          <a:xfrm>
            <a:off x="1206402" y="1402803"/>
            <a:ext cx="283582" cy="287608"/>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12" tIns="45706" rIns="91412"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8" name="淘宝店chenying0907出品 4"/>
          <p:cNvGrpSpPr/>
          <p:nvPr/>
        </p:nvGrpSpPr>
        <p:grpSpPr>
          <a:xfrm>
            <a:off x="667982" y="1059582"/>
            <a:ext cx="478738" cy="469014"/>
            <a:chOff x="838994" y="2511411"/>
            <a:chExt cx="780007" cy="780007"/>
          </a:xfrm>
        </p:grpSpPr>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8994" y="2511411"/>
              <a:ext cx="780007" cy="7800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 name="淘宝店chenying0907出品 4"/>
            <p:cNvSpPr txBox="1">
              <a:spLocks noChangeArrowheads="1"/>
            </p:cNvSpPr>
            <p:nvPr/>
          </p:nvSpPr>
          <p:spPr bwMode="auto">
            <a:xfrm>
              <a:off x="936595" y="2701215"/>
              <a:ext cx="584804"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rPr>
                <a:t>01</a:t>
              </a:r>
              <a:endParaRPr kumimoji="0" lang="zh-CN" altLang="en-US"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endParaRPr>
            </a:p>
          </p:txBody>
        </p:sp>
      </p:grpSp>
      <p:sp>
        <p:nvSpPr>
          <p:cNvPr id="11" name="淘宝店chenying0907出品 4"/>
          <p:cNvSpPr txBox="1">
            <a:spLocks noChangeArrowheads="1"/>
          </p:cNvSpPr>
          <p:nvPr/>
        </p:nvSpPr>
        <p:spPr bwMode="auto">
          <a:xfrm>
            <a:off x="1850375" y="1406044"/>
            <a:ext cx="1015235" cy="281833"/>
          </a:xfrm>
          <a:prstGeom prst="rect">
            <a:avLst/>
          </a:prstGeom>
          <a:solidFill>
            <a:srgbClr val="910000"/>
          </a:solidFill>
          <a:ln>
            <a:noFill/>
          </a:ln>
          <a:effec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endParaRPr lang="en-US" altLang="zh-CN" sz="1800" b="0" i="0" u="none" strike="noStrike" baseline="0" dirty="0">
              <a:solidFill>
                <a:srgbClr val="000000"/>
              </a:solidFill>
              <a:latin typeface="等线" panose="02010600030101010101" pitchFamily="2" charset="-122"/>
              <a:ea typeface="等线" panose="02010600030101010101" pitchFamily="2" charset="-122"/>
            </a:endParaRPr>
          </a:p>
          <a:p>
            <a:r>
              <a:rPr lang="en-US" altLang="zh-CN" sz="1800" b="0" i="0" u="none" strike="noStrike" baseline="0" dirty="0">
                <a:solidFill>
                  <a:srgbClr val="000000"/>
                </a:solidFill>
                <a:latin typeface="等线" panose="02010600030101010101" pitchFamily="2" charset="-122"/>
                <a:ea typeface="等线" panose="02010600030101010101" pitchFamily="2" charset="-122"/>
              </a:rPr>
              <a:t> </a:t>
            </a:r>
            <a:r>
              <a:rPr lang="en-US" altLang="zh-CN" sz="1200" i="0" u="none" strike="noStrike" baseline="0" dirty="0">
                <a:solidFill>
                  <a:srgbClr val="FFFF00"/>
                </a:solidFill>
                <a:latin typeface="等线" panose="02010600030101010101" pitchFamily="2" charset="-122"/>
                <a:ea typeface="等线" panose="02010600030101010101" pitchFamily="2" charset="-122"/>
              </a:rPr>
              <a:t>7285</a:t>
            </a:r>
            <a:r>
              <a:rPr lang="zh-CN" altLang="en-US" sz="1200" i="0" u="none" strike="noStrike" baseline="0" dirty="0">
                <a:solidFill>
                  <a:srgbClr val="FFFF00"/>
                </a:solidFill>
                <a:latin typeface="等线" panose="02010600030101010101" pitchFamily="2" charset="-122"/>
                <a:ea typeface="等线" panose="02010600030101010101" pitchFamily="2" charset="-122"/>
              </a:rPr>
              <a:t>处理器 </a:t>
            </a:r>
            <a:r>
              <a:rPr lang="zh-CN" altLang="en-US" sz="1800" b="0" i="0" u="none" strike="noStrike" baseline="0" dirty="0">
                <a:solidFill>
                  <a:srgbClr val="000000"/>
                </a:solidFill>
                <a:latin typeface="等线" panose="02010600030101010101" pitchFamily="2" charset="-122"/>
                <a:ea typeface="等线" panose="02010600030101010101" pitchFamily="2" charset="-122"/>
              </a:rPr>
              <a:t>	</a:t>
            </a:r>
          </a:p>
        </p:txBody>
      </p:sp>
      <p:pic>
        <p:nvPicPr>
          <p:cNvPr id="12" name="Picture 2" descr="C:\Users\Administrator\Desktop\微立体创业计划\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071" y="2588395"/>
            <a:ext cx="762098" cy="762098"/>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13"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402" y="2466993"/>
            <a:ext cx="864096" cy="86409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淘宝店chenying0907出品 21"/>
          <p:cNvSpPr>
            <a:spLocks noEditPoints="1"/>
          </p:cNvSpPr>
          <p:nvPr/>
        </p:nvSpPr>
        <p:spPr bwMode="auto">
          <a:xfrm>
            <a:off x="1520334" y="2753404"/>
            <a:ext cx="283582" cy="287608"/>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12" tIns="45706" rIns="91412"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15" name="淘宝店chenying0907出品 4"/>
          <p:cNvGrpSpPr/>
          <p:nvPr/>
        </p:nvGrpSpPr>
        <p:grpSpPr>
          <a:xfrm>
            <a:off x="981914" y="2410183"/>
            <a:ext cx="478738" cy="469014"/>
            <a:chOff x="838994" y="2511411"/>
            <a:chExt cx="780007" cy="780007"/>
          </a:xfrm>
        </p:grpSpPr>
        <p:pic>
          <p:nvPicPr>
            <p:cNvPr id="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8994" y="2511411"/>
              <a:ext cx="780007" cy="7800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7" name="淘宝店chenying0907出品 4"/>
            <p:cNvSpPr txBox="1">
              <a:spLocks noChangeArrowheads="1"/>
            </p:cNvSpPr>
            <p:nvPr/>
          </p:nvSpPr>
          <p:spPr bwMode="auto">
            <a:xfrm>
              <a:off x="936595" y="2701215"/>
              <a:ext cx="584804"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rPr>
                <a:t>02</a:t>
              </a:r>
              <a:endParaRPr kumimoji="0" lang="zh-CN" altLang="en-US"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endParaRPr>
            </a:p>
          </p:txBody>
        </p:sp>
      </p:grpSp>
      <p:pic>
        <p:nvPicPr>
          <p:cNvPr id="18" name="Picture 2" descr="C:\Users\Administrator\Desktop\微立体创业计划\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602" y="3985768"/>
            <a:ext cx="762098" cy="762098"/>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19"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933" y="3864366"/>
            <a:ext cx="864096" cy="86409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0" name="淘宝店chenying0907出品 21"/>
          <p:cNvSpPr>
            <a:spLocks noEditPoints="1"/>
          </p:cNvSpPr>
          <p:nvPr/>
        </p:nvSpPr>
        <p:spPr bwMode="auto">
          <a:xfrm>
            <a:off x="1214865" y="4150777"/>
            <a:ext cx="283582" cy="287608"/>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777777"/>
          </a:solidFill>
          <a:ln>
            <a:noFill/>
          </a:ln>
        </p:spPr>
        <p:txBody>
          <a:bodyPr vert="horz" wrap="square" lIns="91412" tIns="45706" rIns="91412"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nvGrpSpPr>
          <p:cNvPr id="21" name="淘宝店chenying0907出品 4"/>
          <p:cNvGrpSpPr/>
          <p:nvPr/>
        </p:nvGrpSpPr>
        <p:grpSpPr>
          <a:xfrm>
            <a:off x="676445" y="3807556"/>
            <a:ext cx="478738" cy="469014"/>
            <a:chOff x="838994" y="2511411"/>
            <a:chExt cx="780007" cy="780007"/>
          </a:xfrm>
        </p:grpSpPr>
        <p:pic>
          <p:nvPicPr>
            <p:cNvPr id="2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8994" y="2511411"/>
              <a:ext cx="780007" cy="7800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淘宝店chenying0907出品 4"/>
            <p:cNvSpPr txBox="1">
              <a:spLocks noChangeArrowheads="1"/>
            </p:cNvSpPr>
            <p:nvPr/>
          </p:nvSpPr>
          <p:spPr bwMode="auto">
            <a:xfrm>
              <a:off x="936595" y="2701215"/>
              <a:ext cx="584804"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rPr>
                <a:t>03</a:t>
              </a:r>
              <a:endParaRPr kumimoji="0" lang="zh-CN" altLang="en-US" sz="1600" b="0" i="0" u="none" strike="noStrike" kern="0" cap="none" spc="0" normalizeH="0" baseline="0" noProof="0" dirty="0">
                <a:ln>
                  <a:noFill/>
                </a:ln>
                <a:solidFill>
                  <a:prstClr val="white">
                    <a:lumMod val="95000"/>
                  </a:prstClr>
                </a:solidFill>
                <a:effectLst/>
                <a:uLnTx/>
                <a:uFillTx/>
                <a:latin typeface="Impact" pitchFamily="34" charset="0"/>
                <a:ea typeface="微软雅黑"/>
                <a:cs typeface="+mj-cs"/>
              </a:endParaRPr>
            </a:p>
          </p:txBody>
        </p:sp>
      </p:grpSp>
      <p:cxnSp>
        <p:nvCxnSpPr>
          <p:cNvPr id="24" name="直接连接符 23"/>
          <p:cNvCxnSpPr/>
          <p:nvPr/>
        </p:nvCxnSpPr>
        <p:spPr>
          <a:xfrm>
            <a:off x="1309208" y="2250969"/>
            <a:ext cx="7511264"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09208" y="3632921"/>
            <a:ext cx="7511264"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6" name="淘宝店chenying0907出品 4"/>
          <p:cNvSpPr txBox="1">
            <a:spLocks noChangeArrowheads="1"/>
          </p:cNvSpPr>
          <p:nvPr/>
        </p:nvSpPr>
        <p:spPr bwMode="auto">
          <a:xfrm>
            <a:off x="2188613" y="2759179"/>
            <a:ext cx="1015235" cy="281833"/>
          </a:xfrm>
          <a:prstGeom prst="rect">
            <a:avLst/>
          </a:prstGeom>
          <a:solidFill>
            <a:srgbClr val="910000"/>
          </a:solidFill>
          <a:ln>
            <a:noFill/>
          </a:ln>
          <a:effec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en-US" sz="1800" b="0" i="0" u="none" strike="noStrike" baseline="0" dirty="0">
              <a:solidFill>
                <a:srgbClr val="000000"/>
              </a:solidFill>
              <a:latin typeface="等线" panose="02010600030101010101" pitchFamily="2" charset="-122"/>
              <a:ea typeface="等线" panose="02010600030101010101" pitchFamily="2" charset="-122"/>
            </a:endParaRPr>
          </a:p>
          <a:p>
            <a:r>
              <a:rPr lang="zh-CN" altLang="en-US" sz="1800" b="0" i="0" u="none" strike="noStrike" baseline="0" dirty="0">
                <a:solidFill>
                  <a:srgbClr val="000000"/>
                </a:solidFill>
                <a:latin typeface="等线" panose="02010600030101010101" pitchFamily="2" charset="-122"/>
                <a:ea typeface="等线" panose="02010600030101010101" pitchFamily="2" charset="-122"/>
              </a:rPr>
              <a:t> </a:t>
            </a:r>
            <a:r>
              <a:rPr lang="en-US" altLang="zh-CN" sz="1200" dirty="0">
                <a:solidFill>
                  <a:srgbClr val="FFFF00"/>
                </a:solidFill>
                <a:latin typeface="等线" panose="02010600030101010101" pitchFamily="2" charset="-122"/>
                <a:ea typeface="等线" panose="02010600030101010101" pitchFamily="2" charset="-122"/>
              </a:rPr>
              <a:t>5280</a:t>
            </a:r>
            <a:r>
              <a:rPr lang="zh-CN" altLang="en-US" sz="1200" dirty="0">
                <a:solidFill>
                  <a:srgbClr val="FFFF00"/>
                </a:solidFill>
                <a:latin typeface="等线" panose="02010600030101010101" pitchFamily="2" charset="-122"/>
                <a:ea typeface="等线" panose="02010600030101010101" pitchFamily="2" charset="-122"/>
              </a:rPr>
              <a:t>处理器</a:t>
            </a:r>
            <a:r>
              <a:rPr lang="zh-CN" altLang="en-US" sz="1800" b="0" i="0" u="none" strike="noStrike" baseline="0" dirty="0">
                <a:solidFill>
                  <a:srgbClr val="000000"/>
                </a:solidFill>
                <a:latin typeface="等线" panose="02010600030101010101" pitchFamily="2" charset="-122"/>
                <a:ea typeface="等线" panose="02010600030101010101" pitchFamily="2" charset="-122"/>
              </a:rPr>
              <a:t> 	</a:t>
            </a:r>
          </a:p>
        </p:txBody>
      </p:sp>
      <p:sp>
        <p:nvSpPr>
          <p:cNvPr id="27" name="淘宝店chenying0907出品 4"/>
          <p:cNvSpPr txBox="1">
            <a:spLocks noChangeArrowheads="1"/>
          </p:cNvSpPr>
          <p:nvPr/>
        </p:nvSpPr>
        <p:spPr bwMode="auto">
          <a:xfrm>
            <a:off x="1884229" y="4172809"/>
            <a:ext cx="1015235" cy="281833"/>
          </a:xfrm>
          <a:prstGeom prst="rect">
            <a:avLst/>
          </a:prstGeom>
          <a:solidFill>
            <a:srgbClr val="910000"/>
          </a:solidFill>
          <a:ln>
            <a:noFill/>
          </a:ln>
          <a:effectLst/>
        </p:spPr>
        <p:txBody>
          <a:bodyPr vert="horz" wrap="square" lIns="68550" tIns="34274" rIns="68550" bIns="3427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en-US" sz="1800" b="0" i="0" u="none" strike="noStrike" baseline="0" dirty="0">
              <a:solidFill>
                <a:srgbClr val="000000"/>
              </a:solidFill>
              <a:latin typeface="等线" panose="02010600030101010101" pitchFamily="2" charset="-122"/>
              <a:ea typeface="等线" panose="02010600030101010101" pitchFamily="2" charset="-122"/>
            </a:endParaRPr>
          </a:p>
          <a:p>
            <a:endParaRPr lang="en-US" altLang="zh-CN" sz="1200" dirty="0">
              <a:solidFill>
                <a:srgbClr val="FFFF00"/>
              </a:solidFill>
              <a:latin typeface="等线" panose="02010600030101010101" pitchFamily="2" charset="-122"/>
              <a:ea typeface="等线" panose="02010600030101010101" pitchFamily="2" charset="-122"/>
            </a:endParaRPr>
          </a:p>
          <a:p>
            <a:r>
              <a:rPr lang="zh-CN" altLang="en-US" sz="1200" dirty="0">
                <a:solidFill>
                  <a:srgbClr val="FFFF00"/>
                </a:solidFill>
                <a:latin typeface="等线" panose="02010600030101010101" pitchFamily="2" charset="-122"/>
                <a:ea typeface="等线" panose="02010600030101010101" pitchFamily="2" charset="-122"/>
              </a:rPr>
              <a:t> </a:t>
            </a:r>
            <a:r>
              <a:rPr lang="en-US" altLang="zh-CN" sz="1200" dirty="0">
                <a:solidFill>
                  <a:srgbClr val="FFFF00"/>
                </a:solidFill>
                <a:latin typeface="等线" panose="02010600030101010101" pitchFamily="2" charset="-122"/>
                <a:ea typeface="等线" panose="02010600030101010101" pitchFamily="2" charset="-122"/>
              </a:rPr>
              <a:t>3280</a:t>
            </a:r>
            <a:r>
              <a:rPr lang="zh-CN" altLang="en-US" sz="1200" dirty="0">
                <a:solidFill>
                  <a:srgbClr val="FFFF00"/>
                </a:solidFill>
                <a:latin typeface="等线" panose="02010600030101010101" pitchFamily="2" charset="-122"/>
                <a:ea typeface="等线" panose="02010600030101010101" pitchFamily="2" charset="-122"/>
              </a:rPr>
              <a:t>处理器</a:t>
            </a:r>
            <a:r>
              <a:rPr lang="zh-CN" altLang="en-US" sz="1800" b="0" i="0" u="none" strike="noStrike" baseline="0" dirty="0">
                <a:solidFill>
                  <a:srgbClr val="000000"/>
                </a:solidFill>
                <a:latin typeface="等线" panose="02010600030101010101" pitchFamily="2" charset="-122"/>
                <a:ea typeface="等线" panose="02010600030101010101" pitchFamily="2" charset="-122"/>
              </a:rPr>
              <a:t> 	</a:t>
            </a:r>
          </a:p>
          <a:p>
            <a:pPr marL="0" marR="0" lvl="0" indent="0" algn="dist" defTabSz="4572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a:cs typeface="Levenim MT" pitchFamily="2" charset="-79"/>
            </a:endParaRPr>
          </a:p>
        </p:txBody>
      </p:sp>
      <p:pic>
        <p:nvPicPr>
          <p:cNvPr id="3" name="图片 2">
            <a:extLst>
              <a:ext uri="{FF2B5EF4-FFF2-40B4-BE49-F238E27FC236}">
                <a16:creationId xmlns:a16="http://schemas.microsoft.com/office/drawing/2014/main" id="{03CCD4F6-5E10-47E1-8DD8-CD81ECFFD521}"/>
              </a:ext>
            </a:extLst>
          </p:cNvPr>
          <p:cNvPicPr>
            <a:picLocks noChangeAspect="1"/>
          </p:cNvPicPr>
          <p:nvPr/>
        </p:nvPicPr>
        <p:blipFill>
          <a:blip r:embed="rId5"/>
          <a:stretch>
            <a:fillRect/>
          </a:stretch>
        </p:blipFill>
        <p:spPr>
          <a:xfrm>
            <a:off x="3281331" y="1116392"/>
            <a:ext cx="5406287" cy="1081927"/>
          </a:xfrm>
          <a:prstGeom prst="rect">
            <a:avLst/>
          </a:prstGeom>
        </p:spPr>
      </p:pic>
      <p:pic>
        <p:nvPicPr>
          <p:cNvPr id="36" name="图片 35">
            <a:extLst>
              <a:ext uri="{FF2B5EF4-FFF2-40B4-BE49-F238E27FC236}">
                <a16:creationId xmlns:a16="http://schemas.microsoft.com/office/drawing/2014/main" id="{D22B0463-7DD8-4E2D-BE13-C8D474613801}"/>
              </a:ext>
            </a:extLst>
          </p:cNvPr>
          <p:cNvPicPr>
            <a:picLocks noChangeAspect="1"/>
          </p:cNvPicPr>
          <p:nvPr/>
        </p:nvPicPr>
        <p:blipFill>
          <a:blip r:embed="rId6"/>
          <a:stretch>
            <a:fillRect/>
          </a:stretch>
        </p:blipFill>
        <p:spPr>
          <a:xfrm>
            <a:off x="3291347" y="2466993"/>
            <a:ext cx="5543875" cy="1071280"/>
          </a:xfrm>
          <a:prstGeom prst="rect">
            <a:avLst/>
          </a:prstGeom>
        </p:spPr>
      </p:pic>
      <p:pic>
        <p:nvPicPr>
          <p:cNvPr id="40" name="图片 39">
            <a:extLst>
              <a:ext uri="{FF2B5EF4-FFF2-40B4-BE49-F238E27FC236}">
                <a16:creationId xmlns:a16="http://schemas.microsoft.com/office/drawing/2014/main" id="{AD31D0C1-7192-4995-A54E-1CA805797455}"/>
              </a:ext>
            </a:extLst>
          </p:cNvPr>
          <p:cNvPicPr>
            <a:picLocks noChangeAspect="1"/>
          </p:cNvPicPr>
          <p:nvPr/>
        </p:nvPicPr>
        <p:blipFill>
          <a:blip r:embed="rId7"/>
          <a:stretch>
            <a:fillRect/>
          </a:stretch>
        </p:blipFill>
        <p:spPr>
          <a:xfrm>
            <a:off x="3281330" y="3725588"/>
            <a:ext cx="5406287" cy="1282457"/>
          </a:xfrm>
          <a:prstGeom prst="rect">
            <a:avLst/>
          </a:prstGeom>
        </p:spPr>
      </p:pic>
    </p:spTree>
    <p:extLst>
      <p:ext uri="{BB962C8B-B14F-4D97-AF65-F5344CB8AC3E}">
        <p14:creationId xmlns:p14="http://schemas.microsoft.com/office/powerpoint/2010/main" val="3459617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55" y="163979"/>
            <a:ext cx="3262432"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主流操作系统支持海光平台</a:t>
            </a:r>
          </a:p>
        </p:txBody>
      </p:sp>
      <p:grpSp>
        <p:nvGrpSpPr>
          <p:cNvPr id="5" name="组合 4"/>
          <p:cNvGrpSpPr/>
          <p:nvPr/>
        </p:nvGrpSpPr>
        <p:grpSpPr>
          <a:xfrm>
            <a:off x="0" y="789135"/>
            <a:ext cx="9144000" cy="710818"/>
            <a:chOff x="0" y="928783"/>
            <a:chExt cx="9144000" cy="710818"/>
          </a:xfrm>
        </p:grpSpPr>
        <p:sp>
          <p:nvSpPr>
            <p:cNvPr id="6" name="矩形 5"/>
            <p:cNvSpPr/>
            <p:nvPr/>
          </p:nvSpPr>
          <p:spPr>
            <a:xfrm>
              <a:off x="0" y="928783"/>
              <a:ext cx="9144000" cy="710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itchFamily="34" charset="0"/>
                <a:buNone/>
              </a:pPr>
              <a:endParaRPr lang="zh-CN" altLang="en-US" sz="2400">
                <a:solidFill>
                  <a:srgbClr val="FFFFFF"/>
                </a:solidFill>
              </a:endParaRPr>
            </a:p>
          </p:txBody>
        </p:sp>
        <p:grpSp>
          <p:nvGrpSpPr>
            <p:cNvPr id="7" name="组合 6">
              <a:extLst>
                <a:ext uri="{FF2B5EF4-FFF2-40B4-BE49-F238E27FC236}">
                  <a16:creationId xmlns:a16="http://schemas.microsoft.com/office/drawing/2014/main" id="{18A5D235-24EF-4E56-9250-B41B89103821}"/>
                </a:ext>
              </a:extLst>
            </p:cNvPr>
            <p:cNvGrpSpPr/>
            <p:nvPr/>
          </p:nvGrpSpPr>
          <p:grpSpPr>
            <a:xfrm>
              <a:off x="767028" y="1101589"/>
              <a:ext cx="6894340" cy="399574"/>
              <a:chOff x="426835" y="2007759"/>
              <a:chExt cx="9192452" cy="532765"/>
            </a:xfrm>
          </p:grpSpPr>
          <p:pic>
            <p:nvPicPr>
              <p:cNvPr id="8" name="Picture 4" descr="Image result for Ubuntu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7253" y="2061524"/>
                <a:ext cx="1384142" cy="4252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Redhat 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7245" y="2007759"/>
                <a:ext cx="1003271" cy="532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entOS 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0906" y="2036286"/>
                <a:ext cx="1400606" cy="475712"/>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5">
                <a:clrChange>
                  <a:clrFrom>
                    <a:srgbClr val="FFFFFF"/>
                  </a:clrFrom>
                  <a:clrTo>
                    <a:srgbClr val="FFFFFF">
                      <a:alpha val="0"/>
                    </a:srgbClr>
                  </a:clrTo>
                </a:clrChange>
              </a:blip>
              <a:stretch>
                <a:fillRect/>
              </a:stretch>
            </p:blipFill>
            <p:spPr>
              <a:xfrm>
                <a:off x="2581675" y="2052966"/>
                <a:ext cx="1583490" cy="442352"/>
              </a:xfrm>
              <a:prstGeom prst="rect">
                <a:avLst/>
              </a:prstGeom>
            </p:spPr>
          </p:pic>
          <p:pic>
            <p:nvPicPr>
              <p:cNvPr id="12" name="图片 11" descr="suse_logo_1408x640_og-image"/>
              <p:cNvPicPr>
                <a:picLocks noChangeAspect="1"/>
              </p:cNvPicPr>
              <p:nvPr/>
            </p:nvPicPr>
            <p:blipFill>
              <a:blip r:embed="rId6"/>
              <a:stretch>
                <a:fillRect/>
              </a:stretch>
            </p:blipFill>
            <p:spPr>
              <a:xfrm>
                <a:off x="8572068" y="2007759"/>
                <a:ext cx="1047219" cy="475818"/>
              </a:xfrm>
              <a:prstGeom prst="rect">
                <a:avLst/>
              </a:prstGeom>
            </p:spPr>
          </p:pic>
          <p:pic>
            <p:nvPicPr>
              <p:cNvPr id="13" name="图片 12">
                <a:extLst>
                  <a:ext uri="{FF2B5EF4-FFF2-40B4-BE49-F238E27FC236}">
                    <a16:creationId xmlns:a16="http://schemas.microsoft.com/office/drawing/2014/main" id="{D8874595-7367-4E04-8294-9016C6C19F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835" y="2062302"/>
                <a:ext cx="1989098" cy="423678"/>
              </a:xfrm>
              <a:prstGeom prst="rect">
                <a:avLst/>
              </a:prstGeom>
            </p:spPr>
          </p:pic>
        </p:grpSp>
      </p:grpSp>
      <p:sp>
        <p:nvSpPr>
          <p:cNvPr id="14" name="等腰三角形 21"/>
          <p:cNvSpPr/>
          <p:nvPr/>
        </p:nvSpPr>
        <p:spPr bwMode="auto">
          <a:xfrm rot="16200000" flipH="1">
            <a:off x="4585047" y="2021962"/>
            <a:ext cx="2128451" cy="216725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969696"/>
          </a:solidFill>
          <a:ln w="9525" cap="rnd">
            <a:solidFill>
              <a:srgbClr val="969696"/>
            </a:solidFill>
            <a:prstDash val="solid"/>
            <a:round/>
            <a:headEnd/>
            <a:tailEnd/>
          </a:ln>
        </p:spPr>
        <p:txBody>
          <a:bodyPr vert="eaVert" lIns="67092" tIns="33546" rIns="67092" bIns="33546" anchor="ctr"/>
          <a:lstStyle/>
          <a:p>
            <a:pPr>
              <a:defRPr/>
            </a:pPr>
            <a:endParaRPr lang="zh-CN" altLang="en-US" sz="1125" kern="0">
              <a:solidFill>
                <a:sysClr val="window" lastClr="FFFFFF"/>
              </a:solidFill>
              <a:latin typeface="微软雅黑" pitchFamily="34" charset="-122"/>
              <a:ea typeface="微软雅黑" pitchFamily="34" charset="-122"/>
            </a:endParaRPr>
          </a:p>
        </p:txBody>
      </p:sp>
      <p:sp>
        <p:nvSpPr>
          <p:cNvPr id="15" name="等腰三角形 21"/>
          <p:cNvSpPr/>
          <p:nvPr/>
        </p:nvSpPr>
        <p:spPr bwMode="auto">
          <a:xfrm rot="5400000">
            <a:off x="2486472" y="2021962"/>
            <a:ext cx="2128451" cy="216725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969696"/>
          </a:solidFill>
          <a:ln w="9525" cap="rnd">
            <a:solidFill>
              <a:srgbClr val="969696"/>
            </a:solidFill>
            <a:prstDash val="solid"/>
            <a:round/>
            <a:headEnd/>
            <a:tailEnd/>
          </a:ln>
        </p:spPr>
        <p:txBody>
          <a:bodyPr vert="eaVert" lIns="67092" tIns="33546" rIns="67092" bIns="33546" anchor="ctr"/>
          <a:lstStyle/>
          <a:p>
            <a:pPr>
              <a:defRPr/>
            </a:pPr>
            <a:endParaRPr lang="zh-CN" altLang="en-US" sz="1125" kern="0">
              <a:solidFill>
                <a:sysClr val="window" lastClr="FFFFFF"/>
              </a:solidFill>
              <a:latin typeface="微软雅黑" pitchFamily="34" charset="-122"/>
              <a:ea typeface="微软雅黑" pitchFamily="34" charset="-122"/>
            </a:endParaRPr>
          </a:p>
        </p:txBody>
      </p:sp>
      <p:sp>
        <p:nvSpPr>
          <p:cNvPr id="16" name="椭圆 15"/>
          <p:cNvSpPr/>
          <p:nvPr/>
        </p:nvSpPr>
        <p:spPr bwMode="auto">
          <a:xfrm>
            <a:off x="2468410" y="1863822"/>
            <a:ext cx="2671646" cy="2684141"/>
          </a:xfrm>
          <a:prstGeom prst="ellipse">
            <a:avLst/>
          </a:prstGeom>
          <a:solidFill>
            <a:schemeClr val="bg1">
              <a:lumMod val="85000"/>
            </a:schemeClr>
          </a:solidFill>
          <a:ln w="25400" cap="flat" cmpd="sng" algn="ctr">
            <a:noFill/>
            <a:prstDash val="solid"/>
          </a:ln>
          <a:effectLst/>
        </p:spPr>
        <p:txBody>
          <a:bodyPr lIns="67092" tIns="33546" rIns="67092" bIns="33546" anchor="ctr"/>
          <a:lstStyle/>
          <a:p>
            <a:pPr algn="ctr">
              <a:defRPr/>
            </a:pPr>
            <a:endParaRPr lang="zh-CN" altLang="en-US" sz="1350" kern="0" dirty="0">
              <a:solidFill>
                <a:sysClr val="window" lastClr="FFFFFF"/>
              </a:solidFill>
              <a:latin typeface="Calibri"/>
              <a:ea typeface="微软雅黑" pitchFamily="34" charset="-122"/>
            </a:endParaRPr>
          </a:p>
        </p:txBody>
      </p:sp>
      <p:sp>
        <p:nvSpPr>
          <p:cNvPr id="17" name="椭圆 16"/>
          <p:cNvSpPr/>
          <p:nvPr/>
        </p:nvSpPr>
        <p:spPr bwMode="auto">
          <a:xfrm>
            <a:off x="4066981" y="1863822"/>
            <a:ext cx="2672808" cy="2684141"/>
          </a:xfrm>
          <a:prstGeom prst="ellipse">
            <a:avLst/>
          </a:prstGeom>
          <a:solidFill>
            <a:schemeClr val="bg1">
              <a:lumMod val="85000"/>
            </a:schemeClr>
          </a:solidFill>
          <a:ln w="25400" cap="flat" cmpd="sng" algn="ctr">
            <a:noFill/>
            <a:prstDash val="solid"/>
          </a:ln>
          <a:effectLst/>
        </p:spPr>
        <p:txBody>
          <a:bodyPr lIns="67092" tIns="33546" rIns="67092" bIns="33546" anchor="ctr"/>
          <a:lstStyle/>
          <a:p>
            <a:pPr algn="ctr">
              <a:defRPr/>
            </a:pPr>
            <a:endParaRPr lang="zh-CN" altLang="en-US" sz="1350" kern="0" dirty="0">
              <a:solidFill>
                <a:sysClr val="window" lastClr="FFFFFF"/>
              </a:solidFill>
              <a:latin typeface="Calibri"/>
              <a:ea typeface="微软雅黑" pitchFamily="34" charset="-122"/>
            </a:endParaRPr>
          </a:p>
        </p:txBody>
      </p:sp>
      <p:cxnSp>
        <p:nvCxnSpPr>
          <p:cNvPr id="18" name="直接连接符 17"/>
          <p:cNvCxnSpPr>
            <a:cxnSpLocks noChangeShapeType="1"/>
          </p:cNvCxnSpPr>
          <p:nvPr/>
        </p:nvCxnSpPr>
        <p:spPr bwMode="auto">
          <a:xfrm>
            <a:off x="3202008" y="2519089"/>
            <a:ext cx="418535" cy="197397"/>
          </a:xfrm>
          <a:prstGeom prst="line">
            <a:avLst/>
          </a:prstGeom>
          <a:noFill/>
          <a:ln w="19050" algn="ctr">
            <a:solidFill>
              <a:schemeClr val="bg1">
                <a:lumMod val="50000"/>
              </a:schemeClr>
            </a:solidFill>
            <a:round/>
            <a:headEnd type="none" w="med" len="med"/>
            <a:tailEnd type="arrow" w="med" len="med"/>
          </a:ln>
        </p:spPr>
      </p:cxnSp>
      <p:cxnSp>
        <p:nvCxnSpPr>
          <p:cNvPr id="19" name="直接连接符 18"/>
          <p:cNvCxnSpPr>
            <a:cxnSpLocks noChangeShapeType="1"/>
          </p:cNvCxnSpPr>
          <p:nvPr/>
        </p:nvCxnSpPr>
        <p:spPr bwMode="auto">
          <a:xfrm>
            <a:off x="2978789" y="3125297"/>
            <a:ext cx="432485" cy="0"/>
          </a:xfrm>
          <a:prstGeom prst="line">
            <a:avLst/>
          </a:prstGeom>
          <a:noFill/>
          <a:ln w="19050" algn="ctr">
            <a:solidFill>
              <a:schemeClr val="bg1">
                <a:lumMod val="50000"/>
              </a:schemeClr>
            </a:solidFill>
            <a:round/>
            <a:headEnd type="none" w="med" len="med"/>
            <a:tailEnd type="arrow" w="med" len="med"/>
          </a:ln>
        </p:spPr>
      </p:cxnSp>
      <p:cxnSp>
        <p:nvCxnSpPr>
          <p:cNvPr id="20" name="直接连接符 19"/>
          <p:cNvCxnSpPr>
            <a:cxnSpLocks noChangeShapeType="1"/>
          </p:cNvCxnSpPr>
          <p:nvPr/>
        </p:nvCxnSpPr>
        <p:spPr bwMode="auto">
          <a:xfrm flipV="1">
            <a:off x="3202007" y="3517758"/>
            <a:ext cx="432485" cy="230103"/>
          </a:xfrm>
          <a:prstGeom prst="line">
            <a:avLst/>
          </a:prstGeom>
          <a:noFill/>
          <a:ln w="19050" algn="ctr">
            <a:solidFill>
              <a:schemeClr val="bg1">
                <a:lumMod val="50000"/>
              </a:schemeClr>
            </a:solidFill>
            <a:round/>
            <a:headEnd type="none" w="med" len="med"/>
            <a:tailEnd type="arrow" w="med" len="med"/>
          </a:ln>
        </p:spPr>
      </p:cxnSp>
      <p:cxnSp>
        <p:nvCxnSpPr>
          <p:cNvPr id="21" name="直接连接符 20"/>
          <p:cNvCxnSpPr>
            <a:cxnSpLocks noChangeShapeType="1"/>
          </p:cNvCxnSpPr>
          <p:nvPr/>
        </p:nvCxnSpPr>
        <p:spPr bwMode="auto">
          <a:xfrm flipH="1" flipV="1">
            <a:off x="5642296" y="3508413"/>
            <a:ext cx="432485" cy="230103"/>
          </a:xfrm>
          <a:prstGeom prst="line">
            <a:avLst/>
          </a:prstGeom>
          <a:noFill/>
          <a:ln w="19050" algn="ctr">
            <a:solidFill>
              <a:schemeClr val="bg1">
                <a:lumMod val="50000"/>
              </a:schemeClr>
            </a:solidFill>
            <a:round/>
            <a:headEnd type="none" w="med" len="med"/>
            <a:tailEnd type="arrow" w="med" len="med"/>
          </a:ln>
        </p:spPr>
      </p:cxnSp>
      <p:cxnSp>
        <p:nvCxnSpPr>
          <p:cNvPr id="22" name="直接连接符 21"/>
          <p:cNvCxnSpPr>
            <a:cxnSpLocks noChangeShapeType="1"/>
          </p:cNvCxnSpPr>
          <p:nvPr/>
        </p:nvCxnSpPr>
        <p:spPr bwMode="auto">
          <a:xfrm flipH="1">
            <a:off x="5858539" y="3122961"/>
            <a:ext cx="432485" cy="0"/>
          </a:xfrm>
          <a:prstGeom prst="line">
            <a:avLst/>
          </a:prstGeom>
          <a:noFill/>
          <a:ln w="19050" algn="ctr">
            <a:solidFill>
              <a:schemeClr val="bg1">
                <a:lumMod val="50000"/>
              </a:schemeClr>
            </a:solidFill>
            <a:round/>
            <a:headEnd type="none" w="med" len="med"/>
            <a:tailEnd type="arrow" w="med" len="med"/>
          </a:ln>
        </p:spPr>
      </p:cxnSp>
      <p:cxnSp>
        <p:nvCxnSpPr>
          <p:cNvPr id="23" name="直接连接符 22"/>
          <p:cNvCxnSpPr>
            <a:cxnSpLocks noChangeShapeType="1"/>
          </p:cNvCxnSpPr>
          <p:nvPr/>
        </p:nvCxnSpPr>
        <p:spPr bwMode="auto">
          <a:xfrm flipH="1">
            <a:off x="5656248" y="2519089"/>
            <a:ext cx="418535" cy="197397"/>
          </a:xfrm>
          <a:prstGeom prst="line">
            <a:avLst/>
          </a:prstGeom>
          <a:noFill/>
          <a:ln w="19050" algn="ctr">
            <a:solidFill>
              <a:schemeClr val="bg1">
                <a:lumMod val="50000"/>
              </a:schemeClr>
            </a:solidFill>
            <a:round/>
            <a:headEnd type="none" w="med" len="med"/>
            <a:tailEnd type="arrow" w="med" len="med"/>
          </a:ln>
        </p:spPr>
      </p:cxnSp>
      <p:grpSp>
        <p:nvGrpSpPr>
          <p:cNvPr id="24" name="组合 23"/>
          <p:cNvGrpSpPr/>
          <p:nvPr/>
        </p:nvGrpSpPr>
        <p:grpSpPr>
          <a:xfrm>
            <a:off x="3834461" y="2355564"/>
            <a:ext cx="1541601" cy="1548812"/>
            <a:chOff x="5014912" y="2584450"/>
            <a:chExt cx="2105025" cy="2105025"/>
          </a:xfrm>
        </p:grpSpPr>
        <p:sp>
          <p:nvSpPr>
            <p:cNvPr id="25" name="Oval 19"/>
            <p:cNvSpPr>
              <a:spLocks noChangeArrowheads="1"/>
            </p:cNvSpPr>
            <p:nvPr/>
          </p:nvSpPr>
          <p:spPr bwMode="auto">
            <a:xfrm>
              <a:off x="5014912" y="2584450"/>
              <a:ext cx="2105025" cy="2105025"/>
            </a:xfrm>
            <a:prstGeom prst="ellipse">
              <a:avLst/>
            </a:prstGeom>
            <a:solidFill>
              <a:srgbClr val="C00000"/>
            </a:solidFill>
            <a:ln w="3175" cap="flat" cmpd="sng" algn="ctr">
              <a:noFill/>
              <a:prstDash val="solid"/>
            </a:ln>
            <a:effectLst/>
          </p:spPr>
          <p:txBody>
            <a:bodyPr anchor="ctr"/>
            <a:lstStyle/>
            <a:p>
              <a:pPr algn="ctr">
                <a:lnSpc>
                  <a:spcPct val="120000"/>
                </a:lnSpc>
                <a:defRPr/>
              </a:pPr>
              <a:endParaRPr lang="zh-CN" altLang="en-US" sz="675" kern="0" dirty="0">
                <a:solidFill>
                  <a:srgbClr val="4D4D4D"/>
                </a:solidFill>
                <a:latin typeface="微软雅黑" pitchFamily="34" charset="-122"/>
                <a:ea typeface="微软雅黑" pitchFamily="34" charset="-122"/>
              </a:endParaRPr>
            </a:p>
          </p:txBody>
        </p:sp>
        <p:sp>
          <p:nvSpPr>
            <p:cNvPr id="26" name="Oval 19"/>
            <p:cNvSpPr>
              <a:spLocks noChangeArrowheads="1"/>
            </p:cNvSpPr>
            <p:nvPr/>
          </p:nvSpPr>
          <p:spPr bwMode="auto">
            <a:xfrm>
              <a:off x="5497512" y="3066331"/>
              <a:ext cx="1139825" cy="1139825"/>
            </a:xfrm>
            <a:prstGeom prst="ellipse">
              <a:avLst/>
            </a:prstGeom>
            <a:solidFill>
              <a:schemeClr val="bg1">
                <a:lumMod val="85000"/>
              </a:schemeClr>
            </a:solidFill>
            <a:ln w="3175" cap="flat" cmpd="sng" algn="ctr">
              <a:solidFill>
                <a:srgbClr val="D7D7D7"/>
              </a:solidFill>
              <a:prstDash val="solid"/>
            </a:ln>
            <a:effectLst/>
          </p:spPr>
          <p:txBody>
            <a:bodyPr anchor="ctr"/>
            <a:lstStyle/>
            <a:p>
              <a:pPr algn="ctr">
                <a:defRPr/>
              </a:pPr>
              <a:r>
                <a:rPr lang="zh-CN" altLang="en-US" sz="1575" b="1" kern="0" dirty="0">
                  <a:solidFill>
                    <a:schemeClr val="tx1">
                      <a:lumMod val="75000"/>
                      <a:lumOff val="25000"/>
                    </a:schemeClr>
                  </a:solidFill>
                  <a:latin typeface="Impact" pitchFamily="34" charset="0"/>
                  <a:ea typeface="微软雅黑" pitchFamily="34" charset="-122"/>
                </a:rPr>
                <a:t>主流操作系统</a:t>
              </a:r>
            </a:p>
          </p:txBody>
        </p:sp>
      </p:grpSp>
      <p:sp>
        <p:nvSpPr>
          <p:cNvPr id="27" name="Oval 19"/>
          <p:cNvSpPr>
            <a:spLocks noChangeArrowheads="1"/>
          </p:cNvSpPr>
          <p:nvPr/>
        </p:nvSpPr>
        <p:spPr bwMode="auto">
          <a:xfrm>
            <a:off x="2397890" y="1863822"/>
            <a:ext cx="726623" cy="730020"/>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000" kern="0" dirty="0">
              <a:solidFill>
                <a:sysClr val="window" lastClr="FFFFFF"/>
              </a:solidFill>
              <a:latin typeface="微软雅黑" panose="020B0503020204020204" pitchFamily="34" charset="-122"/>
              <a:ea typeface="微软雅黑" panose="020B0503020204020204" pitchFamily="34" charset="-122"/>
            </a:endParaRPr>
          </a:p>
        </p:txBody>
      </p:sp>
      <p:sp>
        <p:nvSpPr>
          <p:cNvPr id="28" name="Oval 19"/>
          <p:cNvSpPr>
            <a:spLocks noChangeArrowheads="1"/>
          </p:cNvSpPr>
          <p:nvPr/>
        </p:nvSpPr>
        <p:spPr bwMode="auto">
          <a:xfrm>
            <a:off x="6037580" y="1938575"/>
            <a:ext cx="726622" cy="731189"/>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425" kern="0" dirty="0">
              <a:solidFill>
                <a:schemeClr val="bg1"/>
              </a:solidFill>
              <a:latin typeface="Arial" pitchFamily="34" charset="0"/>
              <a:ea typeface="微软雅黑" pitchFamily="34" charset="-122"/>
            </a:endParaRPr>
          </a:p>
        </p:txBody>
      </p:sp>
      <p:sp>
        <p:nvSpPr>
          <p:cNvPr id="29" name="Oval 19"/>
          <p:cNvSpPr>
            <a:spLocks noChangeArrowheads="1"/>
          </p:cNvSpPr>
          <p:nvPr/>
        </p:nvSpPr>
        <p:spPr bwMode="auto">
          <a:xfrm>
            <a:off x="6367757" y="2786568"/>
            <a:ext cx="727785" cy="731189"/>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425" kern="0" dirty="0">
              <a:solidFill>
                <a:schemeClr val="bg1"/>
              </a:solidFill>
              <a:latin typeface="Arial" pitchFamily="34" charset="0"/>
              <a:ea typeface="微软雅黑" pitchFamily="34" charset="-122"/>
            </a:endParaRPr>
          </a:p>
        </p:txBody>
      </p:sp>
      <p:sp>
        <p:nvSpPr>
          <p:cNvPr id="30" name="Oval 19"/>
          <p:cNvSpPr>
            <a:spLocks noChangeArrowheads="1"/>
          </p:cNvSpPr>
          <p:nvPr/>
        </p:nvSpPr>
        <p:spPr bwMode="auto">
          <a:xfrm>
            <a:off x="6073619" y="3625216"/>
            <a:ext cx="727785" cy="731189"/>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425" kern="0" dirty="0">
              <a:solidFill>
                <a:schemeClr val="bg1"/>
              </a:solidFill>
              <a:latin typeface="Arial" pitchFamily="34" charset="0"/>
              <a:ea typeface="微软雅黑" pitchFamily="34" charset="-122"/>
            </a:endParaRPr>
          </a:p>
        </p:txBody>
      </p:sp>
      <p:sp>
        <p:nvSpPr>
          <p:cNvPr id="31" name="Oval 19"/>
          <p:cNvSpPr>
            <a:spLocks noChangeArrowheads="1"/>
          </p:cNvSpPr>
          <p:nvPr/>
        </p:nvSpPr>
        <p:spPr bwMode="auto">
          <a:xfrm>
            <a:off x="2155671" y="2758535"/>
            <a:ext cx="727785" cy="731189"/>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425" kern="0" dirty="0">
              <a:solidFill>
                <a:sysClr val="window" lastClr="FFFFFF"/>
              </a:solidFill>
              <a:latin typeface="Arial" pitchFamily="34" charset="0"/>
              <a:ea typeface="微软雅黑" pitchFamily="34" charset="-122"/>
            </a:endParaRPr>
          </a:p>
        </p:txBody>
      </p:sp>
      <p:sp>
        <p:nvSpPr>
          <p:cNvPr id="32" name="Oval 19"/>
          <p:cNvSpPr>
            <a:spLocks noChangeArrowheads="1"/>
          </p:cNvSpPr>
          <p:nvPr/>
        </p:nvSpPr>
        <p:spPr bwMode="auto">
          <a:xfrm>
            <a:off x="2453296" y="3620543"/>
            <a:ext cx="727785" cy="731189"/>
          </a:xfrm>
          <a:prstGeom prst="ellipse">
            <a:avLst/>
          </a:prstGeom>
          <a:solidFill>
            <a:srgbClr val="C00000"/>
          </a:solidFill>
          <a:ln w="9525">
            <a:noFill/>
            <a:round/>
            <a:headEnd/>
            <a:tailEnd/>
          </a:ln>
          <a:effectLst/>
        </p:spPr>
        <p:txBody>
          <a:bodyPr lIns="67092" tIns="33546" rIns="67092" bIns="33546" anchor="ctr"/>
          <a:lstStyle/>
          <a:p>
            <a:pPr algn="ctr">
              <a:lnSpc>
                <a:spcPct val="120000"/>
              </a:lnSpc>
              <a:defRPr/>
            </a:pPr>
            <a:endParaRPr lang="zh-CN" altLang="en-US" sz="1425" kern="0" dirty="0">
              <a:solidFill>
                <a:sysClr val="window" lastClr="FFFFFF"/>
              </a:solidFill>
              <a:latin typeface="Arial" pitchFamily="34" charset="0"/>
              <a:ea typeface="微软雅黑" pitchFamily="34" charset="-122"/>
            </a:endParaRPr>
          </a:p>
        </p:txBody>
      </p:sp>
      <p:sp>
        <p:nvSpPr>
          <p:cNvPr id="33" name="TextBox 22"/>
          <p:cNvSpPr txBox="1"/>
          <p:nvPr/>
        </p:nvSpPr>
        <p:spPr>
          <a:xfrm>
            <a:off x="255428" y="1709285"/>
            <a:ext cx="2285062" cy="667911"/>
          </a:xfrm>
          <a:prstGeom prst="rect">
            <a:avLst/>
          </a:prstGeom>
          <a:noFill/>
        </p:spPr>
        <p:txBody>
          <a:bodyPr wrap="square" lIns="67092" tIns="33546" rIns="67092" bIns="33546" rtlCol="0">
            <a:spAutoFit/>
          </a:bodyPr>
          <a:lstStyle/>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Windows 10</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Windows Server 2016</a:t>
            </a:r>
            <a:r>
              <a:rPr lang="zh-CN" altLang="en-US" sz="1000" b="1" dirty="0">
                <a:solidFill>
                  <a:schemeClr val="tx1">
                    <a:lumMod val="85000"/>
                    <a:lumOff val="15000"/>
                  </a:schemeClr>
                </a:solidFill>
                <a:latin typeface="微软雅黑" pitchFamily="34" charset="-122"/>
                <a:ea typeface="微软雅黑" pitchFamily="34" charset="-122"/>
              </a:rPr>
              <a:t> *</a:t>
            </a:r>
            <a:endParaRPr lang="en-US" altLang="zh-CN" sz="1000" b="1" dirty="0">
              <a:solidFill>
                <a:schemeClr val="tx1">
                  <a:lumMod val="85000"/>
                  <a:lumOff val="15000"/>
                </a:schemeClr>
              </a:solidFill>
              <a:latin typeface="微软雅黑" pitchFamily="34" charset="-122"/>
              <a:ea typeface="微软雅黑" pitchFamily="34" charset="-122"/>
            </a:endParaRP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Windows Server 2019</a:t>
            </a:r>
            <a:endParaRPr lang="zh-CN" altLang="en-US" sz="1000" dirty="0">
              <a:solidFill>
                <a:schemeClr val="tx1">
                  <a:lumMod val="85000"/>
                  <a:lumOff val="15000"/>
                </a:schemeClr>
              </a:solidFill>
              <a:latin typeface="微软雅黑" pitchFamily="34" charset="-122"/>
              <a:ea typeface="微软雅黑" pitchFamily="34" charset="-122"/>
            </a:endParaRPr>
          </a:p>
        </p:txBody>
      </p:sp>
      <p:sp>
        <p:nvSpPr>
          <p:cNvPr id="34" name="TextBox 23"/>
          <p:cNvSpPr txBox="1"/>
          <p:nvPr/>
        </p:nvSpPr>
        <p:spPr>
          <a:xfrm>
            <a:off x="7128676" y="2783435"/>
            <a:ext cx="1571175" cy="667911"/>
          </a:xfrm>
          <a:prstGeom prst="rect">
            <a:avLst/>
          </a:prstGeom>
          <a:noFill/>
        </p:spPr>
        <p:txBody>
          <a:bodyPr wrap="square" lIns="67092" tIns="33546" rIns="67092" bIns="33546" rtlCol="0">
            <a:spAutoFit/>
          </a:bodyPr>
          <a:lstStyle/>
          <a:p>
            <a:pPr>
              <a:lnSpc>
                <a:spcPct val="130000"/>
              </a:lnSpc>
            </a:pPr>
            <a:r>
              <a:rPr lang="en-US" altLang="zh-CN" sz="1000" dirty="0" err="1">
                <a:solidFill>
                  <a:schemeClr val="tx1">
                    <a:lumMod val="85000"/>
                    <a:lumOff val="15000"/>
                  </a:schemeClr>
                </a:solidFill>
                <a:latin typeface="微软雅黑" pitchFamily="34" charset="-122"/>
                <a:ea typeface="微软雅黑" pitchFamily="34" charset="-122"/>
              </a:rPr>
              <a:t>Redhat</a:t>
            </a:r>
            <a:r>
              <a:rPr lang="en-US" altLang="zh-CN" sz="1000" dirty="0">
                <a:solidFill>
                  <a:schemeClr val="tx1">
                    <a:lumMod val="85000"/>
                    <a:lumOff val="15000"/>
                  </a:schemeClr>
                </a:solidFill>
                <a:latin typeface="微软雅黑" pitchFamily="34" charset="-122"/>
                <a:ea typeface="微软雅黑" pitchFamily="34" charset="-122"/>
              </a:rPr>
              <a:t> 6.4</a:t>
            </a:r>
            <a:r>
              <a:rPr lang="zh-CN" altLang="en-US" sz="1000" dirty="0">
                <a:solidFill>
                  <a:schemeClr val="tx1">
                    <a:lumMod val="85000"/>
                    <a:lumOff val="15000"/>
                  </a:schemeClr>
                </a:solidFill>
                <a:latin typeface="微软雅黑" pitchFamily="34" charset="-122"/>
                <a:ea typeface="微软雅黑" pitchFamily="34" charset="-122"/>
              </a:rPr>
              <a:t>及以上 *</a:t>
            </a:r>
            <a:endParaRPr lang="en-US" altLang="zh-CN" sz="1000" dirty="0">
              <a:solidFill>
                <a:schemeClr val="tx1">
                  <a:lumMod val="85000"/>
                  <a:lumOff val="15000"/>
                </a:schemeClr>
              </a:solidFill>
              <a:latin typeface="微软雅黑" pitchFamily="34" charset="-122"/>
              <a:ea typeface="微软雅黑" pitchFamily="34" charset="-122"/>
            </a:endParaRPr>
          </a:p>
          <a:p>
            <a:pPr>
              <a:lnSpc>
                <a:spcPct val="130000"/>
              </a:lnSpc>
            </a:pPr>
            <a:r>
              <a:rPr lang="en-US" altLang="zh-CN" sz="1000" dirty="0" err="1">
                <a:solidFill>
                  <a:schemeClr val="tx1">
                    <a:lumMod val="85000"/>
                    <a:lumOff val="15000"/>
                  </a:schemeClr>
                </a:solidFill>
                <a:latin typeface="微软雅黑" pitchFamily="34" charset="-122"/>
                <a:ea typeface="微软雅黑" pitchFamily="34" charset="-122"/>
              </a:rPr>
              <a:t>Redhat</a:t>
            </a:r>
            <a:r>
              <a:rPr lang="en-US" altLang="zh-CN" sz="1000" dirty="0">
                <a:solidFill>
                  <a:schemeClr val="tx1">
                    <a:lumMod val="85000"/>
                    <a:lumOff val="15000"/>
                  </a:schemeClr>
                </a:solidFill>
                <a:latin typeface="微软雅黑" pitchFamily="34" charset="-122"/>
                <a:ea typeface="微软雅黑" pitchFamily="34" charset="-122"/>
              </a:rPr>
              <a:t> 7.0</a:t>
            </a:r>
            <a:r>
              <a:rPr lang="zh-CN" altLang="en-US" sz="1000" dirty="0">
                <a:solidFill>
                  <a:schemeClr val="tx1">
                    <a:lumMod val="85000"/>
                    <a:lumOff val="15000"/>
                  </a:schemeClr>
                </a:solidFill>
                <a:latin typeface="微软雅黑" pitchFamily="34" charset="-122"/>
                <a:ea typeface="微软雅黑" pitchFamily="34" charset="-122"/>
              </a:rPr>
              <a:t>及以上 *</a:t>
            </a:r>
            <a:endParaRPr lang="en-US" altLang="zh-CN" sz="1000" dirty="0">
              <a:solidFill>
                <a:schemeClr val="tx1">
                  <a:lumMod val="85000"/>
                  <a:lumOff val="15000"/>
                </a:schemeClr>
              </a:solidFill>
              <a:latin typeface="微软雅黑" pitchFamily="34" charset="-122"/>
              <a:ea typeface="微软雅黑" pitchFamily="34" charset="-122"/>
            </a:endParaRPr>
          </a:p>
          <a:p>
            <a:pPr>
              <a:lnSpc>
                <a:spcPct val="130000"/>
              </a:lnSpc>
            </a:pP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35" name="TextBox 24"/>
          <p:cNvSpPr txBox="1"/>
          <p:nvPr/>
        </p:nvSpPr>
        <p:spPr>
          <a:xfrm>
            <a:off x="588294" y="2864026"/>
            <a:ext cx="1571175" cy="267802"/>
          </a:xfrm>
          <a:prstGeom prst="rect">
            <a:avLst/>
          </a:prstGeom>
          <a:noFill/>
        </p:spPr>
        <p:txBody>
          <a:bodyPr wrap="square" lIns="67092" tIns="33546" rIns="67092" bIns="33546" rtlCol="0">
            <a:spAutoFit/>
          </a:bodyPr>
          <a:lstStyle/>
          <a:p>
            <a:pPr>
              <a:lnSpc>
                <a:spcPct val="130000"/>
              </a:lnSpc>
            </a:pPr>
            <a:r>
              <a:rPr lang="en-US" altLang="zh-CN" sz="1000" dirty="0" err="1">
                <a:solidFill>
                  <a:schemeClr val="tx1">
                    <a:lumMod val="85000"/>
                    <a:lumOff val="15000"/>
                  </a:schemeClr>
                </a:solidFill>
                <a:latin typeface="微软雅黑" pitchFamily="34" charset="-122"/>
                <a:ea typeface="微软雅黑" pitchFamily="34" charset="-122"/>
              </a:rPr>
              <a:t>Vmware</a:t>
            </a:r>
            <a:r>
              <a:rPr lang="en-US" altLang="zh-CN" sz="1000" dirty="0">
                <a:solidFill>
                  <a:schemeClr val="tx1">
                    <a:lumMod val="85000"/>
                    <a:lumOff val="15000"/>
                  </a:schemeClr>
                </a:solidFill>
                <a:latin typeface="微软雅黑" pitchFamily="34" charset="-122"/>
                <a:ea typeface="微软雅黑" pitchFamily="34" charset="-122"/>
              </a:rPr>
              <a:t> 6.7u1&amp;u2</a:t>
            </a:r>
            <a:endParaRPr lang="zh-CN" altLang="en-US" sz="1000" dirty="0">
              <a:solidFill>
                <a:schemeClr val="tx1">
                  <a:lumMod val="85000"/>
                  <a:lumOff val="15000"/>
                </a:schemeClr>
              </a:solidFill>
              <a:latin typeface="微软雅黑" pitchFamily="34" charset="-122"/>
              <a:ea typeface="微软雅黑" pitchFamily="34" charset="-122"/>
            </a:endParaRPr>
          </a:p>
        </p:txBody>
      </p:sp>
      <p:sp>
        <p:nvSpPr>
          <p:cNvPr id="36" name="TextBox 26"/>
          <p:cNvSpPr txBox="1"/>
          <p:nvPr/>
        </p:nvSpPr>
        <p:spPr>
          <a:xfrm>
            <a:off x="6985899" y="3541965"/>
            <a:ext cx="1571175" cy="1068021"/>
          </a:xfrm>
          <a:prstGeom prst="rect">
            <a:avLst/>
          </a:prstGeom>
          <a:noFill/>
        </p:spPr>
        <p:txBody>
          <a:bodyPr wrap="square" lIns="67092" tIns="33546" rIns="67092" bIns="33546" rtlCol="0">
            <a:spAutoFit/>
          </a:bodyPr>
          <a:lstStyle/>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SLES 11.3 *</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SLES 11.4 *</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SLES 12.3 *</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SLES 12.4 *</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SLES 15.1</a:t>
            </a:r>
            <a:r>
              <a:rPr lang="zh-CN" altLang="en-US" sz="900" b="1" dirty="0">
                <a:solidFill>
                  <a:srgbClr val="00B050"/>
                </a:solidFill>
                <a:latin typeface="微软雅黑" pitchFamily="34" charset="-122"/>
                <a:ea typeface="微软雅黑" pitchFamily="34" charset="-122"/>
              </a:rPr>
              <a:t>（计划支持）</a:t>
            </a:r>
          </a:p>
        </p:txBody>
      </p:sp>
      <p:sp>
        <p:nvSpPr>
          <p:cNvPr id="37" name="TextBox 27"/>
          <p:cNvSpPr txBox="1"/>
          <p:nvPr/>
        </p:nvSpPr>
        <p:spPr>
          <a:xfrm>
            <a:off x="588294" y="3652071"/>
            <a:ext cx="1896439" cy="867966"/>
          </a:xfrm>
          <a:prstGeom prst="rect">
            <a:avLst/>
          </a:prstGeom>
          <a:noFill/>
        </p:spPr>
        <p:txBody>
          <a:bodyPr wrap="square" lIns="67092" tIns="33546" rIns="67092" bIns="33546" rtlCol="0">
            <a:spAutoFit/>
          </a:bodyPr>
          <a:lstStyle/>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Ubuntu 19.04</a:t>
            </a: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Ubuntu 18.04 </a:t>
            </a:r>
            <a:r>
              <a:rPr lang="zh-CN" altLang="en-US" sz="1000" dirty="0">
                <a:solidFill>
                  <a:schemeClr val="tx1">
                    <a:lumMod val="85000"/>
                    <a:lumOff val="15000"/>
                  </a:schemeClr>
                </a:solidFill>
                <a:latin typeface="微软雅黑" pitchFamily="34" charset="-122"/>
                <a:ea typeface="微软雅黑" pitchFamily="34" charset="-122"/>
              </a:rPr>
              <a:t>*</a:t>
            </a:r>
            <a:endParaRPr lang="en-US" altLang="zh-CN" sz="1000" dirty="0">
              <a:solidFill>
                <a:schemeClr val="tx1">
                  <a:lumMod val="85000"/>
                  <a:lumOff val="15000"/>
                </a:schemeClr>
              </a:solidFill>
              <a:latin typeface="微软雅黑" pitchFamily="34" charset="-122"/>
              <a:ea typeface="微软雅黑" pitchFamily="34" charset="-122"/>
            </a:endParaRP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Ubuntu 16.04 </a:t>
            </a:r>
            <a:r>
              <a:rPr lang="zh-CN" altLang="en-US" sz="1000" dirty="0">
                <a:solidFill>
                  <a:schemeClr val="tx1">
                    <a:lumMod val="85000"/>
                    <a:lumOff val="15000"/>
                  </a:schemeClr>
                </a:solidFill>
                <a:latin typeface="微软雅黑" pitchFamily="34" charset="-122"/>
                <a:ea typeface="微软雅黑" pitchFamily="34" charset="-122"/>
              </a:rPr>
              <a:t>*</a:t>
            </a:r>
            <a:endParaRPr lang="en-US" altLang="zh-CN" sz="1000" dirty="0">
              <a:solidFill>
                <a:schemeClr val="tx1">
                  <a:lumMod val="85000"/>
                  <a:lumOff val="15000"/>
                </a:schemeClr>
              </a:solidFill>
              <a:latin typeface="微软雅黑" pitchFamily="34" charset="-122"/>
              <a:ea typeface="微软雅黑" pitchFamily="34" charset="-122"/>
            </a:endParaRP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Ubuntu 14.04 </a:t>
            </a:r>
            <a:r>
              <a:rPr lang="zh-CN" altLang="en-US" sz="1000" dirty="0">
                <a:solidFill>
                  <a:schemeClr val="tx1">
                    <a:lumMod val="85000"/>
                    <a:lumOff val="15000"/>
                  </a:schemeClr>
                </a:solidFill>
                <a:latin typeface="微软雅黑" pitchFamily="34" charset="-122"/>
                <a:ea typeface="微软雅黑" pitchFamily="34" charset="-122"/>
              </a:rPr>
              <a:t>*</a:t>
            </a:r>
          </a:p>
        </p:txBody>
      </p:sp>
      <p:sp>
        <p:nvSpPr>
          <p:cNvPr id="38" name="文本框 37"/>
          <p:cNvSpPr txBox="1"/>
          <p:nvPr/>
        </p:nvSpPr>
        <p:spPr>
          <a:xfrm>
            <a:off x="2328230" y="2106887"/>
            <a:ext cx="865943" cy="276999"/>
          </a:xfrm>
          <a:prstGeom prst="rect">
            <a:avLst/>
          </a:prstGeom>
          <a:noFill/>
        </p:spPr>
        <p:txBody>
          <a:bodyPr wrap="none" rtlCol="0">
            <a:spAutoFit/>
          </a:bodyPr>
          <a:lstStyle/>
          <a:p>
            <a:r>
              <a:rPr lang="en-US" altLang="zh-CN" sz="1200" dirty="0">
                <a:solidFill>
                  <a:schemeClr val="bg1">
                    <a:lumMod val="95000"/>
                  </a:schemeClr>
                </a:solidFill>
                <a:latin typeface="微软雅黑" panose="020B0503020204020204" pitchFamily="34" charset="-122"/>
                <a:ea typeface="微软雅黑" panose="020B0503020204020204" pitchFamily="34" charset="-122"/>
              </a:rPr>
              <a:t>Windows</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2118081" y="3012052"/>
            <a:ext cx="822341" cy="276999"/>
          </a:xfrm>
          <a:prstGeom prst="rect">
            <a:avLst/>
          </a:prstGeom>
          <a:noFill/>
        </p:spPr>
        <p:txBody>
          <a:bodyPr wrap="none" rtlCol="0">
            <a:spAutoFit/>
          </a:bodyPr>
          <a:lstStyle/>
          <a:p>
            <a:r>
              <a:rPr lang="en-US" altLang="zh-CN" sz="1200" dirty="0" err="1">
                <a:solidFill>
                  <a:schemeClr val="bg1">
                    <a:lumMod val="95000"/>
                  </a:schemeClr>
                </a:solidFill>
                <a:latin typeface="微软雅黑" panose="020B0503020204020204" pitchFamily="34" charset="-122"/>
                <a:ea typeface="微软雅黑" panose="020B0503020204020204" pitchFamily="34" charset="-122"/>
              </a:rPr>
              <a:t>Vmware</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 </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451913" y="3847748"/>
            <a:ext cx="739305" cy="276999"/>
          </a:xfrm>
          <a:prstGeom prst="rect">
            <a:avLst/>
          </a:prstGeom>
          <a:noFill/>
        </p:spPr>
        <p:txBody>
          <a:bodyPr wrap="none" rtlCol="0">
            <a:spAutoFit/>
          </a:bodyPr>
          <a:lstStyle/>
          <a:p>
            <a:r>
              <a:rPr lang="en-US" altLang="zh-CN" sz="1200" dirty="0">
                <a:solidFill>
                  <a:schemeClr val="bg1">
                    <a:lumMod val="95000"/>
                  </a:schemeClr>
                </a:solidFill>
                <a:latin typeface="微软雅黑" panose="020B0503020204020204" pitchFamily="34" charset="-122"/>
                <a:ea typeface="微软雅黑" panose="020B0503020204020204" pitchFamily="34" charset="-122"/>
              </a:rPr>
              <a:t>Ubuntu</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074783" y="2165669"/>
            <a:ext cx="738023" cy="276999"/>
          </a:xfrm>
          <a:prstGeom prst="rect">
            <a:avLst/>
          </a:prstGeom>
          <a:noFill/>
        </p:spPr>
        <p:txBody>
          <a:bodyPr wrap="none" rtlCol="0">
            <a:spAutoFit/>
          </a:bodyPr>
          <a:lstStyle/>
          <a:p>
            <a:r>
              <a:rPr lang="en-US" altLang="zh-CN" sz="1200" dirty="0">
                <a:solidFill>
                  <a:schemeClr val="bg1">
                    <a:lumMod val="95000"/>
                  </a:schemeClr>
                </a:solidFill>
                <a:latin typeface="微软雅黑" panose="020B0503020204020204" pitchFamily="34" charset="-122"/>
                <a:ea typeface="微软雅黑" panose="020B0503020204020204" pitchFamily="34" charset="-122"/>
              </a:rPr>
              <a:t>Centos </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400891" y="2994697"/>
            <a:ext cx="747449" cy="276999"/>
          </a:xfrm>
          <a:prstGeom prst="rect">
            <a:avLst/>
          </a:prstGeom>
          <a:noFill/>
        </p:spPr>
        <p:txBody>
          <a:bodyPr wrap="none" rtlCol="0">
            <a:spAutoFit/>
          </a:bodyPr>
          <a:lstStyle/>
          <a:p>
            <a:r>
              <a:rPr lang="en-US" altLang="zh-CN" sz="1200" dirty="0" err="1">
                <a:solidFill>
                  <a:schemeClr val="bg1">
                    <a:lumMod val="95000"/>
                  </a:schemeClr>
                </a:solidFill>
                <a:latin typeface="微软雅黑" panose="020B0503020204020204" pitchFamily="34" charset="-122"/>
                <a:ea typeface="微软雅黑" panose="020B0503020204020204" pitchFamily="34" charset="-122"/>
              </a:rPr>
              <a:t>Redhat</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 </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173846" y="3861657"/>
            <a:ext cx="569387" cy="276999"/>
          </a:xfrm>
          <a:prstGeom prst="rect">
            <a:avLst/>
          </a:prstGeom>
          <a:noFill/>
        </p:spPr>
        <p:txBody>
          <a:bodyPr wrap="none" rtlCol="0">
            <a:spAutoFit/>
          </a:bodyPr>
          <a:lstStyle/>
          <a:p>
            <a:r>
              <a:rPr lang="en-US" altLang="zh-CN" sz="1200" dirty="0" err="1">
                <a:solidFill>
                  <a:schemeClr val="bg1">
                    <a:lumMod val="95000"/>
                  </a:schemeClr>
                </a:solidFill>
                <a:latin typeface="微软雅黑" panose="020B0503020204020204" pitchFamily="34" charset="-122"/>
                <a:ea typeface="微软雅黑" panose="020B0503020204020204" pitchFamily="34" charset="-122"/>
              </a:rPr>
              <a:t>Suse</a:t>
            </a:r>
            <a:r>
              <a:rPr lang="en-US" altLang="zh-CN" sz="1200" dirty="0">
                <a:solidFill>
                  <a:schemeClr val="bg1">
                    <a:lumMod val="95000"/>
                  </a:schemeClr>
                </a:solidFill>
                <a:latin typeface="微软雅黑" panose="020B0503020204020204" pitchFamily="34" charset="-122"/>
                <a:ea typeface="微软雅黑" panose="020B0503020204020204" pitchFamily="34" charset="-122"/>
              </a:rPr>
              <a:t> </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TextBox 23"/>
          <p:cNvSpPr txBox="1"/>
          <p:nvPr/>
        </p:nvSpPr>
        <p:spPr>
          <a:xfrm>
            <a:off x="6840101" y="1709285"/>
            <a:ext cx="1571175" cy="467857"/>
          </a:xfrm>
          <a:prstGeom prst="rect">
            <a:avLst/>
          </a:prstGeom>
          <a:noFill/>
        </p:spPr>
        <p:txBody>
          <a:bodyPr wrap="square" lIns="67092" tIns="33546" rIns="67092" bIns="33546" rtlCol="0">
            <a:spAutoFit/>
          </a:bodyPr>
          <a:lstStyle/>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Centos 6.4</a:t>
            </a:r>
            <a:r>
              <a:rPr lang="zh-CN" altLang="en-US" sz="1000" dirty="0">
                <a:solidFill>
                  <a:schemeClr val="tx1">
                    <a:lumMod val="85000"/>
                    <a:lumOff val="15000"/>
                  </a:schemeClr>
                </a:solidFill>
                <a:latin typeface="微软雅黑" pitchFamily="34" charset="-122"/>
                <a:ea typeface="微软雅黑" pitchFamily="34" charset="-122"/>
              </a:rPr>
              <a:t>及以上</a:t>
            </a:r>
            <a:endParaRPr lang="en-US" altLang="zh-CN" sz="1000" dirty="0">
              <a:solidFill>
                <a:schemeClr val="tx1">
                  <a:lumMod val="85000"/>
                  <a:lumOff val="15000"/>
                </a:schemeClr>
              </a:solidFill>
              <a:latin typeface="微软雅黑" pitchFamily="34" charset="-122"/>
              <a:ea typeface="微软雅黑" pitchFamily="34" charset="-122"/>
            </a:endParaRPr>
          </a:p>
          <a:p>
            <a:pPr>
              <a:lnSpc>
                <a:spcPct val="130000"/>
              </a:lnSpc>
            </a:pPr>
            <a:r>
              <a:rPr lang="en-US" altLang="zh-CN" sz="1000" dirty="0">
                <a:solidFill>
                  <a:schemeClr val="tx1">
                    <a:lumMod val="85000"/>
                    <a:lumOff val="15000"/>
                  </a:schemeClr>
                </a:solidFill>
                <a:latin typeface="微软雅黑" pitchFamily="34" charset="-122"/>
                <a:ea typeface="微软雅黑" pitchFamily="34" charset="-122"/>
              </a:rPr>
              <a:t>Centos 7.0</a:t>
            </a:r>
            <a:r>
              <a:rPr lang="zh-CN" altLang="en-US" sz="1000" dirty="0">
                <a:solidFill>
                  <a:schemeClr val="tx1">
                    <a:lumMod val="85000"/>
                    <a:lumOff val="15000"/>
                  </a:schemeClr>
                </a:solidFill>
                <a:latin typeface="微软雅黑" pitchFamily="34" charset="-122"/>
                <a:ea typeface="微软雅黑" pitchFamily="34" charset="-122"/>
              </a:rPr>
              <a:t>及以上</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45" name="文本框 44"/>
          <p:cNvSpPr txBox="1"/>
          <p:nvPr/>
        </p:nvSpPr>
        <p:spPr>
          <a:xfrm>
            <a:off x="3804233" y="4601755"/>
            <a:ext cx="1794081"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标注*的版本需补丁支持</a:t>
            </a:r>
          </a:p>
        </p:txBody>
      </p:sp>
    </p:spTree>
    <p:extLst>
      <p:ext uri="{BB962C8B-B14F-4D97-AF65-F5344CB8AC3E}">
        <p14:creationId xmlns:p14="http://schemas.microsoft.com/office/powerpoint/2010/main" val="1613816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35"/>
          <p:cNvSpPr/>
          <p:nvPr/>
        </p:nvSpPr>
        <p:spPr>
          <a:xfrm>
            <a:off x="251521" y="4005974"/>
            <a:ext cx="8568950" cy="991909"/>
          </a:xfrm>
          <a:prstGeom prst="roundRect">
            <a:avLst/>
          </a:prstGeom>
          <a:solidFill>
            <a:schemeClr val="bg1">
              <a:lumMod val="95000"/>
            </a:schemeClr>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a:solidFill>
                <a:prstClr val="white"/>
              </a:solidFill>
              <a:ea typeface="微软雅黑" panose="020B0503020204020204" pitchFamily="34" charset="-122"/>
            </a:endParaRPr>
          </a:p>
        </p:txBody>
      </p:sp>
      <p:sp>
        <p:nvSpPr>
          <p:cNvPr id="5" name="矩形: 圆角 135"/>
          <p:cNvSpPr/>
          <p:nvPr/>
        </p:nvSpPr>
        <p:spPr>
          <a:xfrm>
            <a:off x="251521" y="2896818"/>
            <a:ext cx="8568952" cy="991909"/>
          </a:xfrm>
          <a:prstGeom prst="roundRect">
            <a:avLst/>
          </a:prstGeom>
          <a:solidFill>
            <a:schemeClr val="bg1">
              <a:lumMod val="95000"/>
            </a:schemeClr>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a:solidFill>
                <a:prstClr val="white"/>
              </a:solidFill>
              <a:ea typeface="微软雅黑" panose="020B0503020204020204" pitchFamily="34" charset="-122"/>
            </a:endParaRPr>
          </a:p>
        </p:txBody>
      </p:sp>
      <p:sp>
        <p:nvSpPr>
          <p:cNvPr id="6" name="矩形: 圆角 3"/>
          <p:cNvSpPr/>
          <p:nvPr/>
        </p:nvSpPr>
        <p:spPr>
          <a:xfrm>
            <a:off x="249269" y="1724849"/>
            <a:ext cx="8571203" cy="991909"/>
          </a:xfrm>
          <a:prstGeom prst="roundRect">
            <a:avLst/>
          </a:prstGeom>
          <a:solidFill>
            <a:srgbClr val="F2F2F2"/>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a:solidFill>
                <a:prstClr val="white"/>
              </a:solidFill>
              <a:ea typeface="微软雅黑" panose="020B0503020204020204" pitchFamily="34" charset="-122"/>
            </a:endParaRPr>
          </a:p>
        </p:txBody>
      </p:sp>
      <p:sp>
        <p:nvSpPr>
          <p:cNvPr id="7" name="梯形 6"/>
          <p:cNvSpPr/>
          <p:nvPr/>
        </p:nvSpPr>
        <p:spPr>
          <a:xfrm>
            <a:off x="2733756" y="2924988"/>
            <a:ext cx="4475944" cy="612067"/>
          </a:xfrm>
          <a:prstGeom prst="trapezoid">
            <a:avLst>
              <a:gd name="adj" fmla="val 75317"/>
            </a:avLst>
          </a:prstGeom>
          <a:noFill/>
          <a:ln w="25400"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sz="800" kern="0" dirty="0">
              <a:solidFill>
                <a:prstClr val="white"/>
              </a:solidFill>
              <a:ea typeface="微软雅黑" panose="020B0503020204020204" pitchFamily="34" charset="-122"/>
            </a:endParaRPr>
          </a:p>
        </p:txBody>
      </p:sp>
      <p:sp>
        <p:nvSpPr>
          <p:cNvPr id="8" name="梯形 7"/>
          <p:cNvSpPr/>
          <p:nvPr/>
        </p:nvSpPr>
        <p:spPr>
          <a:xfrm>
            <a:off x="3717071" y="1687679"/>
            <a:ext cx="2849267" cy="701650"/>
          </a:xfrm>
          <a:prstGeom prst="trapezoid">
            <a:avLst>
              <a:gd name="adj" fmla="val 75317"/>
            </a:avLst>
          </a:prstGeom>
          <a:noFill/>
          <a:ln w="25400"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sz="800" kern="0" dirty="0">
              <a:solidFill>
                <a:prstClr val="white"/>
              </a:solidFill>
              <a:ea typeface="微软雅黑" panose="020B0503020204020204" pitchFamily="34" charset="-122"/>
            </a:endParaRPr>
          </a:p>
        </p:txBody>
      </p:sp>
      <p:sp>
        <p:nvSpPr>
          <p:cNvPr id="9" name="文本框 26"/>
          <p:cNvSpPr txBox="1"/>
          <p:nvPr/>
        </p:nvSpPr>
        <p:spPr>
          <a:xfrm>
            <a:off x="7355010" y="3577105"/>
            <a:ext cx="1033717" cy="244426"/>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rPr>
              <a:t>2U</a:t>
            </a: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单路</a:t>
            </a:r>
          </a:p>
        </p:txBody>
      </p:sp>
      <p:sp>
        <p:nvSpPr>
          <p:cNvPr id="10" name="梯形 9"/>
          <p:cNvSpPr/>
          <p:nvPr/>
        </p:nvSpPr>
        <p:spPr>
          <a:xfrm>
            <a:off x="5219256" y="1658243"/>
            <a:ext cx="1782388" cy="701650"/>
          </a:xfrm>
          <a:prstGeom prst="trapezoid">
            <a:avLst>
              <a:gd name="adj" fmla="val 75317"/>
            </a:avLst>
          </a:prstGeom>
          <a:noFill/>
          <a:ln w="25400"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sz="800" kern="0" dirty="0">
              <a:solidFill>
                <a:prstClr val="white"/>
              </a:solidFill>
              <a:ea typeface="微软雅黑" panose="020B0503020204020204" pitchFamily="34" charset="-122"/>
            </a:endParaRPr>
          </a:p>
        </p:txBody>
      </p:sp>
      <p:sp>
        <p:nvSpPr>
          <p:cNvPr id="11" name="矩形: 圆角 14"/>
          <p:cNvSpPr/>
          <p:nvPr/>
        </p:nvSpPr>
        <p:spPr>
          <a:xfrm>
            <a:off x="405408" y="3115258"/>
            <a:ext cx="1453825" cy="612068"/>
          </a:xfrm>
          <a:prstGeom prst="roundRect">
            <a:avLst/>
          </a:prstGeom>
          <a:solidFill>
            <a:srgbClr val="AD2830"/>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r>
              <a:rPr lang="zh-CN" altLang="en-US" sz="1200" b="1" kern="0" dirty="0">
                <a:solidFill>
                  <a:prstClr val="white"/>
                </a:solidFill>
                <a:latin typeface="微软雅黑" panose="020B0503020204020204" pitchFamily="34" charset="-122"/>
                <a:ea typeface="微软雅黑" panose="020B0503020204020204" pitchFamily="34" charset="-122"/>
              </a:rPr>
              <a:t>通用计算</a:t>
            </a:r>
          </a:p>
        </p:txBody>
      </p:sp>
      <p:sp>
        <p:nvSpPr>
          <p:cNvPr id="12" name="Shape 342"/>
          <p:cNvSpPr>
            <a:spLocks noChangeArrowheads="1"/>
          </p:cNvSpPr>
          <p:nvPr/>
        </p:nvSpPr>
        <p:spPr bwMode="auto">
          <a:xfrm>
            <a:off x="2794298" y="2097406"/>
            <a:ext cx="1353563" cy="312870"/>
          </a:xfrm>
          <a:prstGeom prst="rect">
            <a:avLst/>
          </a:prstGeom>
          <a:noFill/>
          <a:ln>
            <a:noFill/>
          </a:ln>
        </p:spPr>
        <p:txBody>
          <a:bodyPr wrap="square" lIns="17762" tIns="17762" rIns="17762" bIns="17762">
            <a:spAutoFit/>
          </a:bodyPr>
          <a:lstStyle>
            <a:lvl1pPr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1pPr>
            <a:lvl2pPr marL="742950" indent="-28575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2pPr>
            <a:lvl3pPr marL="11430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3pPr>
            <a:lvl4pPr marL="16002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4pPr>
            <a:lvl5pPr marL="20574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9pPr>
          </a:lstStyle>
          <a:p>
            <a:pPr algn="ctr" defTabSz="473710" eaLnBrk="1" fontAlgn="base" hangingPunct="1">
              <a:spcBef>
                <a:spcPct val="0"/>
              </a:spcBef>
              <a:spcAft>
                <a:spcPct val="0"/>
              </a:spcAft>
              <a:buFont typeface="Arial" panose="020B0604020202020204" pitchFamily="34" charset="0"/>
              <a:buNone/>
            </a:pPr>
            <a:r>
              <a:rPr lang="zh-CN" altLang="en-US"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入门级单路</a:t>
            </a:r>
            <a:endParaRPr lang="en-US" altLang="zh-CN"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a:p>
            <a:pPr algn="ctr" defTabSz="473710" eaLnBrk="1" fontAlgn="base" hangingPunct="1">
              <a:spcBef>
                <a:spcPct val="0"/>
              </a:spcBef>
              <a:spcAft>
                <a:spcPct val="0"/>
              </a:spcAft>
              <a:buFont typeface="Arial" panose="020B0604020202020204" pitchFamily="34" charset="0"/>
              <a:buNone/>
            </a:pPr>
            <a:r>
              <a:rPr lang="zh-CN" altLang="en-US"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工作站</a:t>
            </a:r>
            <a:endParaRPr lang="en-US" altLang="zh-CN"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p:txBody>
      </p:sp>
      <p:sp>
        <p:nvSpPr>
          <p:cNvPr id="13" name="Shape 342"/>
          <p:cNvSpPr>
            <a:spLocks noChangeArrowheads="1"/>
          </p:cNvSpPr>
          <p:nvPr/>
        </p:nvSpPr>
        <p:spPr bwMode="auto">
          <a:xfrm>
            <a:off x="4688885" y="2095519"/>
            <a:ext cx="1353563" cy="312870"/>
          </a:xfrm>
          <a:prstGeom prst="rect">
            <a:avLst/>
          </a:prstGeom>
          <a:noFill/>
          <a:ln>
            <a:noFill/>
          </a:ln>
        </p:spPr>
        <p:txBody>
          <a:bodyPr wrap="square" lIns="17762" tIns="17762" rIns="17762" bIns="17762">
            <a:spAutoFit/>
          </a:bodyPr>
          <a:lstStyle>
            <a:lvl1pPr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1pPr>
            <a:lvl2pPr marL="742950" indent="-28575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2pPr>
            <a:lvl3pPr marL="11430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3pPr>
            <a:lvl4pPr marL="16002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4pPr>
            <a:lvl5pPr marL="20574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9pPr>
          </a:lstStyle>
          <a:p>
            <a:pPr algn="ctr" defTabSz="473710" eaLnBrk="1" fontAlgn="base" hangingPunct="1">
              <a:spcBef>
                <a:spcPct val="0"/>
              </a:spcBef>
              <a:spcAft>
                <a:spcPct val="0"/>
              </a:spcAft>
              <a:buFont typeface="Arial" panose="020B0604020202020204" pitchFamily="34" charset="0"/>
              <a:buNone/>
            </a:pPr>
            <a:r>
              <a:rPr lang="zh-CN" altLang="en-US"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企业级双路</a:t>
            </a:r>
            <a:endParaRPr lang="en-US" altLang="zh-CN"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a:p>
            <a:pPr algn="ctr" defTabSz="473710" eaLnBrk="1" fontAlgn="base" hangingPunct="1">
              <a:spcBef>
                <a:spcPct val="0"/>
              </a:spcBef>
              <a:spcAft>
                <a:spcPct val="0"/>
              </a:spcAft>
              <a:buFont typeface="Arial" panose="020B0604020202020204" pitchFamily="34" charset="0"/>
              <a:buNone/>
            </a:pPr>
            <a:r>
              <a:rPr lang="zh-CN" altLang="en-US"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工作站</a:t>
            </a:r>
            <a:endParaRPr lang="en-US" altLang="zh-CN"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p:txBody>
      </p:sp>
      <p:sp>
        <p:nvSpPr>
          <p:cNvPr id="14" name="文本框 37"/>
          <p:cNvSpPr txBox="1"/>
          <p:nvPr/>
        </p:nvSpPr>
        <p:spPr>
          <a:xfrm>
            <a:off x="2258205" y="3552410"/>
            <a:ext cx="1207648" cy="2585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旗舰双路</a:t>
            </a:r>
          </a:p>
        </p:txBody>
      </p:sp>
      <p:sp>
        <p:nvSpPr>
          <p:cNvPr id="15" name="文本框 38"/>
          <p:cNvSpPr txBox="1"/>
          <p:nvPr/>
        </p:nvSpPr>
        <p:spPr>
          <a:xfrm>
            <a:off x="3587643" y="3561541"/>
            <a:ext cx="899833" cy="2585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主流双路</a:t>
            </a:r>
          </a:p>
        </p:txBody>
      </p:sp>
      <p:sp>
        <p:nvSpPr>
          <p:cNvPr id="16" name="文本框 39"/>
          <p:cNvSpPr txBox="1"/>
          <p:nvPr/>
        </p:nvSpPr>
        <p:spPr>
          <a:xfrm>
            <a:off x="4909266" y="3566626"/>
            <a:ext cx="959365" cy="244426"/>
          </a:xfrm>
          <a:prstGeom prst="rect">
            <a:avLst/>
          </a:prstGeom>
          <a:noFill/>
          <a:ln>
            <a:noFill/>
          </a:ln>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rPr>
              <a:t>1U</a:t>
            </a: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双路</a:t>
            </a:r>
          </a:p>
        </p:txBody>
      </p:sp>
      <p:sp>
        <p:nvSpPr>
          <p:cNvPr id="17" name="矩形: 圆角 34"/>
          <p:cNvSpPr/>
          <p:nvPr/>
        </p:nvSpPr>
        <p:spPr>
          <a:xfrm>
            <a:off x="380477" y="1928462"/>
            <a:ext cx="1453825" cy="612068"/>
          </a:xfrm>
          <a:prstGeom prst="roundRect">
            <a:avLst/>
          </a:prstGeom>
          <a:solidFill>
            <a:srgbClr val="AD2830"/>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dirty="0">
              <a:solidFill>
                <a:prstClr val="white"/>
              </a:solidFill>
              <a:ea typeface="微软雅黑" panose="020B0503020204020204" pitchFamily="34" charset="-122"/>
            </a:endParaRPr>
          </a:p>
        </p:txBody>
      </p:sp>
      <p:sp>
        <p:nvSpPr>
          <p:cNvPr id="18" name="文本框 42"/>
          <p:cNvSpPr txBox="1"/>
          <p:nvPr/>
        </p:nvSpPr>
        <p:spPr>
          <a:xfrm>
            <a:off x="387796" y="2073230"/>
            <a:ext cx="1409231" cy="3139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fontAlgn="base">
              <a:lnSpc>
                <a:spcPct val="120000"/>
              </a:lnSpc>
              <a:spcBef>
                <a:spcPct val="0"/>
              </a:spcBef>
              <a:spcAft>
                <a:spcPct val="0"/>
              </a:spcAft>
              <a:buFont typeface="Arial" panose="020B0604020202020204" pitchFamily="34" charset="0"/>
              <a:buNone/>
            </a:pPr>
            <a:r>
              <a:rPr lang="zh-CN" altLang="en-US" sz="1200" b="1" dirty="0">
                <a:solidFill>
                  <a:prstClr val="white"/>
                </a:solidFill>
                <a:latin typeface="微软雅黑" panose="020B0503020204020204" pitchFamily="34" charset="-122"/>
                <a:ea typeface="微软雅黑" panose="020B0503020204020204" pitchFamily="34" charset="-122"/>
              </a:rPr>
              <a:t>智能计算</a:t>
            </a:r>
          </a:p>
        </p:txBody>
      </p:sp>
      <p:sp>
        <p:nvSpPr>
          <p:cNvPr id="19" name="矩形: 圆角 135"/>
          <p:cNvSpPr/>
          <p:nvPr/>
        </p:nvSpPr>
        <p:spPr>
          <a:xfrm>
            <a:off x="251520" y="699542"/>
            <a:ext cx="8568951" cy="973718"/>
          </a:xfrm>
          <a:prstGeom prst="roundRect">
            <a:avLst/>
          </a:prstGeom>
          <a:solidFill>
            <a:schemeClr val="bg1">
              <a:lumMod val="95000"/>
            </a:schemeClr>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dirty="0">
              <a:solidFill>
                <a:prstClr val="white"/>
              </a:solidFill>
              <a:ea typeface="微软雅黑" panose="020B0503020204020204" pitchFamily="34" charset="-122"/>
            </a:endParaRPr>
          </a:p>
        </p:txBody>
      </p:sp>
      <p:sp>
        <p:nvSpPr>
          <p:cNvPr id="20" name="Shape 342"/>
          <p:cNvSpPr>
            <a:spLocks noChangeArrowheads="1"/>
          </p:cNvSpPr>
          <p:nvPr/>
        </p:nvSpPr>
        <p:spPr bwMode="auto">
          <a:xfrm>
            <a:off x="3317942" y="846724"/>
            <a:ext cx="1353563" cy="174370"/>
          </a:xfrm>
          <a:prstGeom prst="rect">
            <a:avLst/>
          </a:prstGeom>
          <a:noFill/>
          <a:ln>
            <a:noFill/>
          </a:ln>
        </p:spPr>
        <p:txBody>
          <a:bodyPr wrap="square" lIns="17762" tIns="17762" rIns="17762" bIns="17762">
            <a:spAutoFit/>
          </a:bodyPr>
          <a:lstStyle>
            <a:lvl1pPr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1pPr>
            <a:lvl2pPr marL="742950" indent="-28575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2pPr>
            <a:lvl3pPr marL="11430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3pPr>
            <a:lvl4pPr marL="16002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4pPr>
            <a:lvl5pPr marL="20574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9pPr>
          </a:lstStyle>
          <a:p>
            <a:pPr algn="ctr" defTabSz="473710" eaLnBrk="1" fontAlgn="base" hangingPunct="1">
              <a:spcBef>
                <a:spcPct val="0"/>
              </a:spcBef>
              <a:spcAft>
                <a:spcPct val="0"/>
              </a:spcAft>
              <a:buFont typeface="Arial" panose="020B0604020202020204" pitchFamily="34" charset="0"/>
              <a:buNone/>
            </a:pPr>
            <a:r>
              <a:rPr lang="zh-CN" altLang="en-US"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刀片服务器</a:t>
            </a:r>
            <a:endParaRPr lang="en-US" altLang="zh-CN" sz="90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p:txBody>
      </p:sp>
      <p:sp>
        <p:nvSpPr>
          <p:cNvPr id="21" name="矩形: 圆角 34"/>
          <p:cNvSpPr/>
          <p:nvPr/>
        </p:nvSpPr>
        <p:spPr>
          <a:xfrm>
            <a:off x="405408" y="898885"/>
            <a:ext cx="1453825" cy="628224"/>
          </a:xfrm>
          <a:prstGeom prst="roundRect">
            <a:avLst/>
          </a:prstGeom>
          <a:solidFill>
            <a:srgbClr val="AD2830"/>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kern="0" dirty="0">
              <a:solidFill>
                <a:prstClr val="white"/>
              </a:solidFill>
              <a:ea typeface="微软雅黑" panose="020B0503020204020204" pitchFamily="34" charset="-122"/>
            </a:endParaRPr>
          </a:p>
        </p:txBody>
      </p:sp>
      <p:sp>
        <p:nvSpPr>
          <p:cNvPr id="22" name="文本框 48"/>
          <p:cNvSpPr txBox="1"/>
          <p:nvPr/>
        </p:nvSpPr>
        <p:spPr>
          <a:xfrm>
            <a:off x="415457" y="1038528"/>
            <a:ext cx="1409231" cy="29514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fontAlgn="base">
              <a:lnSpc>
                <a:spcPct val="120000"/>
              </a:lnSpc>
              <a:spcBef>
                <a:spcPct val="0"/>
              </a:spcBef>
              <a:spcAft>
                <a:spcPct val="0"/>
              </a:spcAft>
              <a:buFont typeface="Arial" panose="020B0604020202020204" pitchFamily="34" charset="0"/>
              <a:buNone/>
            </a:pPr>
            <a:r>
              <a:rPr lang="zh-CN" altLang="en-US" sz="1200" b="1" dirty="0">
                <a:solidFill>
                  <a:prstClr val="white"/>
                </a:solidFill>
                <a:latin typeface="微软雅黑" panose="020B0503020204020204" pitchFamily="34" charset="-122"/>
                <a:ea typeface="微软雅黑" panose="020B0503020204020204" pitchFamily="34" charset="-122"/>
              </a:rPr>
              <a:t>刀片</a:t>
            </a:r>
          </a:p>
        </p:txBody>
      </p:sp>
      <p:sp>
        <p:nvSpPr>
          <p:cNvPr id="24" name="梯形 23"/>
          <p:cNvSpPr/>
          <p:nvPr/>
        </p:nvSpPr>
        <p:spPr>
          <a:xfrm>
            <a:off x="2733756" y="4041774"/>
            <a:ext cx="4475944" cy="612067"/>
          </a:xfrm>
          <a:prstGeom prst="trapezoid">
            <a:avLst>
              <a:gd name="adj" fmla="val 75317"/>
            </a:avLst>
          </a:prstGeom>
          <a:noFill/>
          <a:ln w="25400"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endParaRPr lang="zh-CN" altLang="en-US" sz="800" kern="0" dirty="0">
              <a:solidFill>
                <a:prstClr val="white"/>
              </a:solidFill>
              <a:ea typeface="微软雅黑" panose="020B0503020204020204" pitchFamily="34" charset="-122"/>
            </a:endParaRPr>
          </a:p>
        </p:txBody>
      </p:sp>
      <p:sp>
        <p:nvSpPr>
          <p:cNvPr id="25" name="矩形: 圆角 58"/>
          <p:cNvSpPr/>
          <p:nvPr/>
        </p:nvSpPr>
        <p:spPr>
          <a:xfrm>
            <a:off x="405408" y="4232044"/>
            <a:ext cx="1453825" cy="612068"/>
          </a:xfrm>
          <a:prstGeom prst="roundRect">
            <a:avLst/>
          </a:prstGeom>
          <a:solidFill>
            <a:srgbClr val="AD2830"/>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buFont typeface="Arial" panose="020B0604020202020204" pitchFamily="34" charset="0"/>
              <a:buNone/>
              <a:defRPr/>
            </a:pPr>
            <a:r>
              <a:rPr lang="zh-CN" altLang="en-US" sz="1200" b="1" kern="0" dirty="0">
                <a:solidFill>
                  <a:prstClr val="white"/>
                </a:solidFill>
                <a:latin typeface="微软雅黑" panose="020B0503020204020204" pitchFamily="34" charset="-122"/>
                <a:ea typeface="微软雅黑" panose="020B0503020204020204" pitchFamily="34" charset="-122"/>
              </a:rPr>
              <a:t>存储</a:t>
            </a:r>
          </a:p>
        </p:txBody>
      </p:sp>
      <p:sp>
        <p:nvSpPr>
          <p:cNvPr id="26" name="文本框 54"/>
          <p:cNvSpPr txBox="1"/>
          <p:nvPr/>
        </p:nvSpPr>
        <p:spPr>
          <a:xfrm>
            <a:off x="3396631" y="4701709"/>
            <a:ext cx="1441125" cy="2585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高性能 存储服务器</a:t>
            </a:r>
          </a:p>
        </p:txBody>
      </p:sp>
      <p:sp>
        <p:nvSpPr>
          <p:cNvPr id="27" name="文本框 55"/>
          <p:cNvSpPr txBox="1"/>
          <p:nvPr/>
        </p:nvSpPr>
        <p:spPr>
          <a:xfrm>
            <a:off x="6278328" y="3577105"/>
            <a:ext cx="1033717" cy="244426"/>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en-US" altLang="zh-CN" sz="900" b="1" dirty="0">
                <a:solidFill>
                  <a:schemeClr val="tx1">
                    <a:lumMod val="95000"/>
                    <a:lumOff val="5000"/>
                  </a:schemeClr>
                </a:solidFill>
                <a:latin typeface="微软雅黑" panose="020B0503020204020204" pitchFamily="34" charset="-122"/>
                <a:ea typeface="微软雅黑" panose="020B0503020204020204" pitchFamily="34" charset="-122"/>
              </a:rPr>
              <a:t>1U</a:t>
            </a: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单路</a:t>
            </a:r>
          </a:p>
        </p:txBody>
      </p:sp>
      <p:sp>
        <p:nvSpPr>
          <p:cNvPr id="28" name="文本框 56"/>
          <p:cNvSpPr txBox="1"/>
          <p:nvPr/>
        </p:nvSpPr>
        <p:spPr>
          <a:xfrm>
            <a:off x="5524969" y="4701709"/>
            <a:ext cx="1441125" cy="2585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lnSpc>
                <a:spcPct val="120000"/>
              </a:lnSpc>
              <a:spcBef>
                <a:spcPct val="0"/>
              </a:spcBef>
              <a:spcAft>
                <a:spcPct val="0"/>
              </a:spcAft>
              <a:buFont typeface="Arial" panose="020B0604020202020204" pitchFamily="34" charset="0"/>
              <a:buNone/>
            </a:pPr>
            <a:r>
              <a:rPr lang="zh-CN" altLang="en-US" sz="900" b="1" dirty="0">
                <a:solidFill>
                  <a:schemeClr val="tx1">
                    <a:lumMod val="95000"/>
                    <a:lumOff val="5000"/>
                  </a:schemeClr>
                </a:solidFill>
                <a:latin typeface="微软雅黑" panose="020B0503020204020204" pitchFamily="34" charset="-122"/>
                <a:ea typeface="微软雅黑" panose="020B0503020204020204" pitchFamily="34" charset="-122"/>
              </a:rPr>
              <a:t>经济型 存储服务器</a:t>
            </a:r>
          </a:p>
        </p:txBody>
      </p:sp>
      <p:sp>
        <p:nvSpPr>
          <p:cNvPr id="29" name="Shape 342"/>
          <p:cNvSpPr>
            <a:spLocks noChangeArrowheads="1"/>
          </p:cNvSpPr>
          <p:nvPr/>
        </p:nvSpPr>
        <p:spPr bwMode="auto">
          <a:xfrm>
            <a:off x="6325126" y="2320640"/>
            <a:ext cx="1320983" cy="35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17334" tIns="17334" rIns="17334" bIns="17334">
            <a:spAutoFit/>
          </a:bodyPr>
          <a:lstStyle>
            <a:lvl1pPr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1pPr>
            <a:lvl2pPr marL="742950" indent="-28575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2pPr>
            <a:lvl3pPr marL="11430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3pPr>
            <a:lvl4pPr marL="16002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4pPr>
            <a:lvl5pPr marL="2057400" indent="-228600" eaLnBrk="0" hangingPunct="0">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sym typeface="Helvetica" panose="020B0604020202020204" pitchFamily="34" charset="0"/>
              </a:defRPr>
            </a:lvl9pPr>
          </a:lstStyle>
          <a:p>
            <a:pPr algn="ctr" defTabSz="462280" eaLnBrk="1" hangingPunct="1"/>
            <a:r>
              <a:rPr lang="en-US" altLang="zh-CN" sz="88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X740-H30</a:t>
            </a:r>
          </a:p>
          <a:p>
            <a:pPr algn="ctr" defTabSz="462280" eaLnBrk="1" hangingPunct="1"/>
            <a:r>
              <a:rPr lang="en-US" altLang="zh-CN" sz="88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AI</a:t>
            </a:r>
            <a:r>
              <a:rPr lang="zh-CN" altLang="en-US" sz="88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rPr>
              <a:t>推理服务器</a:t>
            </a:r>
            <a:endParaRPr lang="en-US" altLang="zh-CN" sz="880" b="1" dirty="0">
              <a:solidFill>
                <a:srgbClr val="000000"/>
              </a:solidFill>
              <a:latin typeface="微软雅黑" panose="020B0503020204020204" pitchFamily="34" charset="-122"/>
              <a:ea typeface="微软雅黑" panose="020B0503020204020204" pitchFamily="34" charset="-122"/>
              <a:cs typeface="Apple Braille Outline 6 Dot"/>
              <a:sym typeface="Apple Braille Outline 6 Dot"/>
            </a:endParaRPr>
          </a:p>
        </p:txBody>
      </p:sp>
      <p:sp>
        <p:nvSpPr>
          <p:cNvPr id="30" name="文本框 29"/>
          <p:cNvSpPr txBox="1"/>
          <p:nvPr/>
        </p:nvSpPr>
        <p:spPr>
          <a:xfrm>
            <a:off x="124173" y="137970"/>
            <a:ext cx="2961067"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海光国产</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x86</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服务器布局</a:t>
            </a:r>
          </a:p>
        </p:txBody>
      </p:sp>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4917" t="18370" r="7499" b="19704"/>
          <a:stretch/>
        </p:blipFill>
        <p:spPr>
          <a:xfrm>
            <a:off x="3420578" y="4199993"/>
            <a:ext cx="1170961" cy="465710"/>
          </a:xfrm>
          <a:prstGeom prst="rect">
            <a:avLst/>
          </a:prstGeom>
        </p:spPr>
      </p:pic>
      <p:pic>
        <p:nvPicPr>
          <p:cNvPr id="32" name="图片 31"/>
          <p:cNvPicPr>
            <a:picLocks noChangeAspect="1"/>
          </p:cNvPicPr>
          <p:nvPr/>
        </p:nvPicPr>
        <p:blipFill rotWithShape="1">
          <a:blip r:embed="rId2" cstate="print">
            <a:extLst>
              <a:ext uri="{28A0092B-C50C-407E-A947-70E740481C1C}">
                <a14:useLocalDpi xmlns:a14="http://schemas.microsoft.com/office/drawing/2010/main" val="0"/>
              </a:ext>
            </a:extLst>
          </a:blip>
          <a:srcRect l="4917" t="18370" r="7499" b="19704"/>
          <a:stretch/>
        </p:blipFill>
        <p:spPr>
          <a:xfrm>
            <a:off x="5524969" y="4182115"/>
            <a:ext cx="1170961" cy="465710"/>
          </a:xfrm>
          <a:prstGeom prst="rect">
            <a:avLst/>
          </a:prstGeom>
        </p:spPr>
      </p:pic>
      <p:pic>
        <p:nvPicPr>
          <p:cNvPr id="41" name="图片 40"/>
          <p:cNvPicPr>
            <a:picLocks noChangeAspect="1"/>
          </p:cNvPicPr>
          <p:nvPr/>
        </p:nvPicPr>
        <p:blipFill rotWithShape="1">
          <a:blip r:embed="rId3" cstate="print">
            <a:extLst>
              <a:ext uri="{28A0092B-C50C-407E-A947-70E740481C1C}">
                <a14:useLocalDpi xmlns:a14="http://schemas.microsoft.com/office/drawing/2010/main" val="0"/>
              </a:ext>
            </a:extLst>
          </a:blip>
          <a:srcRect l="6688" t="19174" r="5900" b="19172"/>
          <a:stretch/>
        </p:blipFill>
        <p:spPr>
          <a:xfrm>
            <a:off x="3318889" y="1013140"/>
            <a:ext cx="1438372" cy="570165"/>
          </a:xfrm>
          <a:prstGeom prst="rect">
            <a:avLst/>
          </a:prstGeom>
        </p:spPr>
      </p:pic>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l="29525" t="8000" r="31888" b="8000"/>
          <a:stretch/>
        </p:blipFill>
        <p:spPr>
          <a:xfrm>
            <a:off x="2393889" y="1857361"/>
            <a:ext cx="593622" cy="726884"/>
          </a:xfrm>
          <a:prstGeom prst="rect">
            <a:avLst/>
          </a:prstGeom>
        </p:spPr>
      </p:pic>
      <p:pic>
        <p:nvPicPr>
          <p:cNvPr id="43" name="图片 42"/>
          <p:cNvPicPr>
            <a:picLocks noChangeAspect="1"/>
          </p:cNvPicPr>
          <p:nvPr/>
        </p:nvPicPr>
        <p:blipFill rotWithShape="1">
          <a:blip r:embed="rId5" cstate="print">
            <a:extLst>
              <a:ext uri="{28A0092B-C50C-407E-A947-70E740481C1C}">
                <a14:useLocalDpi xmlns:a14="http://schemas.microsoft.com/office/drawing/2010/main" val="0"/>
              </a:ext>
            </a:extLst>
          </a:blip>
          <a:srcRect l="24739" t="12201" r="37370" b="9400"/>
          <a:stretch/>
        </p:blipFill>
        <p:spPr>
          <a:xfrm>
            <a:off x="4351102" y="1805408"/>
            <a:ext cx="580771" cy="833928"/>
          </a:xfrm>
          <a:prstGeom prst="rect">
            <a:avLst/>
          </a:prstGeom>
        </p:spPr>
      </p:pic>
      <p:pic>
        <p:nvPicPr>
          <p:cNvPr id="44" name="图片 43"/>
          <p:cNvPicPr>
            <a:picLocks noChangeAspect="1"/>
          </p:cNvPicPr>
          <p:nvPr/>
        </p:nvPicPr>
        <p:blipFill rotWithShape="1">
          <a:blip r:embed="rId6" cstate="print">
            <a:extLst>
              <a:ext uri="{28A0092B-C50C-407E-A947-70E740481C1C}">
                <a14:useLocalDpi xmlns:a14="http://schemas.microsoft.com/office/drawing/2010/main" val="0"/>
              </a:ext>
            </a:extLst>
          </a:blip>
          <a:srcRect l="9051" t="40200" r="5113" b="29000"/>
          <a:stretch/>
        </p:blipFill>
        <p:spPr>
          <a:xfrm>
            <a:off x="6157570" y="1941822"/>
            <a:ext cx="1897307" cy="382943"/>
          </a:xfrm>
          <a:prstGeom prst="rect">
            <a:avLst/>
          </a:prstGeom>
        </p:spPr>
      </p:pic>
      <p:pic>
        <p:nvPicPr>
          <p:cNvPr id="45" name="图片 44"/>
          <p:cNvPicPr>
            <a:picLocks noChangeAspect="1"/>
          </p:cNvPicPr>
          <p:nvPr/>
        </p:nvPicPr>
        <p:blipFill rotWithShape="1">
          <a:blip r:embed="rId7" cstate="print">
            <a:extLst>
              <a:ext uri="{28A0092B-C50C-407E-A947-70E740481C1C}">
                <a14:useLocalDpi xmlns:a14="http://schemas.microsoft.com/office/drawing/2010/main" val="0"/>
              </a:ext>
            </a:extLst>
          </a:blip>
          <a:srcRect l="9051" t="38800" r="5113" b="29001"/>
          <a:stretch/>
        </p:blipFill>
        <p:spPr>
          <a:xfrm>
            <a:off x="1997679" y="3239837"/>
            <a:ext cx="1218392" cy="257092"/>
          </a:xfrm>
          <a:prstGeom prst="rect">
            <a:avLst/>
          </a:prstGeom>
        </p:spPr>
      </p:pic>
      <p:pic>
        <p:nvPicPr>
          <p:cNvPr id="46" name="图片 45"/>
          <p:cNvPicPr>
            <a:picLocks noChangeAspect="1"/>
          </p:cNvPicPr>
          <p:nvPr/>
        </p:nvPicPr>
        <p:blipFill rotWithShape="1">
          <a:blip r:embed="rId8" cstate="print">
            <a:extLst>
              <a:ext uri="{28A0092B-C50C-407E-A947-70E740481C1C}">
                <a14:useLocalDpi xmlns:a14="http://schemas.microsoft.com/office/drawing/2010/main" val="0"/>
              </a:ext>
            </a:extLst>
          </a:blip>
          <a:srcRect l="9051" t="38800" r="5113" b="29001"/>
          <a:stretch/>
        </p:blipFill>
        <p:spPr>
          <a:xfrm>
            <a:off x="3344371" y="3248132"/>
            <a:ext cx="1179081" cy="248797"/>
          </a:xfrm>
          <a:prstGeom prst="rect">
            <a:avLst/>
          </a:prstGeom>
        </p:spPr>
      </p:pic>
      <p:pic>
        <p:nvPicPr>
          <p:cNvPr id="47" name="图片 46"/>
          <p:cNvPicPr>
            <a:picLocks noChangeAspect="1"/>
          </p:cNvPicPr>
          <p:nvPr/>
        </p:nvPicPr>
        <p:blipFill rotWithShape="1">
          <a:blip r:embed="rId9" cstate="print">
            <a:extLst>
              <a:ext uri="{28A0092B-C50C-407E-A947-70E740481C1C}">
                <a14:useLocalDpi xmlns:a14="http://schemas.microsoft.com/office/drawing/2010/main" val="0"/>
              </a:ext>
            </a:extLst>
          </a:blip>
          <a:srcRect l="10625" t="45800" r="7475" b="37400"/>
          <a:stretch/>
        </p:blipFill>
        <p:spPr>
          <a:xfrm>
            <a:off x="4591539" y="3291346"/>
            <a:ext cx="1369627" cy="158034"/>
          </a:xfrm>
          <a:prstGeom prst="rect">
            <a:avLst/>
          </a:prstGeom>
        </p:spPr>
      </p:pic>
      <p:pic>
        <p:nvPicPr>
          <p:cNvPr id="48" name="图片 47"/>
          <p:cNvPicPr>
            <a:picLocks noChangeAspect="1"/>
          </p:cNvPicPr>
          <p:nvPr/>
        </p:nvPicPr>
        <p:blipFill rotWithShape="1">
          <a:blip r:embed="rId10" cstate="print">
            <a:extLst>
              <a:ext uri="{28A0092B-C50C-407E-A947-70E740481C1C}">
                <a14:useLocalDpi xmlns:a14="http://schemas.microsoft.com/office/drawing/2010/main" val="0"/>
              </a:ext>
            </a:extLst>
          </a:blip>
          <a:srcRect l="5113" t="41600" r="6689" b="41600"/>
          <a:stretch/>
        </p:blipFill>
        <p:spPr>
          <a:xfrm>
            <a:off x="5993381" y="3310714"/>
            <a:ext cx="1364037" cy="146147"/>
          </a:xfrm>
          <a:prstGeom prst="rect">
            <a:avLst/>
          </a:prstGeom>
        </p:spPr>
      </p:pic>
      <p:pic>
        <p:nvPicPr>
          <p:cNvPr id="49" name="图片 48"/>
          <p:cNvPicPr>
            <a:picLocks noChangeAspect="1"/>
          </p:cNvPicPr>
          <p:nvPr/>
        </p:nvPicPr>
        <p:blipFill rotWithShape="1">
          <a:blip r:embed="rId11" cstate="print">
            <a:extLst>
              <a:ext uri="{28A0092B-C50C-407E-A947-70E740481C1C}">
                <a14:useLocalDpi xmlns:a14="http://schemas.microsoft.com/office/drawing/2010/main" val="0"/>
              </a:ext>
            </a:extLst>
          </a:blip>
          <a:srcRect l="9051" t="38800" r="5113" b="29001"/>
          <a:stretch/>
        </p:blipFill>
        <p:spPr>
          <a:xfrm>
            <a:off x="7390846" y="3261072"/>
            <a:ext cx="1288783" cy="271945"/>
          </a:xfrm>
          <a:prstGeom prst="rect">
            <a:avLst/>
          </a:prstGeom>
        </p:spPr>
      </p:pic>
    </p:spTree>
    <p:extLst>
      <p:ext uri="{BB962C8B-B14F-4D97-AF65-F5344CB8AC3E}">
        <p14:creationId xmlns:p14="http://schemas.microsoft.com/office/powerpoint/2010/main" val="288718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noChangeArrowheads="1"/>
          </p:cNvSpPr>
          <p:nvPr>
            <p:ph sz="quarter" idx="4294967295"/>
          </p:nvPr>
        </p:nvSpPr>
        <p:spPr bwMode="auto">
          <a:xfrm>
            <a:off x="2591519" y="856264"/>
            <a:ext cx="4933072" cy="312737"/>
          </a:xfrm>
          <a:prstGeom prst="rect">
            <a:avLst/>
          </a:prstGeom>
          <a:noFill/>
          <a:ln>
            <a:miter lim="800000"/>
          </a:ln>
        </p:spPr>
        <p:txBody>
          <a:bodyPr vert="horz" wrap="square" lIns="68580" tIns="34290" rIns="68580" bIns="34290" numCol="1" anchor="t" anchorCtr="0" compatLnSpc="1">
            <a:normAutofit fontScale="92500" lnSpcReduction="10000"/>
          </a:bodyPr>
          <a:lstStyle/>
          <a:p>
            <a:pPr>
              <a:buNone/>
            </a:pPr>
            <a:r>
              <a:rPr lang="zh-CN" altLang="en-US" sz="180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海光机架式服务器核心产品</a:t>
            </a:r>
            <a:endParaRPr lang="en-US" altLang="zh-CN" sz="1800" dirty="0">
              <a:solidFill>
                <a:srgbClr val="C00000"/>
              </a:solidFill>
              <a:latin typeface="微软雅黑" panose="020B0503020204020204" pitchFamily="34" charset="-122"/>
              <a:ea typeface="微软雅黑" panose="020B0503020204020204" pitchFamily="34" charset="-122"/>
            </a:endParaRPr>
          </a:p>
          <a:p>
            <a:endParaRPr lang="en-US" altLang="zh-CN" sz="1800" dirty="0">
              <a:solidFill>
                <a:srgbClr val="C00000"/>
              </a:solidFill>
              <a:latin typeface="微软雅黑" panose="020B0503020204020204" pitchFamily="34" charset="-122"/>
              <a:ea typeface="微软雅黑" panose="020B0503020204020204" pitchFamily="34" charset="-122"/>
            </a:endParaRPr>
          </a:p>
          <a:p>
            <a:endParaRPr lang="zh-CN" altLang="en-US" sz="1800" dirty="0">
              <a:solidFill>
                <a:srgbClr val="C00000"/>
              </a:solidFill>
              <a:latin typeface="微软雅黑" panose="020B0503020204020204" pitchFamily="34" charset="-122"/>
              <a:ea typeface="微软雅黑" panose="020B0503020204020204" pitchFamily="34" charset="-122"/>
            </a:endParaRPr>
          </a:p>
          <a:p>
            <a:endParaRPr lang="en-US" altLang="zh-CN" sz="1800" dirty="0">
              <a:solidFill>
                <a:srgbClr val="C0000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215384"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296682"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52861"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634158"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888"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833186"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1"/>
          <p:cNvSpPr txBox="1">
            <a:spLocks noChangeArrowheads="1"/>
          </p:cNvSpPr>
          <p:nvPr/>
        </p:nvSpPr>
        <p:spPr bwMode="auto">
          <a:xfrm>
            <a:off x="633508" y="2951307"/>
            <a:ext cx="1233519" cy="1680884"/>
          </a:xfrm>
          <a:prstGeom prst="rect">
            <a:avLst/>
          </a:prstGeom>
          <a:noFill/>
          <a:ln>
            <a:miter lim="800000"/>
          </a:ln>
        </p:spPr>
        <p:txBody>
          <a:bodyPr vert="horz" wrap="square" lIns="68580" tIns="34290" rIns="68580" bIns="34290" numCol="1" anchor="t" anchorCtr="0" compatLnSpc="1"/>
          <a:lstStyle/>
          <a:p>
            <a:pPr indent="-257175" algn="ctr" defTabSz="685800" eaLnBrk="0" fontAlgn="base" hangingPunct="0">
              <a:lnSpc>
                <a:spcPts val="1350"/>
              </a:lnSpc>
              <a:spcBef>
                <a:spcPct val="20000"/>
              </a:spcBef>
              <a:spcAft>
                <a:spcPct val="0"/>
              </a:spcAft>
              <a:defRPr/>
            </a:pP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A/H620-G40</a:t>
            </a:r>
          </a:p>
          <a:p>
            <a:pPr indent="-257175" algn="ctr" defTabSz="685800" eaLnBrk="0" fontAlgn="base" hangingPunct="0">
              <a:lnSpc>
                <a:spcPts val="1350"/>
              </a:lnSpc>
              <a:spcBef>
                <a:spcPct val="20000"/>
              </a:spcBef>
              <a:spcAft>
                <a:spcPct val="0"/>
              </a:spcAft>
              <a:defRPr/>
            </a:pP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defTabSz="685800"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主流的双路机架式服务器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defTabSz="685800"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defTabSz="685800"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所有行业和所有客户均适用</a:t>
            </a:r>
          </a:p>
        </p:txBody>
      </p:sp>
      <p:sp>
        <p:nvSpPr>
          <p:cNvPr id="12" name="内容占位符 1"/>
          <p:cNvSpPr txBox="1">
            <a:spLocks noChangeArrowheads="1"/>
          </p:cNvSpPr>
          <p:nvPr/>
        </p:nvSpPr>
        <p:spPr bwMode="auto">
          <a:xfrm>
            <a:off x="2715612" y="2951307"/>
            <a:ext cx="1233519" cy="1680884"/>
          </a:xfrm>
          <a:prstGeom prst="rect">
            <a:avLst/>
          </a:prstGeom>
          <a:noFill/>
          <a:ln>
            <a:miter lim="800000"/>
          </a:ln>
        </p:spPr>
        <p:txBody>
          <a:bodyPr vert="horz" wrap="square" lIns="68580" tIns="34290" rIns="68580" bIns="34290" numCol="1" anchor="t" anchorCtr="0" compatLnSpc="1"/>
          <a:lstStyle/>
          <a:p>
            <a:pPr indent="-257175" algn="ctr" eaLnBrk="0" fontAlgn="base" hangingPunct="0">
              <a:lnSpc>
                <a:spcPts val="1350"/>
              </a:lnSpc>
              <a:spcBef>
                <a:spcPct val="20000"/>
              </a:spcBef>
              <a:spcAft>
                <a:spcPct val="0"/>
              </a:spcAft>
              <a:defRPr/>
            </a:pP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H320-G30</a:t>
            </a:r>
          </a:p>
          <a:p>
            <a:pPr indent="-257175" algn="ctr" eaLnBrk="0" fontAlgn="base" hangingPunct="0">
              <a:lnSpc>
                <a:spcPts val="1350"/>
              </a:lnSpc>
              <a:spcBef>
                <a:spcPct val="20000"/>
              </a:spcBef>
              <a:spcAft>
                <a:spcPct val="0"/>
              </a:spcAft>
              <a:defRPr/>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差异化的单路机架式服务器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安防、企业等对性价比有要求的客户</a:t>
            </a:r>
          </a:p>
        </p:txBody>
      </p:sp>
      <p:sp>
        <p:nvSpPr>
          <p:cNvPr id="13" name="内容占位符 1"/>
          <p:cNvSpPr txBox="1">
            <a:spLocks noChangeArrowheads="1"/>
          </p:cNvSpPr>
          <p:nvPr/>
        </p:nvSpPr>
        <p:spPr bwMode="auto">
          <a:xfrm>
            <a:off x="7236296" y="2951307"/>
            <a:ext cx="1442072" cy="1680884"/>
          </a:xfrm>
          <a:prstGeom prst="rect">
            <a:avLst/>
          </a:prstGeom>
          <a:noFill/>
          <a:ln>
            <a:miter lim="800000"/>
          </a:ln>
        </p:spPr>
        <p:txBody>
          <a:bodyPr vert="horz" wrap="square" lIns="68580" tIns="34290" rIns="68580" bIns="34290" numCol="1" anchor="t" anchorCtr="0" compatLnSpc="1"/>
          <a:lstStyle/>
          <a:p>
            <a:pPr indent="-257175" algn="ctr" eaLnBrk="0" fontAlgn="base" hangingPunct="0">
              <a:lnSpc>
                <a:spcPts val="1350"/>
              </a:lnSpc>
              <a:spcBef>
                <a:spcPct val="20000"/>
              </a:spcBef>
              <a:spcAft>
                <a:spcPct val="0"/>
              </a:spcAft>
              <a:defRPr/>
            </a:pP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H210-G30</a:t>
            </a:r>
          </a:p>
          <a:p>
            <a:pPr indent="-257175" algn="ctr" eaLnBrk="0" fontAlgn="base" hangingPunct="0">
              <a:lnSpc>
                <a:spcPts val="1350"/>
              </a:lnSpc>
              <a:spcBef>
                <a:spcPct val="20000"/>
              </a:spcBef>
              <a:spcAft>
                <a:spcPct val="0"/>
              </a:spcAft>
              <a:defRPr/>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高规格高性价比的单路短</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1U</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服务器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安防、渠道、</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SMB</a:t>
            </a:r>
          </a:p>
        </p:txBody>
      </p:sp>
      <p:sp>
        <p:nvSpPr>
          <p:cNvPr id="14" name="内容占位符 1"/>
          <p:cNvSpPr txBox="1">
            <a:spLocks noChangeArrowheads="1"/>
          </p:cNvSpPr>
          <p:nvPr/>
        </p:nvSpPr>
        <p:spPr bwMode="auto">
          <a:xfrm>
            <a:off x="5005569" y="2951307"/>
            <a:ext cx="1442072" cy="1680884"/>
          </a:xfrm>
          <a:prstGeom prst="rect">
            <a:avLst/>
          </a:prstGeom>
          <a:noFill/>
          <a:ln>
            <a:miter lim="800000"/>
          </a:ln>
        </p:spPr>
        <p:txBody>
          <a:bodyPr vert="horz" wrap="square" lIns="68580" tIns="34290" rIns="68580" bIns="34290" numCol="1" anchor="t" anchorCtr="0" compatLnSpc="1"/>
          <a:lstStyle/>
          <a:p>
            <a:pPr indent="-257175" algn="ctr" eaLnBrk="0" fontAlgn="base" hangingPunct="0">
              <a:lnSpc>
                <a:spcPts val="1350"/>
              </a:lnSpc>
              <a:spcBef>
                <a:spcPct val="20000"/>
              </a:spcBef>
              <a:spcAft>
                <a:spcPct val="0"/>
              </a:spcAft>
              <a:defRPr/>
            </a:pP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R610-G40</a:t>
            </a:r>
          </a:p>
          <a:p>
            <a:pPr indent="-257175" algn="ctr" eaLnBrk="0" fontAlgn="base" hangingPunct="0">
              <a:lnSpc>
                <a:spcPts val="1350"/>
              </a:lnSpc>
              <a:spcBef>
                <a:spcPct val="20000"/>
              </a:spcBef>
              <a:spcAft>
                <a:spcPct val="0"/>
              </a:spcAft>
              <a:defRPr/>
            </a:pP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双路高密度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1U</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服务器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高性能计算</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高密度</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flipH="1">
            <a:off x="395536" y="1275606"/>
            <a:ext cx="8379618" cy="326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95536" y="2733767"/>
            <a:ext cx="8379618" cy="0"/>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6813" y="210964"/>
            <a:ext cx="274947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海光通用机架式服务器</a:t>
            </a:r>
          </a:p>
        </p:txBody>
      </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9051" t="40200" r="5113" b="29000"/>
          <a:stretch/>
        </p:blipFill>
        <p:spPr>
          <a:xfrm>
            <a:off x="433678" y="1843245"/>
            <a:ext cx="1615917" cy="326149"/>
          </a:xfrm>
          <a:prstGeom prst="rect">
            <a:avLst/>
          </a:prstGeom>
        </p:spPr>
      </p:pic>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9051" t="38800" r="5113" b="29001"/>
          <a:stretch/>
        </p:blipFill>
        <p:spPr>
          <a:xfrm>
            <a:off x="428445" y="1398001"/>
            <a:ext cx="1621150" cy="342077"/>
          </a:xfrm>
          <a:prstGeom prst="rect">
            <a:avLst/>
          </a:prstGeom>
        </p:spPr>
      </p:pic>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l="8264" t="38800" r="5112" b="29001"/>
          <a:stretch/>
        </p:blipFill>
        <p:spPr>
          <a:xfrm>
            <a:off x="414029" y="2267028"/>
            <a:ext cx="1663212" cy="347762"/>
          </a:xfrm>
          <a:prstGeom prst="rect">
            <a:avLst/>
          </a:prstGeom>
        </p:spPr>
      </p:pic>
      <p:pic>
        <p:nvPicPr>
          <p:cNvPr id="27" name="图片 26"/>
          <p:cNvPicPr>
            <a:picLocks noChangeAspect="1"/>
          </p:cNvPicPr>
          <p:nvPr/>
        </p:nvPicPr>
        <p:blipFill rotWithShape="1">
          <a:blip r:embed="rId5" cstate="print">
            <a:extLst>
              <a:ext uri="{28A0092B-C50C-407E-A947-70E740481C1C}">
                <a14:useLocalDpi xmlns:a14="http://schemas.microsoft.com/office/drawing/2010/main" val="0"/>
              </a:ext>
            </a:extLst>
          </a:blip>
          <a:srcRect l="18500" t="12201" r="19288" b="9400"/>
          <a:stretch/>
        </p:blipFill>
        <p:spPr>
          <a:xfrm>
            <a:off x="2503950" y="1364361"/>
            <a:ext cx="1828489" cy="1296144"/>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0075" t="10801" r="19288" b="12200"/>
          <a:stretch/>
        </p:blipFill>
        <p:spPr>
          <a:xfrm>
            <a:off x="4852756" y="1413183"/>
            <a:ext cx="1682250" cy="1201607"/>
          </a:xfrm>
          <a:prstGeom prst="rect">
            <a:avLst/>
          </a:prstGeom>
        </p:spPr>
      </p:pic>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l="7476" t="3800" r="11413" b="16400"/>
          <a:stretch/>
        </p:blipFill>
        <p:spPr>
          <a:xfrm>
            <a:off x="7059307" y="1634428"/>
            <a:ext cx="1593428" cy="881800"/>
          </a:xfrm>
          <a:prstGeom prst="rect">
            <a:avLst/>
          </a:prstGeom>
        </p:spPr>
      </p:pic>
    </p:spTree>
    <p:extLst>
      <p:ext uri="{BB962C8B-B14F-4D97-AF65-F5344CB8AC3E}">
        <p14:creationId xmlns:p14="http://schemas.microsoft.com/office/powerpoint/2010/main" val="40486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a:spLocks noGrp="1" noChangeArrowheads="1"/>
          </p:cNvSpPr>
          <p:nvPr>
            <p:ph sz="quarter" idx="4294967295"/>
          </p:nvPr>
        </p:nvSpPr>
        <p:spPr bwMode="auto">
          <a:xfrm>
            <a:off x="2591519" y="856264"/>
            <a:ext cx="4933072" cy="312737"/>
          </a:xfrm>
          <a:prstGeom prst="rect">
            <a:avLst/>
          </a:prstGeom>
          <a:noFill/>
          <a:ln>
            <a:miter lim="800000"/>
          </a:ln>
        </p:spPr>
        <p:txBody>
          <a:bodyPr vert="horz" wrap="square" lIns="68580" tIns="34290" rIns="68580" bIns="34290" numCol="1" anchor="t" anchorCtr="0" compatLnSpc="1">
            <a:normAutofit fontScale="92500" lnSpcReduction="10000"/>
          </a:bodyPr>
          <a:lstStyle/>
          <a:p>
            <a:pPr>
              <a:buNone/>
            </a:pPr>
            <a:r>
              <a:rPr lang="zh-CN" altLang="en-US" sz="1800">
                <a:solidFill>
                  <a:srgbClr val="C00000"/>
                </a:solidFill>
                <a:latin typeface="微软雅黑" panose="020B0503020204020204" pitchFamily="34" charset="-122"/>
                <a:ea typeface="微软雅黑" panose="020B0503020204020204" pitchFamily="34" charset="-122"/>
                <a:sym typeface="宋体" panose="02010600030101010101" pitchFamily="2" charset="-122"/>
              </a:rPr>
              <a:t>海</a:t>
            </a:r>
            <a:r>
              <a:rPr lang="zh-CN" altLang="en-US" sz="180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光服务器核心产品</a:t>
            </a:r>
            <a:endParaRPr lang="en-US" altLang="zh-CN" sz="1800" dirty="0">
              <a:solidFill>
                <a:srgbClr val="C00000"/>
              </a:solidFill>
              <a:latin typeface="微软雅黑" panose="020B0503020204020204" pitchFamily="34" charset="-122"/>
              <a:ea typeface="微软雅黑" panose="020B0503020204020204" pitchFamily="34" charset="-122"/>
            </a:endParaRPr>
          </a:p>
          <a:p>
            <a:endParaRPr lang="en-US" altLang="zh-CN" sz="1800" dirty="0">
              <a:solidFill>
                <a:srgbClr val="C00000"/>
              </a:solidFill>
              <a:latin typeface="微软雅黑" panose="020B0503020204020204" pitchFamily="34" charset="-122"/>
              <a:ea typeface="微软雅黑" panose="020B0503020204020204" pitchFamily="34" charset="-122"/>
            </a:endParaRPr>
          </a:p>
          <a:p>
            <a:endParaRPr lang="zh-CN" altLang="en-US" sz="1800" dirty="0">
              <a:solidFill>
                <a:srgbClr val="C00000"/>
              </a:solidFill>
              <a:latin typeface="微软雅黑" panose="020B0503020204020204" pitchFamily="34" charset="-122"/>
              <a:ea typeface="微软雅黑" panose="020B0503020204020204" pitchFamily="34" charset="-122"/>
            </a:endParaRPr>
          </a:p>
          <a:p>
            <a:endParaRPr lang="en-US" altLang="zh-CN" sz="1800" dirty="0">
              <a:solidFill>
                <a:srgbClr val="C0000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2215384"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296682"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52861"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634158"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51888"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833186" y="1196896"/>
            <a:ext cx="0" cy="167418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1"/>
          <p:cNvSpPr txBox="1">
            <a:spLocks noChangeArrowheads="1"/>
          </p:cNvSpPr>
          <p:nvPr/>
        </p:nvSpPr>
        <p:spPr bwMode="auto">
          <a:xfrm>
            <a:off x="633508" y="2951307"/>
            <a:ext cx="1233519" cy="1680884"/>
          </a:xfrm>
          <a:prstGeom prst="rect">
            <a:avLst/>
          </a:prstGeom>
          <a:noFill/>
          <a:ln>
            <a:miter lim="800000"/>
          </a:ln>
        </p:spPr>
        <p:txBody>
          <a:bodyPr vert="horz" wrap="square" lIns="68580" tIns="34290" rIns="68580" bIns="34290" numCol="1" anchor="t" anchorCtr="0" compatLnSpc="1"/>
          <a:lstStyle/>
          <a:p>
            <a:pPr indent="-257175" algn="ctr" defTabSz="685800" eaLnBrk="0" fontAlgn="base" hangingPunct="0">
              <a:lnSpc>
                <a:spcPts val="1350"/>
              </a:lnSpc>
              <a:spcBef>
                <a:spcPct val="20000"/>
              </a:spcBef>
              <a:spcAft>
                <a:spcPct val="0"/>
              </a:spcAft>
              <a:defRPr/>
            </a:pPr>
            <a:r>
              <a:rPr lang="en-US" altLang="zh-CN" sz="1600" kern="0" dirty="0">
                <a:solidFill>
                  <a:prstClr val="black"/>
                </a:solidFill>
                <a:latin typeface="微软雅黑"/>
                <a:ea typeface="微软雅黑"/>
              </a:rPr>
              <a:t>X745-H30</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defTabSz="685800" eaLnBrk="0" fontAlgn="base" hangingPunct="0">
              <a:lnSpc>
                <a:spcPts val="1350"/>
              </a:lnSpc>
              <a:spcBef>
                <a:spcPct val="20000"/>
              </a:spcBef>
              <a:spcAft>
                <a:spcPct val="0"/>
              </a:spcAft>
              <a:defRPr/>
            </a:pPr>
            <a:r>
              <a:rPr lang="en-US" altLang="zh-CN" sz="1200" kern="0" dirty="0">
                <a:solidFill>
                  <a:prstClr val="black"/>
                </a:solidFill>
                <a:latin typeface="微软雅黑"/>
                <a:ea typeface="微软雅黑"/>
              </a:rPr>
              <a:t>X745-H30 GPU</a:t>
            </a:r>
            <a:r>
              <a:rPr lang="zh-CN" altLang="en-US" sz="1200" kern="0" dirty="0">
                <a:solidFill>
                  <a:prstClr val="black"/>
                </a:solidFill>
                <a:latin typeface="微软雅黑"/>
                <a:ea typeface="微软雅黑"/>
              </a:rPr>
              <a:t>直通模式，优化了</a:t>
            </a:r>
            <a:r>
              <a:rPr lang="en-US" altLang="zh-CN" sz="1200" kern="0" dirty="0">
                <a:solidFill>
                  <a:prstClr val="black"/>
                </a:solidFill>
                <a:latin typeface="微软雅黑"/>
                <a:ea typeface="微软雅黑"/>
              </a:rPr>
              <a:t>GPU</a:t>
            </a:r>
            <a:r>
              <a:rPr lang="zh-CN" altLang="en-US" sz="1200" kern="0" dirty="0">
                <a:solidFill>
                  <a:prstClr val="black"/>
                </a:solidFill>
                <a:latin typeface="微软雅黑"/>
                <a:ea typeface="微软雅黑"/>
              </a:rPr>
              <a:t>通信带宽，是深度学习训练和推理多种业务的理想选择</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内容占位符 1"/>
          <p:cNvSpPr txBox="1">
            <a:spLocks noChangeArrowheads="1"/>
          </p:cNvSpPr>
          <p:nvPr/>
        </p:nvSpPr>
        <p:spPr bwMode="auto">
          <a:xfrm>
            <a:off x="2715612" y="2951307"/>
            <a:ext cx="1233519" cy="1680884"/>
          </a:xfrm>
          <a:prstGeom prst="rect">
            <a:avLst/>
          </a:prstGeom>
          <a:noFill/>
          <a:ln>
            <a:miter lim="800000"/>
          </a:ln>
        </p:spPr>
        <p:txBody>
          <a:bodyPr vert="horz" wrap="square" lIns="68580" tIns="34290" rIns="68580" bIns="34290" numCol="1" anchor="t" anchorCtr="0" compatLnSpc="1"/>
          <a:lstStyle/>
          <a:p>
            <a:pPr indent="-257175" algn="ctr" eaLnBrk="0" fontAlgn="base" hangingPunct="0">
              <a:lnSpc>
                <a:spcPts val="1350"/>
              </a:lnSpc>
              <a:spcBef>
                <a:spcPct val="20000"/>
              </a:spcBef>
              <a:spcAft>
                <a:spcPct val="0"/>
              </a:spcAft>
              <a:defRPr/>
            </a:pP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TC4600G40</a:t>
            </a:r>
          </a:p>
          <a:p>
            <a:pPr indent="-257175" algn="ctr" eaLnBrk="0" fontAlgn="base" hangingPunct="0">
              <a:lnSpc>
                <a:spcPts val="1350"/>
              </a:lnSpc>
              <a:spcBef>
                <a:spcPct val="20000"/>
              </a:spcBef>
              <a:spcAft>
                <a:spcPct val="0"/>
              </a:spcAf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257175" algn="ctr" eaLnBrk="0" fontAlgn="base" hangingPunct="0">
              <a:lnSpc>
                <a:spcPts val="1350"/>
              </a:lnSpc>
              <a:spcBef>
                <a:spcPct val="20000"/>
              </a:spcBef>
              <a:spcAft>
                <a:spcPct val="0"/>
              </a:spcAft>
              <a:defRPr/>
            </a:pPr>
            <a:r>
              <a:rPr lang="zh-CN" altLang="en-US" sz="1200" dirty="0">
                <a:latin typeface="微软雅黑" pitchFamily="34" charset="-122"/>
                <a:ea typeface="微软雅黑" pitchFamily="34" charset="-122"/>
              </a:rPr>
              <a:t>新一代</a:t>
            </a:r>
            <a:r>
              <a:rPr lang="en-US" altLang="zh-CN" sz="1200" dirty="0">
                <a:latin typeface="微软雅黑" pitchFamily="34" charset="-122"/>
                <a:ea typeface="微软雅黑" pitchFamily="34" charset="-122"/>
              </a:rPr>
              <a:t>TC4600E G4</a:t>
            </a:r>
            <a:r>
              <a:rPr lang="zh-CN" altLang="en-US" sz="1200" dirty="0">
                <a:latin typeface="微软雅黑" pitchFamily="34" charset="-122"/>
                <a:ea typeface="微软雅黑" pitchFamily="34" charset="-122"/>
              </a:rPr>
              <a:t>采用</a:t>
            </a:r>
            <a:r>
              <a:rPr lang="en-US" altLang="zh-CN" sz="1200" dirty="0">
                <a:latin typeface="微软雅黑" pitchFamily="34" charset="-122"/>
                <a:ea typeface="微软雅黑" pitchFamily="34" charset="-122"/>
              </a:rPr>
              <a:t>4U 8</a:t>
            </a:r>
            <a:r>
              <a:rPr lang="zh-CN" altLang="en-US" sz="1200" dirty="0">
                <a:latin typeface="微软雅黑" pitchFamily="34" charset="-122"/>
                <a:ea typeface="微软雅黑" pitchFamily="34" charset="-122"/>
              </a:rPr>
              <a:t>片架构，实现了高性能、高密度、按需配置、方案灵活的产品设计要求，可满足用户业务多样且动化的应用需求</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flipH="1">
            <a:off x="395536" y="1275606"/>
            <a:ext cx="8379618" cy="3266"/>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95536" y="2733767"/>
            <a:ext cx="8379618" cy="0"/>
          </a:xfrm>
          <a:prstGeom prst="line">
            <a:avLst/>
          </a:prstGeom>
          <a:ln w="158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6813" y="210964"/>
            <a:ext cx="2749471"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海光通用机架式服务器</a:t>
            </a:r>
          </a:p>
        </p:txBody>
      </p:sp>
      <p:pic>
        <p:nvPicPr>
          <p:cNvPr id="22" name="图片 21" descr="/Users/macbook/Desktop/产品经理/阳澄湖/TC4600 SUMA照片/液冷2P2H整机箱/2P2H右仰视图.png2P2H右仰视图">
            <a:extLst>
              <a:ext uri="{FF2B5EF4-FFF2-40B4-BE49-F238E27FC236}">
                <a16:creationId xmlns:a16="http://schemas.microsoft.com/office/drawing/2014/main" id="{0ED64EED-554C-47D5-97B8-D014ECECA2E5}"/>
              </a:ext>
            </a:extLst>
          </p:cNvPr>
          <p:cNvPicPr>
            <a:picLocks noChangeAspect="1" noChangeArrowheads="1"/>
          </p:cNvPicPr>
          <p:nvPr/>
        </p:nvPicPr>
        <p:blipFill>
          <a:blip r:embed="rId2" cstate="print"/>
          <a:srcRect/>
          <a:stretch>
            <a:fillRect/>
          </a:stretch>
        </p:blipFill>
        <p:spPr bwMode="auto">
          <a:xfrm>
            <a:off x="2215384" y="1340302"/>
            <a:ext cx="2311257" cy="1302043"/>
          </a:xfrm>
          <a:prstGeom prst="rect">
            <a:avLst/>
          </a:prstGeom>
          <a:noFill/>
          <a:ln w="9525">
            <a:noFill/>
            <a:miter lim="800000"/>
            <a:headEnd/>
            <a:tailEnd/>
          </a:ln>
          <a:effectLst/>
        </p:spPr>
      </p:pic>
      <p:pic>
        <p:nvPicPr>
          <p:cNvPr id="23" name="图片 22">
            <a:extLst>
              <a:ext uri="{FF2B5EF4-FFF2-40B4-BE49-F238E27FC236}">
                <a16:creationId xmlns:a16="http://schemas.microsoft.com/office/drawing/2014/main" id="{87002621-D0CE-427B-9413-87F5858A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54" y="1292180"/>
            <a:ext cx="2181928" cy="1227334"/>
          </a:xfrm>
          <a:prstGeom prst="rect">
            <a:avLst/>
          </a:prstGeom>
        </p:spPr>
      </p:pic>
    </p:spTree>
    <p:extLst>
      <p:ext uri="{BB962C8B-B14F-4D97-AF65-F5344CB8AC3E}">
        <p14:creationId xmlns:p14="http://schemas.microsoft.com/office/powerpoint/2010/main" val="22893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2" cstate="print">
            <a:extLst>
              <a:ext uri="{28A0092B-C50C-407E-A947-70E740481C1C}">
                <a14:useLocalDpi xmlns:a14="http://schemas.microsoft.com/office/drawing/2010/main" val="0"/>
              </a:ext>
            </a:extLst>
          </a:blip>
          <a:srcRect l="22438" t="12201" r="24800" b="15001"/>
          <a:stretch/>
        </p:blipFill>
        <p:spPr>
          <a:xfrm>
            <a:off x="2525897" y="894320"/>
            <a:ext cx="2305490" cy="1789335"/>
          </a:xfrm>
          <a:prstGeom prst="rect">
            <a:avLst/>
          </a:prstGeom>
        </p:spPr>
      </p:pic>
      <p:sp>
        <p:nvSpPr>
          <p:cNvPr id="5" name="文本框 4"/>
          <p:cNvSpPr txBox="1"/>
          <p:nvPr/>
        </p:nvSpPr>
        <p:spPr>
          <a:xfrm>
            <a:off x="246813" y="210964"/>
            <a:ext cx="4214615" cy="40011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旗舰型高端双路服务器  </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H620-G40</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27"/>
          <p:cNvSpPr txBox="1">
            <a:spLocks noChangeArrowheads="1"/>
          </p:cNvSpPr>
          <p:nvPr/>
        </p:nvSpPr>
        <p:spPr bwMode="auto">
          <a:xfrm>
            <a:off x="488084" y="2083370"/>
            <a:ext cx="1844540" cy="406522"/>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8" fontAlgn="base">
              <a:spcBef>
                <a:spcPct val="0"/>
              </a:spcBef>
              <a:spcAft>
                <a:spcPct val="0"/>
              </a:spcAft>
              <a:buFont typeface="Arial" pitchFamily="34" charset="0"/>
              <a:buNone/>
              <a:defRPr/>
            </a:pP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智能散热，区域调控温度</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defTabSz="914378" fontAlgn="base">
              <a:spcBef>
                <a:spcPct val="0"/>
              </a:spcBef>
              <a:spcAft>
                <a:spcPct val="0"/>
              </a:spcAft>
              <a:buFont typeface="Arial" pitchFamily="34" charset="0"/>
              <a:buNone/>
              <a:defRPr/>
            </a:pPr>
            <a:r>
              <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个免工具安装的热插拔风扇</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TextBox 5"/>
          <p:cNvSpPr txBox="1">
            <a:spLocks noChangeArrowheads="1"/>
          </p:cNvSpPr>
          <p:nvPr/>
        </p:nvSpPr>
        <p:spPr bwMode="auto">
          <a:xfrm>
            <a:off x="5314682" y="2305299"/>
            <a:ext cx="1594375" cy="406522"/>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fontAlgn="base">
              <a:spcBef>
                <a:spcPct val="0"/>
              </a:spcBef>
              <a:spcAft>
                <a:spcPct val="0"/>
              </a:spcAft>
              <a:buFont typeface="Arial" pitchFamily="34" charset="0"/>
              <a:buNone/>
              <a:defRPr/>
            </a:pP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前置最大</a:t>
            </a:r>
            <a:r>
              <a:rPr lang="en-US" altLang="zh-CN" sz="1021" b="1"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块</a:t>
            </a:r>
            <a:r>
              <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rPr>
              <a:t>3.5</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寸或</a:t>
            </a:r>
            <a:r>
              <a:rPr lang="en-US" altLang="zh-CN" sz="1021" b="1" dirty="0">
                <a:solidFill>
                  <a:schemeClr val="tx1">
                    <a:lumMod val="85000"/>
                    <a:lumOff val="15000"/>
                  </a:schemeClr>
                </a:solidFill>
                <a:latin typeface="微软雅黑" panose="020B0503020204020204" pitchFamily="34" charset="-122"/>
                <a:ea typeface="微软雅黑" panose="020B0503020204020204" pitchFamily="34" charset="-122"/>
              </a:rPr>
              <a:t>24</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块</a:t>
            </a:r>
            <a:r>
              <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rPr>
              <a:t>2.5</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寸热插拔硬盘</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TextBox 12"/>
          <p:cNvSpPr txBox="1">
            <a:spLocks noChangeArrowheads="1"/>
          </p:cNvSpPr>
          <p:nvPr/>
        </p:nvSpPr>
        <p:spPr bwMode="auto">
          <a:xfrm>
            <a:off x="5298882" y="987442"/>
            <a:ext cx="1429103" cy="249427"/>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fontAlgn="base">
              <a:spcBef>
                <a:spcPct val="0"/>
              </a:spcBef>
              <a:spcAft>
                <a:spcPct val="0"/>
              </a:spcAft>
              <a:buFont typeface="Arial" pitchFamily="34" charset="0"/>
              <a:buNone/>
              <a:defRPr/>
            </a:pPr>
            <a:r>
              <a:rPr lang="en-US" altLang="zh-CN" sz="1021" dirty="0">
                <a:solidFill>
                  <a:srgbClr val="FF0000"/>
                </a:solidFill>
                <a:latin typeface="微软雅黑" panose="020B0503020204020204" pitchFamily="34" charset="-122"/>
                <a:ea typeface="微软雅黑" panose="020B0503020204020204" pitchFamily="34" charset="-122"/>
              </a:rPr>
              <a:t>32</a:t>
            </a:r>
            <a:r>
              <a:rPr lang="zh-CN" altLang="en-US" sz="1021" dirty="0">
                <a:solidFill>
                  <a:srgbClr val="FF0000"/>
                </a:solidFill>
                <a:latin typeface="微软雅黑" panose="020B0503020204020204" pitchFamily="34" charset="-122"/>
                <a:ea typeface="微软雅黑" panose="020B0503020204020204" pitchFamily="34" charset="-122"/>
              </a:rPr>
              <a:t>根</a:t>
            </a:r>
            <a:r>
              <a:rPr lang="en-US" altLang="zh-CN" sz="1021" dirty="0">
                <a:solidFill>
                  <a:srgbClr val="FF0000"/>
                </a:solidFill>
                <a:latin typeface="微软雅黑" panose="020B0503020204020204" pitchFamily="34" charset="-122"/>
                <a:ea typeface="微软雅黑" panose="020B0503020204020204" pitchFamily="34" charset="-122"/>
              </a:rPr>
              <a:t>DDR4</a:t>
            </a:r>
            <a:r>
              <a:rPr lang="zh-CN" altLang="en-US" sz="1021" dirty="0">
                <a:solidFill>
                  <a:srgbClr val="FF0000"/>
                </a:solidFill>
                <a:latin typeface="微软雅黑" panose="020B0503020204020204" pitchFamily="34" charset="-122"/>
                <a:ea typeface="微软雅黑" panose="020B0503020204020204" pitchFamily="34" charset="-122"/>
              </a:rPr>
              <a:t>内存插槽</a:t>
            </a:r>
            <a:endParaRPr lang="en-US" altLang="zh-CN" sz="1021" dirty="0">
              <a:solidFill>
                <a:srgbClr val="FF000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02216" y="843538"/>
            <a:ext cx="1450358" cy="249427"/>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8" fontAlgn="base">
              <a:spcBef>
                <a:spcPct val="0"/>
              </a:spcBef>
              <a:spcAft>
                <a:spcPct val="0"/>
              </a:spcAft>
              <a:buFont typeface="Arial" pitchFamily="34" charset="0"/>
              <a:buNone/>
              <a:defRPr/>
            </a:pP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高能效白金冗余电源</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TextBox 20"/>
          <p:cNvSpPr txBox="1">
            <a:spLocks noChangeArrowheads="1"/>
          </p:cNvSpPr>
          <p:nvPr/>
        </p:nvSpPr>
        <p:spPr bwMode="auto">
          <a:xfrm>
            <a:off x="488084" y="1299832"/>
            <a:ext cx="1764490" cy="406522"/>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8" fontAlgn="base">
              <a:spcBef>
                <a:spcPct val="0"/>
              </a:spcBef>
              <a:spcAft>
                <a:spcPct val="0"/>
              </a:spcAft>
              <a:buFont typeface="Arial" pitchFamily="34" charset="0"/>
              <a:buNone/>
              <a:defRPr/>
            </a:pP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内置存储专用插槽</a:t>
            </a:r>
            <a:r>
              <a:rPr lang="zh-CN" altLang="en-US" sz="1021" dirty="0">
                <a:solidFill>
                  <a:srgbClr val="FF0000"/>
                </a:solidFill>
                <a:latin typeface="微软雅黑" panose="020B0503020204020204" pitchFamily="34" charset="-122"/>
                <a:ea typeface="微软雅黑" panose="020B0503020204020204" pitchFamily="34" charset="-122"/>
              </a:rPr>
              <a:t>（不占用标准</a:t>
            </a:r>
            <a:r>
              <a:rPr lang="en-US" altLang="zh-CN" sz="1021" dirty="0" err="1">
                <a:solidFill>
                  <a:srgbClr val="FF0000"/>
                </a:solidFill>
                <a:latin typeface="微软雅黑" panose="020B0503020204020204" pitchFamily="34" charset="-122"/>
                <a:ea typeface="微软雅黑" panose="020B0503020204020204" pitchFamily="34" charset="-122"/>
              </a:rPr>
              <a:t>PCIe</a:t>
            </a:r>
            <a:r>
              <a:rPr lang="zh-CN" altLang="en-US" sz="1021" dirty="0">
                <a:solidFill>
                  <a:srgbClr val="FF0000"/>
                </a:solidFill>
                <a:latin typeface="微软雅黑" panose="020B0503020204020204" pitchFamily="34" charset="-122"/>
                <a:ea typeface="微软雅黑" panose="020B0503020204020204" pitchFamily="34" charset="-122"/>
              </a:rPr>
              <a:t>插槽）</a:t>
            </a:r>
          </a:p>
        </p:txBody>
      </p:sp>
      <p:sp>
        <p:nvSpPr>
          <p:cNvPr id="11" name="TextBox 15"/>
          <p:cNvSpPr txBox="1">
            <a:spLocks noChangeArrowheads="1"/>
          </p:cNvSpPr>
          <p:nvPr/>
        </p:nvSpPr>
        <p:spPr bwMode="auto">
          <a:xfrm>
            <a:off x="5314680" y="1527676"/>
            <a:ext cx="1450358" cy="249427"/>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fontAlgn="base">
              <a:spcBef>
                <a:spcPct val="0"/>
              </a:spcBef>
              <a:spcAft>
                <a:spcPct val="0"/>
              </a:spcAft>
              <a:buFont typeface="Arial" pitchFamily="34" charset="0"/>
              <a:buNone/>
              <a:defRPr/>
            </a:pPr>
            <a:r>
              <a:rPr lang="en-US" altLang="zh-CN" sz="1021" b="1"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颗高性能处理器</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TextBox 27"/>
          <p:cNvSpPr txBox="1">
            <a:spLocks noChangeArrowheads="1"/>
          </p:cNvSpPr>
          <p:nvPr/>
        </p:nvSpPr>
        <p:spPr bwMode="auto">
          <a:xfrm>
            <a:off x="5314681" y="1916488"/>
            <a:ext cx="1510373" cy="249427"/>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fontAlgn="base">
              <a:spcBef>
                <a:spcPct val="0"/>
              </a:spcBef>
              <a:spcAft>
                <a:spcPct val="0"/>
              </a:spcAft>
              <a:buFont typeface="Arial" pitchFamily="34" charset="0"/>
              <a:buNone/>
              <a:defRPr/>
            </a:pPr>
            <a:r>
              <a:rPr lang="zh-CN" altLang="en-US" sz="1021" dirty="0">
                <a:solidFill>
                  <a:schemeClr val="tx1">
                    <a:lumMod val="85000"/>
                    <a:lumOff val="15000"/>
                  </a:schemeClr>
                </a:solidFill>
                <a:latin typeface="微软雅黑" panose="020B0503020204020204" pitchFamily="34" charset="-122"/>
                <a:ea typeface="微软雅黑" panose="020B0503020204020204" pitchFamily="34" charset="-122"/>
              </a:rPr>
              <a:t>智能监控服务器健康度</a:t>
            </a:r>
            <a:endParaRPr lang="en-US" altLang="zh-CN" sz="102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TextBox 95"/>
          <p:cNvSpPr txBox="1"/>
          <p:nvPr/>
        </p:nvSpPr>
        <p:spPr>
          <a:xfrm>
            <a:off x="7347004" y="2286631"/>
            <a:ext cx="1044079" cy="422295"/>
          </a:xfrm>
          <a:prstGeom prst="rect">
            <a:avLst/>
          </a:prstGeom>
          <a:noFill/>
        </p:spPr>
        <p:txBody>
          <a:bodyPr wrap="square" rtlCol="0">
            <a:spAutoFit/>
          </a:bodyPr>
          <a:lstStyle/>
          <a:p>
            <a:pPr defTabSz="914378" fontAlgn="base">
              <a:spcBef>
                <a:spcPct val="0"/>
              </a:spcBef>
              <a:spcAft>
                <a:spcPts val="612"/>
              </a:spcAft>
              <a:buSzPct val="80000"/>
              <a:buFont typeface="Arial" pitchFamily="34" charset="0"/>
              <a:buNone/>
              <a:defRPr/>
            </a:pPr>
            <a:r>
              <a:rPr lang="zh-CN" altLang="en-US" sz="1072" kern="0" dirty="0">
                <a:solidFill>
                  <a:schemeClr val="tx1">
                    <a:lumMod val="85000"/>
                    <a:lumOff val="15000"/>
                  </a:schemeClr>
                </a:solidFill>
                <a:latin typeface="微软雅黑" panose="020B0503020204020204" pitchFamily="34" charset="-122"/>
                <a:ea typeface="微软雅黑" panose="020B0503020204020204" pitchFamily="34" charset="-122"/>
                <a:cs typeface="Arial" pitchFamily="34" charset="0"/>
              </a:rPr>
              <a:t>多种机箱形态多种硬盘扩展</a:t>
            </a:r>
            <a:endParaRPr lang="en-US" altLang="zh-CN" sz="1072" kern="0" dirty="0">
              <a:solidFill>
                <a:schemeClr val="tx1">
                  <a:lumMod val="85000"/>
                  <a:lumOff val="15000"/>
                </a:schemeClr>
              </a:solidFill>
              <a:latin typeface="微软雅黑" panose="020B0503020204020204" pitchFamily="34" charset="-122"/>
              <a:ea typeface="微软雅黑" panose="020B0503020204020204" pitchFamily="34" charset="-122"/>
              <a:cs typeface="Arial" pitchFamily="34" charset="0"/>
            </a:endParaRPr>
          </a:p>
        </p:txBody>
      </p:sp>
      <p:sp>
        <p:nvSpPr>
          <p:cNvPr id="14" name="圆角矩形 13"/>
          <p:cNvSpPr/>
          <p:nvPr/>
        </p:nvSpPr>
        <p:spPr>
          <a:xfrm>
            <a:off x="381138" y="3068791"/>
            <a:ext cx="4072544" cy="1554544"/>
          </a:xfrm>
          <a:prstGeom prst="roundRect">
            <a:avLst>
              <a:gd name="adj" fmla="val 0"/>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buFont typeface="Arial" pitchFamily="34" charset="0"/>
              <a:buNone/>
              <a:defRPr/>
            </a:pPr>
            <a:endParaRPr lang="zh-CN" altLang="en-US" sz="1837" dirty="0">
              <a:solidFill>
                <a:prstClr val="white"/>
              </a:solidFill>
              <a:ea typeface="微软雅黑"/>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490694" y="3448600"/>
            <a:ext cx="826583" cy="661479"/>
          </a:xfrm>
          <a:prstGeom prst="roundRect">
            <a:avLst>
              <a:gd name="adj" fmla="val 8594"/>
            </a:avLst>
          </a:prstGeom>
          <a:solidFill>
            <a:srgbClr val="FFFFFF">
              <a:shade val="85000"/>
            </a:srgbClr>
          </a:solidFill>
          <a:ln>
            <a:noFill/>
          </a:ln>
          <a:effectLst/>
        </p:spPr>
      </p:pic>
      <p:pic>
        <p:nvPicPr>
          <p:cNvPr id="16" name="图片 15"/>
          <p:cNvPicPr>
            <a:picLocks noChangeAspect="1"/>
          </p:cNvPicPr>
          <p:nvPr/>
        </p:nvPicPr>
        <p:blipFill rotWithShape="1">
          <a:blip r:embed="rId4"/>
          <a:srcRect l="6197" r="11116"/>
          <a:stretch>
            <a:fillRect/>
          </a:stretch>
        </p:blipFill>
        <p:spPr bwMode="auto">
          <a:xfrm>
            <a:off x="3414849" y="3448601"/>
            <a:ext cx="826583" cy="675127"/>
          </a:xfrm>
          <a:prstGeom prst="roundRect">
            <a:avLst>
              <a:gd name="adj" fmla="val 8594"/>
            </a:avLst>
          </a:prstGeom>
          <a:solidFill>
            <a:srgbClr val="FFFFFF">
              <a:shade val="85000"/>
            </a:srgbClr>
          </a:solidFill>
          <a:ln>
            <a:noFill/>
          </a:ln>
          <a:effectLst/>
        </p:spPr>
      </p:pic>
      <p:pic>
        <p:nvPicPr>
          <p:cNvPr id="17" name="图片 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auto">
          <a:xfrm>
            <a:off x="2452771" y="3444310"/>
            <a:ext cx="826583" cy="670276"/>
          </a:xfrm>
          <a:prstGeom prst="roundRect">
            <a:avLst>
              <a:gd name="adj" fmla="val 8594"/>
            </a:avLst>
          </a:prstGeom>
          <a:solidFill>
            <a:srgbClr val="FFFFFF">
              <a:shade val="85000"/>
            </a:srgbClr>
          </a:solidFill>
          <a:ln>
            <a:noFill/>
          </a:ln>
          <a:effectLst/>
        </p:spPr>
      </p:pic>
      <p:pic>
        <p:nvPicPr>
          <p:cNvPr id="18" name="图片 17"/>
          <p:cNvPicPr>
            <a:picLocks noChangeAspect="1"/>
          </p:cNvPicPr>
          <p:nvPr/>
        </p:nvPicPr>
        <p:blipFill rotWithShape="1">
          <a:blip r:embed="rId6" cstate="print"/>
          <a:srcRect/>
          <a:stretch>
            <a:fillRect/>
          </a:stretch>
        </p:blipFill>
        <p:spPr>
          <a:xfrm>
            <a:off x="528617" y="3435283"/>
            <a:ext cx="826583" cy="6887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36"/>
          <p:cNvSpPr txBox="1"/>
          <p:nvPr/>
        </p:nvSpPr>
        <p:spPr>
          <a:xfrm>
            <a:off x="1463358" y="4252796"/>
            <a:ext cx="860592" cy="280846"/>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solidFill>
                  <a:srgbClr val="C0504D">
                    <a:lumMod val="75000"/>
                  </a:srgbClr>
                </a:solidFill>
              </a:rPr>
              <a:t>黑匣子</a:t>
            </a:r>
            <a:endParaRPr lang="en-US" altLang="zh-CN" sz="1225" b="1" dirty="0">
              <a:solidFill>
                <a:srgbClr val="C0504D">
                  <a:lumMod val="75000"/>
                </a:srgbClr>
              </a:solidFill>
            </a:endParaRPr>
          </a:p>
        </p:txBody>
      </p:sp>
      <p:sp>
        <p:nvSpPr>
          <p:cNvPr id="20" name="TextBox 137"/>
          <p:cNvSpPr txBox="1"/>
          <p:nvPr/>
        </p:nvSpPr>
        <p:spPr>
          <a:xfrm>
            <a:off x="2336509" y="4248197"/>
            <a:ext cx="1030803" cy="280846"/>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solidFill>
                  <a:srgbClr val="C0504D">
                    <a:lumMod val="75000"/>
                  </a:srgbClr>
                </a:solidFill>
              </a:rPr>
              <a:t>免工具维护</a:t>
            </a:r>
          </a:p>
        </p:txBody>
      </p:sp>
      <p:sp>
        <p:nvSpPr>
          <p:cNvPr id="21" name="TextBox 138"/>
          <p:cNvSpPr txBox="1"/>
          <p:nvPr/>
        </p:nvSpPr>
        <p:spPr>
          <a:xfrm>
            <a:off x="3343105" y="4248195"/>
            <a:ext cx="970071" cy="280846"/>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solidFill>
                  <a:srgbClr val="C0504D">
                    <a:lumMod val="75000"/>
                  </a:srgbClr>
                </a:solidFill>
              </a:rPr>
              <a:t>离线光诊断</a:t>
            </a:r>
          </a:p>
        </p:txBody>
      </p:sp>
      <p:sp>
        <p:nvSpPr>
          <p:cNvPr id="22" name="圆角矩形 21"/>
          <p:cNvSpPr/>
          <p:nvPr/>
        </p:nvSpPr>
        <p:spPr>
          <a:xfrm>
            <a:off x="381138" y="3010285"/>
            <a:ext cx="4072544" cy="376585"/>
          </a:xfrm>
          <a:prstGeom prst="roundRect">
            <a:avLst>
              <a:gd name="adj" fmla="val 0"/>
            </a:avLst>
          </a:prstGeom>
          <a:solidFill>
            <a:srgbClr val="C0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buFont typeface="Arial" pitchFamily="34" charset="0"/>
              <a:buNone/>
              <a:defRPr/>
            </a:pPr>
            <a:r>
              <a:rPr lang="zh-CN" altLang="en-US" sz="1429" b="1" dirty="0">
                <a:solidFill>
                  <a:prstClr val="white"/>
                </a:solidFill>
                <a:latin typeface="微软雅黑" panose="020B0503020204020204" pitchFamily="34" charset="-122"/>
                <a:ea typeface="微软雅黑" panose="020B0503020204020204" pitchFamily="34" charset="-122"/>
              </a:rPr>
              <a:t>创新设计</a:t>
            </a:r>
            <a:r>
              <a:rPr lang="en-US" altLang="zh-CN" sz="1429" b="1" dirty="0">
                <a:solidFill>
                  <a:prstClr val="white"/>
                </a:solidFill>
                <a:latin typeface="微软雅黑" panose="020B0503020204020204" pitchFamily="34" charset="-122"/>
                <a:ea typeface="微软雅黑" panose="020B0503020204020204" pitchFamily="34" charset="-122"/>
              </a:rPr>
              <a:t>--</a:t>
            </a:r>
            <a:r>
              <a:rPr lang="zh-CN" altLang="en-US" sz="1429" b="1" dirty="0">
                <a:solidFill>
                  <a:prstClr val="white"/>
                </a:solidFill>
                <a:latin typeface="微软雅黑" panose="020B0503020204020204" pitchFamily="34" charset="-122"/>
                <a:ea typeface="微软雅黑" panose="020B0503020204020204" pitchFamily="34" charset="-122"/>
              </a:rPr>
              <a:t>智能易用</a:t>
            </a:r>
          </a:p>
        </p:txBody>
      </p:sp>
      <p:sp>
        <p:nvSpPr>
          <p:cNvPr id="23" name="圆角矩形 22"/>
          <p:cNvSpPr/>
          <p:nvPr/>
        </p:nvSpPr>
        <p:spPr>
          <a:xfrm>
            <a:off x="4608920" y="3079248"/>
            <a:ext cx="4201109" cy="1544087"/>
          </a:xfrm>
          <a:prstGeom prst="roundRect">
            <a:avLst>
              <a:gd name="adj" fmla="val 0"/>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buFont typeface="Arial" pitchFamily="34" charset="0"/>
              <a:buNone/>
              <a:defRPr/>
            </a:pPr>
            <a:endParaRPr lang="zh-CN" altLang="en-US" sz="1837" dirty="0">
              <a:solidFill>
                <a:prstClr val="white"/>
              </a:solidFill>
              <a:ea typeface="微软雅黑"/>
            </a:endParaRPr>
          </a:p>
        </p:txBody>
      </p:sp>
      <p:sp>
        <p:nvSpPr>
          <p:cNvPr id="24" name="圆角矩形 23"/>
          <p:cNvSpPr/>
          <p:nvPr/>
        </p:nvSpPr>
        <p:spPr>
          <a:xfrm>
            <a:off x="4608919" y="3020742"/>
            <a:ext cx="4201109" cy="342048"/>
          </a:xfrm>
          <a:prstGeom prst="roundRect">
            <a:avLst>
              <a:gd name="adj" fmla="val 0"/>
            </a:avLst>
          </a:prstGeom>
          <a:solidFill>
            <a:srgbClr val="C0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buFont typeface="Arial" pitchFamily="34" charset="0"/>
              <a:buNone/>
              <a:defRPr/>
            </a:pPr>
            <a:r>
              <a:rPr lang="zh-CN" altLang="en-US" sz="1429" b="1" dirty="0">
                <a:solidFill>
                  <a:prstClr val="white"/>
                </a:solidFill>
                <a:latin typeface="微软雅黑" panose="020B0503020204020204" pitchFamily="34" charset="-122"/>
                <a:ea typeface="微软雅黑" panose="020B0503020204020204" pitchFamily="34" charset="-122"/>
              </a:rPr>
              <a:t>至低能耗</a:t>
            </a:r>
            <a:r>
              <a:rPr lang="en-US" altLang="zh-CN" sz="1429" b="1" dirty="0">
                <a:solidFill>
                  <a:prstClr val="white"/>
                </a:solidFill>
                <a:latin typeface="微软雅黑" panose="020B0503020204020204" pitchFamily="34" charset="-122"/>
                <a:ea typeface="微软雅黑" panose="020B0503020204020204" pitchFamily="34" charset="-122"/>
              </a:rPr>
              <a:t>--</a:t>
            </a:r>
            <a:r>
              <a:rPr lang="zh-CN" altLang="en-US" sz="1429" b="1" dirty="0">
                <a:solidFill>
                  <a:prstClr val="white"/>
                </a:solidFill>
                <a:latin typeface="微软雅黑" panose="020B0503020204020204" pitchFamily="34" charset="-122"/>
                <a:ea typeface="微软雅黑" panose="020B0503020204020204" pitchFamily="34" charset="-122"/>
              </a:rPr>
              <a:t>绿色节能</a:t>
            </a:r>
          </a:p>
        </p:txBody>
      </p:sp>
      <p:grpSp>
        <p:nvGrpSpPr>
          <p:cNvPr id="25" name="组合 24"/>
          <p:cNvGrpSpPr/>
          <p:nvPr/>
        </p:nvGrpSpPr>
        <p:grpSpPr>
          <a:xfrm>
            <a:off x="4683411" y="3393482"/>
            <a:ext cx="1300862" cy="715337"/>
            <a:chOff x="7833550" y="1268145"/>
            <a:chExt cx="2880001" cy="1619999"/>
          </a:xfrm>
        </p:grpSpPr>
        <p:pic>
          <p:nvPicPr>
            <p:cNvPr id="26" name="图片 25"/>
            <p:cNvPicPr>
              <a:picLocks noChangeAspect="1"/>
            </p:cNvPicPr>
            <p:nvPr/>
          </p:nvPicPr>
          <p:blipFill>
            <a:blip r:embed="rId7" cstate="print"/>
            <a:stretch>
              <a:fillRect/>
            </a:stretch>
          </p:blipFill>
          <p:spPr>
            <a:xfrm>
              <a:off x="7833550" y="1268145"/>
              <a:ext cx="2880001" cy="1619999"/>
            </a:xfrm>
            <a:prstGeom prst="rect">
              <a:avLst/>
            </a:prstGeom>
          </p:spPr>
        </p:pic>
        <p:grpSp>
          <p:nvGrpSpPr>
            <p:cNvPr id="27" name="组合 26"/>
            <p:cNvGrpSpPr/>
            <p:nvPr/>
          </p:nvGrpSpPr>
          <p:grpSpPr>
            <a:xfrm>
              <a:off x="8046969" y="1667801"/>
              <a:ext cx="870253" cy="840448"/>
              <a:chOff x="8046967" y="1667801"/>
              <a:chExt cx="870252" cy="840448"/>
            </a:xfrm>
          </p:grpSpPr>
          <p:cxnSp>
            <p:nvCxnSpPr>
              <p:cNvPr id="33" name="直接连接符 32"/>
              <p:cNvCxnSpPr/>
              <p:nvPr/>
            </p:nvCxnSpPr>
            <p:spPr>
              <a:xfrm rot="5400000">
                <a:off x="8324158" y="1956390"/>
                <a:ext cx="391262" cy="8878"/>
              </a:xfrm>
              <a:prstGeom prst="line">
                <a:avLst/>
              </a:prstGeom>
              <a:ln w="25400">
                <a:solidFill>
                  <a:srgbClr val="17C74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8438333" y="2064465"/>
                <a:ext cx="603352" cy="4818"/>
              </a:xfrm>
              <a:prstGeom prst="line">
                <a:avLst/>
              </a:prstGeom>
              <a:ln w="25400">
                <a:solidFill>
                  <a:srgbClr val="17C74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8542481" y="2133512"/>
                <a:ext cx="747657" cy="1818"/>
              </a:xfrm>
              <a:prstGeom prst="line">
                <a:avLst/>
              </a:prstGeom>
              <a:ln w="25400">
                <a:solidFill>
                  <a:srgbClr val="17C74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246530" y="1760593"/>
                <a:ext cx="670688" cy="4605"/>
              </a:xfrm>
              <a:prstGeom prst="line">
                <a:avLst/>
              </a:prstGeom>
              <a:ln w="25400">
                <a:solidFill>
                  <a:srgbClr val="17C74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046967" y="1667801"/>
                <a:ext cx="199563" cy="334661"/>
              </a:xfrm>
              <a:prstGeom prst="rect">
                <a:avLst/>
              </a:prstGeom>
              <a:solidFill>
                <a:srgbClr val="17C741">
                  <a:alpha val="64000"/>
                </a:srgbClr>
              </a:solidFill>
              <a:ln>
                <a:solidFill>
                  <a:schemeClr val="bg1">
                    <a:lumMod val="6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378" fontAlgn="base">
                  <a:spcBef>
                    <a:spcPct val="0"/>
                  </a:spcBef>
                  <a:spcAft>
                    <a:spcPct val="0"/>
                  </a:spcAft>
                  <a:buFont typeface="Arial" pitchFamily="34" charset="0"/>
                  <a:buNone/>
                  <a:defRPr/>
                </a:pPr>
                <a:r>
                  <a:rPr lang="zh-CN" altLang="en-US" sz="550" dirty="0">
                    <a:solidFill>
                      <a:prstClr val="white"/>
                    </a:solidFill>
                    <a:latin typeface="微软雅黑" panose="020B0503020204020204" pitchFamily="34" charset="-122"/>
                    <a:ea typeface="微软雅黑" panose="020B0503020204020204" pitchFamily="34" charset="-122"/>
                  </a:rPr>
                  <a:t>工作</a:t>
                </a:r>
              </a:p>
            </p:txBody>
          </p:sp>
        </p:grpSp>
        <p:grpSp>
          <p:nvGrpSpPr>
            <p:cNvPr id="28" name="组合 27"/>
            <p:cNvGrpSpPr/>
            <p:nvPr/>
          </p:nvGrpSpPr>
          <p:grpSpPr>
            <a:xfrm>
              <a:off x="8046967" y="2266703"/>
              <a:ext cx="849384" cy="481446"/>
              <a:chOff x="8046967" y="2266703"/>
              <a:chExt cx="849383" cy="481447"/>
            </a:xfrm>
          </p:grpSpPr>
          <p:sp>
            <p:nvSpPr>
              <p:cNvPr id="29" name="矩形 28"/>
              <p:cNvSpPr/>
              <p:nvPr/>
            </p:nvSpPr>
            <p:spPr>
              <a:xfrm>
                <a:off x="8046967" y="2397248"/>
                <a:ext cx="199563" cy="350902"/>
              </a:xfrm>
              <a:prstGeom prst="rect">
                <a:avLst/>
              </a:prstGeom>
              <a:solidFill>
                <a:srgbClr val="33CAFF">
                  <a:alpha val="63000"/>
                </a:srgb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378" fontAlgn="base">
                  <a:spcBef>
                    <a:spcPct val="0"/>
                  </a:spcBef>
                  <a:spcAft>
                    <a:spcPct val="0"/>
                  </a:spcAft>
                  <a:buFont typeface="Arial" pitchFamily="34" charset="0"/>
                  <a:buNone/>
                  <a:defRPr/>
                </a:pPr>
                <a:r>
                  <a:rPr lang="zh-CN" altLang="en-US" sz="550" dirty="0">
                    <a:solidFill>
                      <a:prstClr val="white"/>
                    </a:solidFill>
                    <a:latin typeface="微软雅黑" panose="020B0503020204020204" pitchFamily="34" charset="-122"/>
                    <a:ea typeface="微软雅黑" panose="020B0503020204020204" pitchFamily="34" charset="-122"/>
                  </a:rPr>
                  <a:t>休眠</a:t>
                </a:r>
              </a:p>
            </p:txBody>
          </p:sp>
          <p:cxnSp>
            <p:nvCxnSpPr>
              <p:cNvPr id="30" name="直接连接符 29"/>
              <p:cNvCxnSpPr/>
              <p:nvPr/>
            </p:nvCxnSpPr>
            <p:spPr>
              <a:xfrm>
                <a:off x="8593461" y="2266703"/>
                <a:ext cx="319" cy="301175"/>
              </a:xfrm>
              <a:prstGeom prst="line">
                <a:avLst/>
              </a:prstGeom>
              <a:ln w="25400">
                <a:solidFill>
                  <a:srgbClr val="33CAF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797417" y="2456874"/>
                <a:ext cx="0" cy="115398"/>
              </a:xfrm>
              <a:prstGeom prst="line">
                <a:avLst/>
              </a:prstGeom>
              <a:ln w="25400">
                <a:solidFill>
                  <a:srgbClr val="33CA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9" idx="3"/>
              </p:cNvCxnSpPr>
              <p:nvPr/>
            </p:nvCxnSpPr>
            <p:spPr>
              <a:xfrm flipV="1">
                <a:off x="8246530" y="2565400"/>
                <a:ext cx="649820" cy="7299"/>
              </a:xfrm>
              <a:prstGeom prst="line">
                <a:avLst/>
              </a:prstGeom>
              <a:ln w="25400">
                <a:solidFill>
                  <a:srgbClr val="33CAFF"/>
                </a:solidFill>
              </a:ln>
            </p:spPr>
            <p:style>
              <a:lnRef idx="1">
                <a:schemeClr val="accent1"/>
              </a:lnRef>
              <a:fillRef idx="0">
                <a:schemeClr val="accent1"/>
              </a:fillRef>
              <a:effectRef idx="0">
                <a:schemeClr val="accent1"/>
              </a:effectRef>
              <a:fontRef idx="minor">
                <a:schemeClr val="tx1"/>
              </a:fontRef>
            </p:style>
          </p:cxnSp>
        </p:grpSp>
      </p:grpSp>
      <p:sp>
        <p:nvSpPr>
          <p:cNvPr id="38" name="矩形 37"/>
          <p:cNvSpPr/>
          <p:nvPr/>
        </p:nvSpPr>
        <p:spPr>
          <a:xfrm>
            <a:off x="6056288" y="3417985"/>
            <a:ext cx="1291178" cy="665116"/>
          </a:xfrm>
          <a:prstGeom prst="rect">
            <a:avLst/>
          </a:prstGeom>
          <a:blipFill>
            <a:blip r:embed="rId8" cstate="print"/>
            <a:stretch>
              <a:fillRect/>
            </a:stretch>
          </a:bli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8" fontAlgn="base">
              <a:spcBef>
                <a:spcPct val="0"/>
              </a:spcBef>
              <a:spcAft>
                <a:spcPct val="0"/>
              </a:spcAft>
              <a:buFont typeface="Arial" pitchFamily="34" charset="0"/>
              <a:buNone/>
              <a:defRPr/>
            </a:pPr>
            <a:endParaRPr lang="zh-CN" altLang="en-US" sz="566">
              <a:solidFill>
                <a:prstClr val="white"/>
              </a:solidFill>
              <a:ea typeface="微软雅黑"/>
            </a:endParaRPr>
          </a:p>
        </p:txBody>
      </p:sp>
      <p:pic>
        <p:nvPicPr>
          <p:cNvPr id="39" name="图片 26"/>
          <p:cNvPicPr>
            <a:picLocks noChangeArrowheads="1"/>
          </p:cNvPicPr>
          <p:nvPr/>
        </p:nvPicPr>
        <p:blipFill>
          <a:blip r:embed="rId9"/>
          <a:stretch>
            <a:fillRect/>
          </a:stretch>
        </p:blipFill>
        <p:spPr bwMode="auto">
          <a:xfrm>
            <a:off x="7419482" y="3417985"/>
            <a:ext cx="1300862" cy="66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65"/>
          <p:cNvSpPr txBox="1"/>
          <p:nvPr/>
        </p:nvSpPr>
        <p:spPr>
          <a:xfrm>
            <a:off x="4610099" y="4153976"/>
            <a:ext cx="1296416" cy="469359"/>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solidFill>
                  <a:srgbClr val="C0504D">
                    <a:lumMod val="75000"/>
                  </a:srgbClr>
                </a:solidFill>
              </a:rPr>
              <a:t>自休眠供电</a:t>
            </a:r>
            <a:endParaRPr lang="en-US" altLang="zh-CN" sz="1225" b="1" dirty="0">
              <a:solidFill>
                <a:srgbClr val="C0504D">
                  <a:lumMod val="75000"/>
                </a:srgbClr>
              </a:solidFill>
            </a:endParaRPr>
          </a:p>
          <a:p>
            <a:pPr defTabSz="914378" fontAlgn="base">
              <a:spcBef>
                <a:spcPct val="0"/>
              </a:spcBef>
              <a:spcAft>
                <a:spcPct val="0"/>
              </a:spcAft>
              <a:buClr>
                <a:srgbClr val="EEECE1"/>
              </a:buClr>
              <a:buFont typeface="Arial" pitchFamily="34" charset="0"/>
              <a:buNone/>
              <a:defRPr/>
            </a:pPr>
            <a:r>
              <a:rPr lang="zh-CN" altLang="en-US" sz="1225" b="1" dirty="0">
                <a:ln w="0"/>
                <a:solidFill>
                  <a:prstClr val="black">
                    <a:lumMod val="75000"/>
                    <a:lumOff val="25000"/>
                  </a:prstClr>
                </a:solidFill>
              </a:rPr>
              <a:t>芯片级节能技术</a:t>
            </a:r>
          </a:p>
        </p:txBody>
      </p:sp>
      <p:sp>
        <p:nvSpPr>
          <p:cNvPr id="41" name="TextBox 66"/>
          <p:cNvSpPr txBox="1"/>
          <p:nvPr/>
        </p:nvSpPr>
        <p:spPr>
          <a:xfrm>
            <a:off x="5998920" y="4153976"/>
            <a:ext cx="1342529" cy="469359"/>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ln w="0"/>
                <a:solidFill>
                  <a:srgbClr val="C00000"/>
                </a:solidFill>
              </a:rPr>
              <a:t>内倾角贴片</a:t>
            </a:r>
          </a:p>
          <a:p>
            <a:pPr defTabSz="914378" fontAlgn="base">
              <a:spcBef>
                <a:spcPct val="0"/>
              </a:spcBef>
              <a:spcAft>
                <a:spcPct val="0"/>
              </a:spcAft>
              <a:buClr>
                <a:srgbClr val="EEECE1"/>
              </a:buClr>
              <a:buFont typeface="Arial" pitchFamily="34" charset="0"/>
              <a:buNone/>
              <a:defRPr/>
            </a:pPr>
            <a:r>
              <a:rPr lang="zh-CN" altLang="en-US" sz="1225" b="1">
                <a:ln w="0"/>
                <a:solidFill>
                  <a:prstClr val="black">
                    <a:lumMod val="75000"/>
                    <a:lumOff val="25000"/>
                  </a:prstClr>
                </a:solidFill>
              </a:rPr>
              <a:t>工业级</a:t>
            </a:r>
            <a:r>
              <a:rPr lang="zh-CN" altLang="en-US" sz="1225" b="1" dirty="0">
                <a:ln w="0"/>
                <a:solidFill>
                  <a:prstClr val="black">
                    <a:lumMod val="75000"/>
                    <a:lumOff val="25000"/>
                  </a:prstClr>
                </a:solidFill>
              </a:rPr>
              <a:t>节能技术</a:t>
            </a:r>
          </a:p>
        </p:txBody>
      </p:sp>
      <p:sp>
        <p:nvSpPr>
          <p:cNvPr id="42" name="TextBox 67"/>
          <p:cNvSpPr txBox="1"/>
          <p:nvPr/>
        </p:nvSpPr>
        <p:spPr>
          <a:xfrm>
            <a:off x="7433853" y="4153976"/>
            <a:ext cx="1300862" cy="469359"/>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ln w="0"/>
                <a:solidFill>
                  <a:srgbClr val="C00000"/>
                </a:solidFill>
              </a:rPr>
              <a:t>智能化调速</a:t>
            </a:r>
          </a:p>
          <a:p>
            <a:pPr defTabSz="914378" fontAlgn="base">
              <a:spcBef>
                <a:spcPct val="0"/>
              </a:spcBef>
              <a:spcAft>
                <a:spcPct val="0"/>
              </a:spcAft>
              <a:buClr>
                <a:srgbClr val="EEECE1"/>
              </a:buClr>
              <a:buFont typeface="Arial" pitchFamily="34" charset="0"/>
              <a:buNone/>
              <a:defRPr/>
            </a:pPr>
            <a:r>
              <a:rPr lang="zh-CN" altLang="en-US" sz="1225" b="1" dirty="0">
                <a:ln w="0"/>
                <a:solidFill>
                  <a:prstClr val="black">
                    <a:lumMod val="75000"/>
                    <a:lumOff val="25000"/>
                  </a:prstClr>
                </a:solidFill>
              </a:rPr>
              <a:t>系统级节能技术</a:t>
            </a:r>
          </a:p>
        </p:txBody>
      </p:sp>
      <p:sp>
        <p:nvSpPr>
          <p:cNvPr id="43" name="TextBox 51"/>
          <p:cNvSpPr txBox="1"/>
          <p:nvPr/>
        </p:nvSpPr>
        <p:spPr>
          <a:xfrm>
            <a:off x="494608" y="4248196"/>
            <a:ext cx="860592" cy="280846"/>
          </a:xfrm>
          <a:prstGeom prst="rect">
            <a:avLst/>
          </a:prstGeom>
          <a:noFill/>
        </p:spPr>
        <p:txBody>
          <a:bodyPr wrap="square" rtlCol="0">
            <a:spAutoFit/>
          </a:bodyPr>
          <a:lstStyle>
            <a:defPPr>
              <a:defRPr lang="zh-CN"/>
            </a:defPPr>
            <a:lvl1pPr algn="ctr">
              <a:buClr>
                <a:schemeClr val="bg2"/>
              </a:buClr>
              <a:defRPr sz="1000">
                <a:latin typeface="微软雅黑" panose="020B0503020204020204" pitchFamily="34" charset="-122"/>
                <a:ea typeface="微软雅黑" panose="020B0503020204020204" pitchFamily="34" charset="-122"/>
              </a:defRPr>
            </a:lvl1pPr>
          </a:lstStyle>
          <a:p>
            <a:pPr defTabSz="914378" fontAlgn="base">
              <a:spcBef>
                <a:spcPct val="0"/>
              </a:spcBef>
              <a:spcAft>
                <a:spcPct val="0"/>
              </a:spcAft>
              <a:buClr>
                <a:srgbClr val="EEECE1"/>
              </a:buClr>
              <a:buFont typeface="Arial" pitchFamily="34" charset="0"/>
              <a:buNone/>
              <a:defRPr/>
            </a:pPr>
            <a:r>
              <a:rPr lang="zh-CN" altLang="en-US" sz="1225" b="1" dirty="0">
                <a:solidFill>
                  <a:srgbClr val="C0504D">
                    <a:lumMod val="75000"/>
                  </a:srgbClr>
                </a:solidFill>
              </a:rPr>
              <a:t>耳翼监控</a:t>
            </a:r>
            <a:endParaRPr lang="en-US" altLang="zh-CN" sz="1225" b="1" dirty="0">
              <a:solidFill>
                <a:srgbClr val="C0504D">
                  <a:lumMod val="75000"/>
                </a:srgbClr>
              </a:solidFill>
            </a:endParaRPr>
          </a:p>
        </p:txBody>
      </p:sp>
      <p:cxnSp>
        <p:nvCxnSpPr>
          <p:cNvPr id="44" name="肘形连接符 43"/>
          <p:cNvCxnSpPr>
            <a:endCxn id="12" idx="1"/>
          </p:cNvCxnSpPr>
          <p:nvPr/>
        </p:nvCxnSpPr>
        <p:spPr bwMode="auto">
          <a:xfrm flipV="1">
            <a:off x="4784305" y="2041202"/>
            <a:ext cx="530376" cy="39559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endCxn id="11" idx="1"/>
          </p:cNvCxnSpPr>
          <p:nvPr/>
        </p:nvCxnSpPr>
        <p:spPr bwMode="auto">
          <a:xfrm>
            <a:off x="4205335" y="1499231"/>
            <a:ext cx="1109345" cy="153159"/>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p:nvPr/>
        </p:nvCxnSpPr>
        <p:spPr bwMode="auto">
          <a:xfrm>
            <a:off x="4410527" y="2589196"/>
            <a:ext cx="904155" cy="58659"/>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bwMode="auto">
          <a:xfrm flipV="1">
            <a:off x="4302170" y="1093987"/>
            <a:ext cx="1012510" cy="210838"/>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bwMode="auto">
          <a:xfrm rot="10800000">
            <a:off x="2280821" y="957373"/>
            <a:ext cx="955381" cy="75423"/>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bwMode="auto">
          <a:xfrm rot="10800000">
            <a:off x="2293355" y="1452254"/>
            <a:ext cx="1539888" cy="1702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bwMode="auto">
          <a:xfrm rot="10800000" flipV="1">
            <a:off x="2287381" y="1741984"/>
            <a:ext cx="775918" cy="530508"/>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10" cstate="print">
            <a:extLst>
              <a:ext uri="{28A0092B-C50C-407E-A947-70E740481C1C}">
                <a14:useLocalDpi xmlns:a14="http://schemas.microsoft.com/office/drawing/2010/main" val="0"/>
              </a:ext>
            </a:extLst>
          </a:blip>
          <a:srcRect l="9051" t="40200" r="5113" b="29000"/>
          <a:stretch/>
        </p:blipFill>
        <p:spPr>
          <a:xfrm>
            <a:off x="7097543" y="1450540"/>
            <a:ext cx="1615917" cy="326149"/>
          </a:xfrm>
          <a:prstGeom prst="rect">
            <a:avLst/>
          </a:prstGeom>
        </p:spPr>
      </p:pic>
      <p:pic>
        <p:nvPicPr>
          <p:cNvPr id="62" name="图片 61"/>
          <p:cNvPicPr>
            <a:picLocks noChangeAspect="1"/>
          </p:cNvPicPr>
          <p:nvPr/>
        </p:nvPicPr>
        <p:blipFill rotWithShape="1">
          <a:blip r:embed="rId11" cstate="print">
            <a:extLst>
              <a:ext uri="{28A0092B-C50C-407E-A947-70E740481C1C}">
                <a14:useLocalDpi xmlns:a14="http://schemas.microsoft.com/office/drawing/2010/main" val="0"/>
              </a:ext>
            </a:extLst>
          </a:blip>
          <a:srcRect l="9051" t="38800" r="5113" b="29001"/>
          <a:stretch/>
        </p:blipFill>
        <p:spPr>
          <a:xfrm>
            <a:off x="7092310" y="1005296"/>
            <a:ext cx="1621150" cy="342077"/>
          </a:xfrm>
          <a:prstGeom prst="rect">
            <a:avLst/>
          </a:prstGeom>
        </p:spPr>
      </p:pic>
      <p:pic>
        <p:nvPicPr>
          <p:cNvPr id="63" name="图片 62"/>
          <p:cNvPicPr>
            <a:picLocks noChangeAspect="1"/>
          </p:cNvPicPr>
          <p:nvPr/>
        </p:nvPicPr>
        <p:blipFill rotWithShape="1">
          <a:blip r:embed="rId12" cstate="print">
            <a:extLst>
              <a:ext uri="{28A0092B-C50C-407E-A947-70E740481C1C}">
                <a14:useLocalDpi xmlns:a14="http://schemas.microsoft.com/office/drawing/2010/main" val="0"/>
              </a:ext>
            </a:extLst>
          </a:blip>
          <a:srcRect l="8264" t="38800" r="5112" b="29001"/>
          <a:stretch/>
        </p:blipFill>
        <p:spPr>
          <a:xfrm>
            <a:off x="7077894" y="1874323"/>
            <a:ext cx="1663212" cy="347762"/>
          </a:xfrm>
          <a:prstGeom prst="rect">
            <a:avLst/>
          </a:prstGeom>
        </p:spPr>
      </p:pic>
    </p:spTree>
    <p:extLst>
      <p:ext uri="{BB962C8B-B14F-4D97-AF65-F5344CB8AC3E}">
        <p14:creationId xmlns:p14="http://schemas.microsoft.com/office/powerpoint/2010/main" val="306606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4993" y="915566"/>
            <a:ext cx="5470704" cy="3858984"/>
            <a:chOff x="648216" y="478586"/>
            <a:chExt cx="5470704" cy="3858984"/>
          </a:xfrm>
        </p:grpSpPr>
        <p:grpSp>
          <p:nvGrpSpPr>
            <p:cNvPr id="5" name="组合 4"/>
            <p:cNvGrpSpPr/>
            <p:nvPr/>
          </p:nvGrpSpPr>
          <p:grpSpPr>
            <a:xfrm>
              <a:off x="648216" y="478586"/>
              <a:ext cx="5470704" cy="3858984"/>
              <a:chOff x="76200" y="636816"/>
              <a:chExt cx="5470704" cy="3858984"/>
            </a:xfrm>
          </p:grpSpPr>
          <p:sp>
            <p:nvSpPr>
              <p:cNvPr id="7" name="矩形 6"/>
              <p:cNvSpPr/>
              <p:nvPr/>
            </p:nvSpPr>
            <p:spPr>
              <a:xfrm>
                <a:off x="76200" y="636816"/>
                <a:ext cx="5394960" cy="385898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TextBox 15"/>
              <p:cNvSpPr txBox="1">
                <a:spLocks noChangeArrowheads="1"/>
              </p:cNvSpPr>
              <p:nvPr/>
            </p:nvSpPr>
            <p:spPr bwMode="auto">
              <a:xfrm>
                <a:off x="131468" y="1147400"/>
                <a:ext cx="1631974" cy="400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000" b="1" dirty="0">
                    <a:solidFill>
                      <a:srgbClr val="FF0000"/>
                    </a:solidFill>
                    <a:latin typeface="微软雅黑" panose="020B0503020204020204" pitchFamily="34" charset="-122"/>
                    <a:ea typeface="微软雅黑" panose="020B0503020204020204" pitchFamily="34" charset="-122"/>
                  </a:rPr>
                  <a:t>2</a:t>
                </a:r>
                <a:r>
                  <a:rPr lang="zh-CN" altLang="en-US" sz="1000" dirty="0">
                    <a:solidFill>
                      <a:srgbClr val="000000"/>
                    </a:solidFill>
                    <a:latin typeface="微软雅黑" panose="020B0503020204020204" pitchFamily="34" charset="-122"/>
                    <a:ea typeface="微软雅黑" panose="020B0503020204020204" pitchFamily="34" charset="-122"/>
                  </a:rPr>
                  <a:t>颗海光</a:t>
                </a:r>
                <a:r>
                  <a:rPr lang="en-US" altLang="zh-CN" sz="1000" dirty="0">
                    <a:solidFill>
                      <a:srgbClr val="000000"/>
                    </a:solidFill>
                    <a:latin typeface="微软雅黑" panose="020B0503020204020204" pitchFamily="34" charset="-122"/>
                    <a:ea typeface="微软雅黑" panose="020B0503020204020204" pitchFamily="34" charset="-122"/>
                  </a:rPr>
                  <a:t>5100</a:t>
                </a:r>
                <a:r>
                  <a:rPr lang="zh-CN" altLang="en-US" sz="1000" dirty="0">
                    <a:solidFill>
                      <a:srgbClr val="000000"/>
                    </a:solidFill>
                    <a:latin typeface="微软雅黑" panose="020B0503020204020204" pitchFamily="34" charset="-122"/>
                    <a:ea typeface="微软雅黑" panose="020B0503020204020204" pitchFamily="34" charset="-122"/>
                  </a:rPr>
                  <a:t>处理器</a:t>
                </a:r>
                <a:endParaRPr lang="en-US" altLang="zh-CN" sz="1000" dirty="0">
                  <a:solidFill>
                    <a:srgbClr val="000000"/>
                  </a:solidFill>
                  <a:latin typeface="微软雅黑" panose="020B0503020204020204" pitchFamily="34" charset="-122"/>
                  <a:ea typeface="微软雅黑" panose="020B0503020204020204" pitchFamily="34" charset="-122"/>
                </a:endParaRPr>
              </a:p>
              <a:p>
                <a:pPr algn="r"/>
                <a:r>
                  <a:rPr lang="zh-CN" altLang="en-US" sz="1000" dirty="0">
                    <a:solidFill>
                      <a:srgbClr val="000000"/>
                    </a:solidFill>
                    <a:latin typeface="微软雅黑" panose="020B0503020204020204" pitchFamily="34" charset="-122"/>
                    <a:ea typeface="微软雅黑" panose="020B0503020204020204" pitchFamily="34" charset="-122"/>
                  </a:rPr>
                  <a:t>最大</a:t>
                </a:r>
                <a:r>
                  <a:rPr lang="en-US" altLang="zh-CN" sz="1000" dirty="0">
                    <a:solidFill>
                      <a:srgbClr val="000000"/>
                    </a:solidFill>
                    <a:latin typeface="微软雅黑" panose="020B0503020204020204" pitchFamily="34" charset="-122"/>
                    <a:ea typeface="微软雅黑" panose="020B0503020204020204" pitchFamily="34" charset="-122"/>
                  </a:rPr>
                  <a:t>16</a:t>
                </a:r>
                <a:r>
                  <a:rPr lang="zh-CN" altLang="en-US" sz="1000" dirty="0">
                    <a:solidFill>
                      <a:srgbClr val="000000"/>
                    </a:solidFill>
                    <a:latin typeface="微软雅黑" panose="020B0503020204020204" pitchFamily="34" charset="-122"/>
                    <a:ea typeface="微软雅黑" panose="020B0503020204020204" pitchFamily="34" charset="-122"/>
                  </a:rPr>
                  <a:t>核心、高主频</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9" name="TextBox 12"/>
              <p:cNvSpPr txBox="1">
                <a:spLocks noChangeArrowheads="1"/>
              </p:cNvSpPr>
              <p:nvPr/>
            </p:nvSpPr>
            <p:spPr bwMode="auto">
              <a:xfrm>
                <a:off x="2865024" y="1093858"/>
                <a:ext cx="1720199" cy="246221"/>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dirty="0">
                    <a:latin typeface="微软雅黑" panose="020B0503020204020204" pitchFamily="34" charset="-122"/>
                    <a:ea typeface="微软雅黑" panose="020B0503020204020204" pitchFamily="34" charset="-122"/>
                  </a:rPr>
                  <a:t>后置</a:t>
                </a:r>
                <a:r>
                  <a:rPr lang="en-US" altLang="zh-CN" sz="1000" b="1" dirty="0">
                    <a:solidFill>
                      <a:srgbClr val="FF0000"/>
                    </a:solidFill>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块</a:t>
                </a:r>
                <a:r>
                  <a:rPr lang="en-US" altLang="zh-CN" sz="1000" dirty="0">
                    <a:latin typeface="微软雅黑" panose="020B0503020204020204" pitchFamily="34" charset="-122"/>
                    <a:ea typeface="微软雅黑" panose="020B0503020204020204" pitchFamily="34" charset="-122"/>
                  </a:rPr>
                  <a:t>2.5</a:t>
                </a:r>
                <a:r>
                  <a:rPr lang="zh-CN" altLang="en-US" sz="1000" dirty="0">
                    <a:latin typeface="微软雅黑" panose="020B0503020204020204" pitchFamily="34" charset="-122"/>
                    <a:ea typeface="微软雅黑" panose="020B0503020204020204" pitchFamily="34" charset="-122"/>
                  </a:rPr>
                  <a:t>寸硬盘</a:t>
                </a:r>
                <a:endParaRPr lang="en-US" altLang="zh-CN" sz="1000" dirty="0">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2087555" y="827973"/>
                <a:ext cx="1898170" cy="400110"/>
              </a:xfrm>
              <a:prstGeom prst="rect">
                <a:avLst/>
              </a:prstGeom>
              <a:noFill/>
              <a:ln w="9525">
                <a:noFill/>
                <a:miter lim="800000"/>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000000"/>
                    </a:solidFill>
                    <a:latin typeface="微软雅黑" panose="020B0503020204020204" pitchFamily="34" charset="-122"/>
                    <a:ea typeface="微软雅黑" panose="020B0503020204020204" pitchFamily="34" charset="-122"/>
                  </a:rPr>
                  <a:t>2</a:t>
                </a:r>
                <a:r>
                  <a:rPr lang="zh-CN" altLang="en-US" sz="1000" dirty="0">
                    <a:solidFill>
                      <a:srgbClr val="000000"/>
                    </a:solidFill>
                    <a:latin typeface="微软雅黑" panose="020B0503020204020204" pitchFamily="34" charset="-122"/>
                    <a:ea typeface="微软雅黑" panose="020B0503020204020204" pitchFamily="34" charset="-122"/>
                  </a:rPr>
                  <a:t>颗</a:t>
                </a:r>
                <a:r>
                  <a:rPr lang="en-US" altLang="zh-CN" sz="1000" dirty="0">
                    <a:solidFill>
                      <a:srgbClr val="000000"/>
                    </a:solidFill>
                    <a:latin typeface="微软雅黑" panose="020B0503020204020204" pitchFamily="34" charset="-122"/>
                    <a:ea typeface="微软雅黑" panose="020B0503020204020204" pitchFamily="34" charset="-122"/>
                  </a:rPr>
                  <a:t>550W/1200W</a:t>
                </a:r>
                <a:r>
                  <a:rPr lang="zh-CN" altLang="en-US" sz="1000" dirty="0">
                    <a:solidFill>
                      <a:srgbClr val="000000"/>
                    </a:solidFill>
                    <a:latin typeface="微软雅黑" panose="020B0503020204020204" pitchFamily="34" charset="-122"/>
                    <a:ea typeface="微软雅黑" panose="020B0503020204020204" pitchFamily="34" charset="-122"/>
                  </a:rPr>
                  <a:t>电源</a:t>
                </a:r>
                <a:endParaRPr lang="en-US" altLang="zh-CN" sz="1000" dirty="0">
                  <a:solidFill>
                    <a:srgbClr val="000000"/>
                  </a:solidFill>
                  <a:latin typeface="微软雅黑" panose="020B0503020204020204" pitchFamily="34" charset="-122"/>
                  <a:ea typeface="微软雅黑" panose="020B0503020204020204" pitchFamily="34" charset="-122"/>
                </a:endParaRPr>
              </a:p>
              <a:p>
                <a:r>
                  <a:rPr lang="zh-CN" altLang="en-US" sz="1000" dirty="0">
                    <a:solidFill>
                      <a:srgbClr val="000000"/>
                    </a:solidFill>
                    <a:latin typeface="微软雅黑" panose="020B0503020204020204" pitchFamily="34" charset="-122"/>
                    <a:ea typeface="微软雅黑" panose="020B0503020204020204" pitchFamily="34" charset="-122"/>
                  </a:rPr>
                  <a:t>支持</a:t>
                </a:r>
                <a:r>
                  <a:rPr lang="en-US" altLang="zh-CN" sz="1000" b="1" dirty="0">
                    <a:solidFill>
                      <a:srgbClr val="FF0000"/>
                    </a:solidFill>
                    <a:latin typeface="微软雅黑" panose="020B0503020204020204" pitchFamily="34" charset="-122"/>
                    <a:ea typeface="微软雅黑" panose="020B0503020204020204" pitchFamily="34" charset="-122"/>
                  </a:rPr>
                  <a:t>1+1</a:t>
                </a:r>
                <a:r>
                  <a:rPr lang="zh-CN" altLang="en-US" sz="1000" dirty="0">
                    <a:solidFill>
                      <a:srgbClr val="000000"/>
                    </a:solidFill>
                    <a:latin typeface="微软雅黑" panose="020B0503020204020204" pitchFamily="34" charset="-122"/>
                    <a:ea typeface="微软雅黑" panose="020B0503020204020204" pitchFamily="34" charset="-122"/>
                  </a:rPr>
                  <a:t>冗余</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11" name="TextBox 5"/>
              <p:cNvSpPr txBox="1">
                <a:spLocks noChangeArrowheads="1"/>
              </p:cNvSpPr>
              <p:nvPr/>
            </p:nvSpPr>
            <p:spPr bwMode="auto">
              <a:xfrm>
                <a:off x="189463" y="3636756"/>
                <a:ext cx="1715702" cy="246221"/>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rgbClr val="000000"/>
                    </a:solidFill>
                    <a:latin typeface="微软雅黑" panose="020B0503020204020204" pitchFamily="34" charset="-122"/>
                    <a:ea typeface="微软雅黑" panose="020B0503020204020204" pitchFamily="34" charset="-122"/>
                  </a:rPr>
                  <a:t>前置</a:t>
                </a:r>
                <a:r>
                  <a:rPr lang="en-US" altLang="zh-CN" sz="1000" b="1" dirty="0">
                    <a:solidFill>
                      <a:srgbClr val="FF0000"/>
                    </a:solidFill>
                    <a:latin typeface="微软雅黑" panose="020B0503020204020204" pitchFamily="34" charset="-122"/>
                    <a:ea typeface="微软雅黑" panose="020B0503020204020204" pitchFamily="34" charset="-122"/>
                  </a:rPr>
                  <a:t>12</a:t>
                </a:r>
                <a:r>
                  <a:rPr lang="zh-CN" altLang="en-US" sz="1000" dirty="0">
                    <a:solidFill>
                      <a:srgbClr val="000000"/>
                    </a:solidFill>
                    <a:latin typeface="微软雅黑" panose="020B0503020204020204" pitchFamily="34" charset="-122"/>
                    <a:ea typeface="微软雅黑" panose="020B0503020204020204" pitchFamily="34" charset="-122"/>
                  </a:rPr>
                  <a:t>块</a:t>
                </a:r>
                <a:r>
                  <a:rPr lang="en-US" altLang="zh-CN" sz="1000" dirty="0">
                    <a:solidFill>
                      <a:srgbClr val="000000"/>
                    </a:solidFill>
                    <a:latin typeface="微软雅黑" panose="020B0503020204020204" pitchFamily="34" charset="-122"/>
                    <a:ea typeface="微软雅黑" panose="020B0503020204020204" pitchFamily="34" charset="-122"/>
                  </a:rPr>
                  <a:t>3.5</a:t>
                </a:r>
                <a:r>
                  <a:rPr lang="zh-CN" altLang="en-US" sz="1000" dirty="0">
                    <a:solidFill>
                      <a:srgbClr val="000000"/>
                    </a:solidFill>
                    <a:latin typeface="微软雅黑" panose="020B0503020204020204" pitchFamily="34" charset="-122"/>
                    <a:ea typeface="微软雅黑" panose="020B0503020204020204" pitchFamily="34" charset="-122"/>
                  </a:rPr>
                  <a:t>寸热插拔硬盘</a:t>
                </a:r>
                <a:endParaRPr lang="en-US" altLang="zh-CN" sz="1000" dirty="0">
                  <a:solidFill>
                    <a:srgbClr val="000000"/>
                  </a:solidFill>
                  <a:latin typeface="微软雅黑" panose="020B0503020204020204" pitchFamily="34" charset="-122"/>
                  <a:ea typeface="微软雅黑" panose="020B0503020204020204" pitchFamily="34" charset="-122"/>
                </a:endParaRPr>
              </a:p>
            </p:txBody>
          </p:sp>
          <p:sp>
            <p:nvSpPr>
              <p:cNvPr id="12" name="TextBox 12"/>
              <p:cNvSpPr txBox="1">
                <a:spLocks noChangeArrowheads="1"/>
              </p:cNvSpPr>
              <p:nvPr/>
            </p:nvSpPr>
            <p:spPr bwMode="auto">
              <a:xfrm>
                <a:off x="2250420" y="3942021"/>
                <a:ext cx="1720199" cy="246221"/>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00" dirty="0">
                    <a:latin typeface="微软雅黑" panose="020B0503020204020204" pitchFamily="34" charset="-122"/>
                    <a:ea typeface="微软雅黑" panose="020B0503020204020204" pitchFamily="34" charset="-122"/>
                  </a:rPr>
                  <a:t>智能监控服务器健康度</a:t>
                </a:r>
                <a:endParaRPr lang="en-US" altLang="zh-CN" sz="1000" dirty="0">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4215392" y="2741017"/>
                <a:ext cx="941970" cy="400110"/>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000" b="1" dirty="0">
                    <a:solidFill>
                      <a:srgbClr val="FF0000"/>
                    </a:solidFill>
                    <a:latin typeface="微软雅黑" panose="020B0503020204020204" pitchFamily="34" charset="-122"/>
                    <a:ea typeface="微软雅黑" panose="020B0503020204020204" pitchFamily="34" charset="-122"/>
                  </a:rPr>
                  <a:t>16</a:t>
                </a:r>
                <a:r>
                  <a:rPr lang="zh-CN" altLang="en-US" sz="1000" dirty="0">
                    <a:latin typeface="微软雅黑" panose="020B0503020204020204" pitchFamily="34" charset="-122"/>
                    <a:ea typeface="微软雅黑" panose="020B0503020204020204" pitchFamily="34" charset="-122"/>
                  </a:rPr>
                  <a:t>根</a:t>
                </a:r>
                <a:r>
                  <a:rPr lang="en-US" altLang="zh-CN" sz="1000" dirty="0">
                    <a:latin typeface="微软雅黑" panose="020B0503020204020204" pitchFamily="34" charset="-122"/>
                    <a:ea typeface="微软雅黑" panose="020B0503020204020204" pitchFamily="34" charset="-122"/>
                  </a:rPr>
                  <a:t>DDR4</a:t>
                </a:r>
                <a:r>
                  <a:rPr lang="zh-CN" altLang="en-US" sz="1000" dirty="0">
                    <a:latin typeface="微软雅黑" panose="020B0503020204020204" pitchFamily="34" charset="-122"/>
                    <a:ea typeface="微软雅黑" panose="020B0503020204020204" pitchFamily="34" charset="-122"/>
                  </a:rPr>
                  <a:t>内存插槽</a:t>
                </a:r>
                <a:endParaRPr lang="en-US" altLang="zh-CN" sz="1000" dirty="0">
                  <a:latin typeface="+mj-ea"/>
                </a:endParaRPr>
              </a:p>
            </p:txBody>
          </p:sp>
          <p:sp>
            <p:nvSpPr>
              <p:cNvPr id="14" name="TextBox 15"/>
              <p:cNvSpPr txBox="1">
                <a:spLocks noChangeArrowheads="1"/>
              </p:cNvSpPr>
              <p:nvPr/>
            </p:nvSpPr>
            <p:spPr bwMode="auto">
              <a:xfrm>
                <a:off x="4104855" y="1624215"/>
                <a:ext cx="1442049" cy="246221"/>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微软雅黑" panose="020B0503020204020204" pitchFamily="34" charset="-122"/>
                    <a:ea typeface="微软雅黑" panose="020B0503020204020204" pitchFamily="34" charset="-122"/>
                  </a:rPr>
                  <a:t>标准</a:t>
                </a:r>
                <a:r>
                  <a:rPr lang="en-US" altLang="zh-CN" sz="1000" dirty="0" err="1">
                    <a:latin typeface="微软雅黑" panose="020B0503020204020204" pitchFamily="34" charset="-122"/>
                    <a:ea typeface="微软雅黑" panose="020B0503020204020204" pitchFamily="34" charset="-122"/>
                  </a:rPr>
                  <a:t>PCIe</a:t>
                </a:r>
                <a:r>
                  <a:rPr lang="zh-CN" altLang="en-US" sz="1000" dirty="0">
                    <a:latin typeface="微软雅黑" panose="020B0503020204020204" pitchFamily="34" charset="-122"/>
                    <a:ea typeface="微软雅黑" panose="020B0503020204020204" pitchFamily="34" charset="-122"/>
                  </a:rPr>
                  <a:t>插槽（半高）</a:t>
                </a: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541" y="1572555"/>
                <a:ext cx="751546" cy="581356"/>
              </a:xfrm>
              <a:prstGeom prst="rect">
                <a:avLst/>
              </a:prstGeom>
            </p:spPr>
          </p:pic>
        </p:grpSp>
        <p:sp>
          <p:nvSpPr>
            <p:cNvPr id="6" name="TextBox 27"/>
            <p:cNvSpPr txBox="1">
              <a:spLocks noChangeArrowheads="1"/>
            </p:cNvSpPr>
            <p:nvPr/>
          </p:nvSpPr>
          <p:spPr bwMode="auto">
            <a:xfrm>
              <a:off x="761479" y="2230787"/>
              <a:ext cx="1388271" cy="246221"/>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solidFill>
                    <a:srgbClr val="FF0000"/>
                  </a:solidFill>
                  <a:latin typeface="微软雅黑" panose="020B0503020204020204" pitchFamily="34" charset="-122"/>
                  <a:ea typeface="微软雅黑" panose="020B0503020204020204" pitchFamily="34" charset="-122"/>
                </a:rPr>
                <a:t>3</a:t>
              </a:r>
              <a:r>
                <a:rPr lang="zh-CN" altLang="en-US" sz="1000" dirty="0">
                  <a:solidFill>
                    <a:srgbClr val="000000"/>
                  </a:solidFill>
                  <a:latin typeface="微软雅黑" panose="020B0503020204020204" pitchFamily="34" charset="-122"/>
                  <a:ea typeface="微软雅黑" panose="020B0503020204020204" pitchFamily="34" charset="-122"/>
                </a:rPr>
                <a:t>颗智能调控风扇</a:t>
              </a:r>
              <a:endParaRPr lang="en-US" altLang="zh-CN" sz="1000" dirty="0">
                <a:solidFill>
                  <a:srgbClr val="000000"/>
                </a:solidFill>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9838" t="6601" r="5113" b="2401"/>
          <a:stretch/>
        </p:blipFill>
        <p:spPr>
          <a:xfrm>
            <a:off x="1642945" y="2088022"/>
            <a:ext cx="2764061" cy="1663555"/>
          </a:xfrm>
          <a:prstGeom prst="rect">
            <a:avLst/>
          </a:prstGeom>
        </p:spPr>
      </p:pic>
      <p:cxnSp>
        <p:nvCxnSpPr>
          <p:cNvPr id="25" name="肘形连接符 24"/>
          <p:cNvCxnSpPr/>
          <p:nvPr/>
        </p:nvCxnSpPr>
        <p:spPr bwMode="auto">
          <a:xfrm rot="10800000" flipV="1">
            <a:off x="1100754" y="3219822"/>
            <a:ext cx="1094982" cy="66376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bwMode="auto">
          <a:xfrm rot="16200000" flipH="1">
            <a:off x="2555413" y="3735838"/>
            <a:ext cx="701320" cy="268543"/>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bwMode="auto">
          <a:xfrm>
            <a:off x="3339626" y="2738365"/>
            <a:ext cx="944342" cy="453936"/>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bwMode="auto">
          <a:xfrm flipV="1">
            <a:off x="3670079" y="2018872"/>
            <a:ext cx="613889" cy="376016"/>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endCxn id="9" idx="2"/>
          </p:cNvCxnSpPr>
          <p:nvPr/>
        </p:nvCxnSpPr>
        <p:spPr bwMode="auto">
          <a:xfrm rot="5400000" flipH="1" flipV="1">
            <a:off x="3420677" y="1713376"/>
            <a:ext cx="627787" cy="43869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bwMode="auto">
          <a:xfrm rot="16200000" flipV="1">
            <a:off x="2652051" y="1697463"/>
            <a:ext cx="714998" cy="399134"/>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bwMode="auto">
          <a:xfrm rot="10800000">
            <a:off x="1715137" y="2075163"/>
            <a:ext cx="1442882" cy="357499"/>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p:nvPr/>
        </p:nvCxnSpPr>
        <p:spPr bwMode="auto">
          <a:xfrm rot="10800000" flipV="1">
            <a:off x="1494451" y="2635848"/>
            <a:ext cx="1277350" cy="150736"/>
          </a:xfrm>
          <a:prstGeom prst="bentConnector3">
            <a:avLst>
              <a:gd name="adj1" fmla="val 50000"/>
            </a:avLst>
          </a:prstGeom>
          <a:ln w="15875">
            <a:solidFill>
              <a:srgbClr val="FF0000"/>
            </a:solidFill>
            <a:prstDash val="sysDash"/>
            <a:headEnd type="oval" w="sm" len="med"/>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746400" y="915566"/>
            <a:ext cx="3054316" cy="307527"/>
          </a:xfrm>
          <a:prstGeom prst="rect">
            <a:avLst/>
          </a:prstGeom>
          <a:solidFill>
            <a:srgbClr val="B00000"/>
          </a:solidFill>
        </p:spPr>
        <p:style>
          <a:lnRef idx="1">
            <a:schemeClr val="accent2"/>
          </a:lnRef>
          <a:fillRef idx="3">
            <a:schemeClr val="accent2"/>
          </a:fillRef>
          <a:effectRef idx="2">
            <a:schemeClr val="accent2"/>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500" b="1" dirty="0">
                <a:solidFill>
                  <a:schemeClr val="bg1"/>
                </a:solidFill>
                <a:latin typeface="微软雅黑" panose="020B0503020204020204" pitchFamily="34" charset="-122"/>
                <a:ea typeface="微软雅黑" panose="020B0503020204020204" pitchFamily="34" charset="-122"/>
              </a:rPr>
              <a:t>H520-G30</a:t>
            </a:r>
            <a:r>
              <a:rPr lang="zh-CN" altLang="en-US" sz="1500" b="1" dirty="0">
                <a:solidFill>
                  <a:schemeClr val="bg1"/>
                </a:solidFill>
                <a:latin typeface="微软雅黑" panose="020B0503020204020204" pitchFamily="34" charset="-122"/>
                <a:ea typeface="微软雅黑" panose="020B0503020204020204" pitchFamily="34" charset="-122"/>
              </a:rPr>
              <a:t>：性价比首选</a:t>
            </a:r>
          </a:p>
        </p:txBody>
      </p:sp>
      <p:sp>
        <p:nvSpPr>
          <p:cNvPr id="45" name="TextBox 12"/>
          <p:cNvSpPr txBox="1">
            <a:spLocks noChangeArrowheads="1"/>
          </p:cNvSpPr>
          <p:nvPr/>
        </p:nvSpPr>
        <p:spPr bwMode="auto">
          <a:xfrm>
            <a:off x="5707618" y="1264885"/>
            <a:ext cx="3544722" cy="1200329"/>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系统最多</a:t>
            </a:r>
            <a:r>
              <a:rPr lang="en-US" altLang="zh-CN" sz="1200" b="1" dirty="0">
                <a:solidFill>
                  <a:srgbClr val="FF0000"/>
                </a:solidFill>
                <a:latin typeface="微软雅黑" panose="020B0503020204020204" pitchFamily="34" charset="-122"/>
                <a:ea typeface="微软雅黑" panose="020B0503020204020204" pitchFamily="34" charset="-122"/>
              </a:rPr>
              <a:t>32</a:t>
            </a:r>
            <a:r>
              <a:rPr lang="zh-CN" altLang="en-US" sz="1200" dirty="0">
                <a:latin typeface="微软雅黑" panose="020B0503020204020204" pitchFamily="34" charset="-122"/>
                <a:ea typeface="微软雅黑" panose="020B0503020204020204" pitchFamily="34" charset="-122"/>
              </a:rPr>
              <a:t>个算核，满足主流计算能力要求</a:t>
            </a:r>
            <a:endParaRPr lang="en-US" altLang="zh-CN" sz="1200" dirty="0">
              <a:latin typeface="微软雅黑" panose="020B0503020204020204" pitchFamily="34" charset="-122"/>
              <a:ea typeface="微软雅黑" panose="020B0503020204020204" pitchFamily="34" charset="-122"/>
            </a:endParaRPr>
          </a:p>
          <a:p>
            <a:pPr>
              <a:lnSpc>
                <a:spcPct val="200000"/>
              </a:lnSpc>
            </a:pPr>
            <a:r>
              <a:rPr lang="en-US" altLang="zh-CN" sz="1200" dirty="0">
                <a:latin typeface="微软雅黑" panose="020B0503020204020204" pitchFamily="34" charset="-122"/>
                <a:ea typeface="微软雅黑" panose="020B0503020204020204" pitchFamily="34" charset="-122"/>
              </a:rPr>
              <a:t>SPECint_rate_base2006</a:t>
            </a:r>
            <a:r>
              <a:rPr lang="zh-CN" altLang="en-US" sz="1200" dirty="0">
                <a:latin typeface="微软雅黑" panose="020B0503020204020204" pitchFamily="34" charset="-122"/>
                <a:ea typeface="微软雅黑" panose="020B0503020204020204" pitchFamily="34" charset="-122"/>
              </a:rPr>
              <a:t>跑分</a:t>
            </a:r>
            <a:endParaRPr lang="en-US" altLang="zh-CN" sz="1200" dirty="0">
              <a:latin typeface="微软雅黑" panose="020B0503020204020204" pitchFamily="34" charset="-122"/>
              <a:ea typeface="微软雅黑" panose="020B0503020204020204" pitchFamily="34" charset="-122"/>
            </a:endParaRPr>
          </a:p>
          <a:p>
            <a:pPr>
              <a:lnSpc>
                <a:spcPct val="200000"/>
              </a:lnSpc>
            </a:pPr>
            <a:endParaRPr lang="en-US" altLang="zh-CN" sz="1200" dirty="0">
              <a:latin typeface="微软雅黑" panose="020B0503020204020204" pitchFamily="34" charset="-122"/>
              <a:ea typeface="微软雅黑" panose="020B0503020204020204" pitchFamily="34" charset="-122"/>
            </a:endParaRPr>
          </a:p>
        </p:txBody>
      </p:sp>
      <p:sp>
        <p:nvSpPr>
          <p:cNvPr id="46" name="矩形 45"/>
          <p:cNvSpPr/>
          <p:nvPr/>
        </p:nvSpPr>
        <p:spPr>
          <a:xfrm>
            <a:off x="5823599" y="2090476"/>
            <a:ext cx="2324100" cy="354023"/>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 name="矩形 46"/>
          <p:cNvSpPr/>
          <p:nvPr/>
        </p:nvSpPr>
        <p:spPr>
          <a:xfrm>
            <a:off x="5823599" y="2566956"/>
            <a:ext cx="2110740" cy="354023"/>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8199260" y="2063329"/>
            <a:ext cx="691215" cy="338554"/>
          </a:xfrm>
          <a:prstGeom prst="rect">
            <a:avLst/>
          </a:prstGeom>
          <a:noFill/>
        </p:spPr>
        <p:txBody>
          <a:bodyPr wrap="none" rtlCol="0">
            <a:spAutoFit/>
          </a:bodyPr>
          <a:lstStyle/>
          <a:p>
            <a:r>
              <a:rPr lang="en-US" altLang="zh-CN" sz="1600" dirty="0">
                <a:solidFill>
                  <a:srgbClr val="FF0000"/>
                </a:solidFill>
                <a:latin typeface="微软雅黑" panose="020B0503020204020204" pitchFamily="34" charset="-122"/>
                <a:ea typeface="微软雅黑" panose="020B0503020204020204" pitchFamily="34" charset="-122"/>
              </a:rPr>
              <a:t>1220</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025288" y="2566956"/>
            <a:ext cx="691215" cy="338554"/>
          </a:xfrm>
          <a:prstGeom prst="rect">
            <a:avLst/>
          </a:prstGeom>
          <a:noFill/>
        </p:spPr>
        <p:txBody>
          <a:bodyPr wrap="none" rtlCol="0">
            <a:spAutoFit/>
          </a:bodyPr>
          <a:lstStyle/>
          <a:p>
            <a:r>
              <a:rPr lang="en-US" altLang="zh-CN" sz="1600" dirty="0">
                <a:solidFill>
                  <a:srgbClr val="FF0000"/>
                </a:solidFill>
                <a:latin typeface="微软雅黑" panose="020B0503020204020204" pitchFamily="34" charset="-122"/>
                <a:ea typeface="微软雅黑" panose="020B0503020204020204" pitchFamily="34" charset="-122"/>
              </a:rPr>
              <a:t>1210</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389780" y="2142026"/>
            <a:ext cx="1078309" cy="276999"/>
          </a:xfrm>
          <a:prstGeom prst="rect">
            <a:avLst/>
          </a:prstGeom>
          <a:noFill/>
        </p:spPr>
        <p:txBody>
          <a:bodyPr wrap="none" rtlCol="0">
            <a:spAutoFit/>
          </a:bodyPr>
          <a:lstStyle/>
          <a:p>
            <a:r>
              <a:rPr lang="en-US" altLang="zh-CN" sz="1200" dirty="0" err="1">
                <a:solidFill>
                  <a:schemeClr val="tx1">
                    <a:lumMod val="85000"/>
                    <a:lumOff val="15000"/>
                  </a:schemeClr>
                </a:solidFill>
                <a:latin typeface="微软雅黑" panose="020B0503020204020204" pitchFamily="34" charset="-122"/>
                <a:ea typeface="微软雅黑" panose="020B0503020204020204" pitchFamily="34" charset="-122"/>
              </a:rPr>
              <a:t>Hygon</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5185</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401670" y="2605467"/>
            <a:ext cx="957634" cy="276999"/>
          </a:xfrm>
          <a:prstGeom prst="rect">
            <a:avLst/>
          </a:prstGeom>
          <a:noFill/>
        </p:spPr>
        <p:txBody>
          <a:bodyPr wrap="none" rtlCol="0">
            <a:spAutoFit/>
          </a:bodyPr>
          <a:lstStyle/>
          <a:p>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Intel  5118</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上箭头 51"/>
          <p:cNvSpPr/>
          <p:nvPr/>
        </p:nvSpPr>
        <p:spPr>
          <a:xfrm>
            <a:off x="8800716" y="2305639"/>
            <a:ext cx="144780" cy="362128"/>
          </a:xfrm>
          <a:prstGeom prst="up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TextBox 12"/>
          <p:cNvSpPr txBox="1">
            <a:spLocks noChangeArrowheads="1"/>
          </p:cNvSpPr>
          <p:nvPr/>
        </p:nvSpPr>
        <p:spPr bwMode="auto">
          <a:xfrm>
            <a:off x="5730737" y="3045161"/>
            <a:ext cx="3544722" cy="461665"/>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扩展力足够高，</a:t>
            </a:r>
            <a:r>
              <a:rPr lang="en-US" altLang="zh-CN" sz="1200" b="1" dirty="0">
                <a:solidFill>
                  <a:srgbClr val="FF0000"/>
                </a:solidFill>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a:t>
            </a:r>
            <a:r>
              <a:rPr lang="en-US" altLang="zh-CN" sz="1200" dirty="0" err="1">
                <a:latin typeface="微软雅黑" panose="020B0503020204020204" pitchFamily="34" charset="-122"/>
                <a:ea typeface="微软雅黑" panose="020B0503020204020204" pitchFamily="34" charset="-122"/>
              </a:rPr>
              <a:t>PCIe</a:t>
            </a:r>
            <a:r>
              <a:rPr lang="zh-CN" altLang="en-US" sz="1200" dirty="0">
                <a:latin typeface="微软雅黑" panose="020B0503020204020204" pitchFamily="34" charset="-122"/>
                <a:ea typeface="微软雅黑" panose="020B0503020204020204" pitchFamily="34" charset="-122"/>
              </a:rPr>
              <a:t>插槽，高吞吐</a:t>
            </a:r>
            <a:endParaRPr lang="en-US" altLang="zh-CN" sz="1200" dirty="0">
              <a:latin typeface="微软雅黑" panose="020B0503020204020204" pitchFamily="34" charset="-122"/>
              <a:ea typeface="微软雅黑" panose="020B0503020204020204" pitchFamily="34" charset="-122"/>
            </a:endParaRPr>
          </a:p>
        </p:txBody>
      </p:sp>
      <p:sp>
        <p:nvSpPr>
          <p:cNvPr id="55" name="TextBox 12"/>
          <p:cNvSpPr txBox="1">
            <a:spLocks noChangeArrowheads="1"/>
          </p:cNvSpPr>
          <p:nvPr/>
        </p:nvSpPr>
        <p:spPr bwMode="auto">
          <a:xfrm>
            <a:off x="5775697" y="4005327"/>
            <a:ext cx="3544722" cy="461665"/>
          </a:xfrm>
          <a:prstGeom prst="rect">
            <a:avLst/>
          </a:prstGeom>
          <a:noFill/>
          <a:ln w="9525">
            <a:noFill/>
            <a:miter lim="800000"/>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成本优势：</a:t>
            </a:r>
            <a:r>
              <a:rPr lang="en-US" altLang="zh-CN" sz="1200" dirty="0">
                <a:latin typeface="微软雅黑" panose="020B0503020204020204" pitchFamily="34" charset="-122"/>
                <a:ea typeface="微软雅黑" panose="020B0503020204020204" pitchFamily="34" charset="-122"/>
              </a:rPr>
              <a:t> PK </a:t>
            </a:r>
          </a:p>
        </p:txBody>
      </p:sp>
      <p:sp>
        <p:nvSpPr>
          <p:cNvPr id="56" name="文本占位符 1"/>
          <p:cNvSpPr txBox="1"/>
          <p:nvPr/>
        </p:nvSpPr>
        <p:spPr>
          <a:xfrm>
            <a:off x="184942" y="179405"/>
            <a:ext cx="5250082" cy="470804"/>
          </a:xfrm>
          <a:prstGeom prst="rect">
            <a:avLst/>
          </a:prstGeom>
        </p:spPr>
        <p:txBody>
          <a:bodyPr>
            <a:noAutofit/>
          </a:bodyPr>
          <a:lstStyle>
            <a:lvl1pPr marL="457200" indent="-457200" algn="l" defTabSz="609600" rtl="0" eaLnBrk="1" latinLnBrk="0" hangingPunct="1">
              <a:spcBef>
                <a:spcPct val="20000"/>
              </a:spcBef>
              <a:buFont typeface="Arial" panose="020B0604020202020204"/>
              <a:buChar char="•"/>
              <a:defRPr sz="3200" kern="1200">
                <a:solidFill>
                  <a:schemeClr val="tx1"/>
                </a:solidFill>
                <a:latin typeface="微软雅黑" panose="020B0503020204020204" pitchFamily="34" charset="-122"/>
                <a:ea typeface="微软雅黑" panose="020B0503020204020204" pitchFamily="34" charset="-122"/>
                <a:cs typeface="+mn-cs"/>
              </a:defRPr>
            </a:lvl1pPr>
            <a:lvl2pPr marL="990600" indent="-381000" algn="l" defTabSz="609600" rtl="0" eaLnBrk="1" latinLnBrk="0" hangingPunct="1">
              <a:spcBef>
                <a:spcPct val="20000"/>
              </a:spcBef>
              <a:buFont typeface="Arial" panose="020B0604020202020204"/>
              <a:buChar char="–"/>
              <a:defRPr sz="3200" kern="1200">
                <a:solidFill>
                  <a:schemeClr val="tx1"/>
                </a:solidFill>
                <a:latin typeface="微软雅黑" panose="020B0503020204020204" pitchFamily="34" charset="-122"/>
                <a:ea typeface="微软雅黑" panose="020B0503020204020204" pitchFamily="34" charset="-122"/>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微软雅黑" panose="020B0503020204020204" pitchFamily="34" charset="-122"/>
                <a:ea typeface="微软雅黑" panose="020B0503020204020204" pitchFamily="34" charset="-122"/>
                <a:cs typeface="+mn-cs"/>
              </a:defRPr>
            </a:lvl3pPr>
            <a:lvl4pPr marL="2133600" indent="-304800" algn="l" defTabSz="609600" rtl="0" eaLnBrk="1" latinLnBrk="0" hangingPunct="1">
              <a:spcBef>
                <a:spcPct val="20000"/>
              </a:spcBef>
              <a:buFont typeface="Arial" panose="020B0604020202020204"/>
              <a:buChar char="–"/>
              <a:defRPr sz="3200" kern="1200">
                <a:solidFill>
                  <a:schemeClr val="tx1"/>
                </a:solidFill>
                <a:latin typeface="微软雅黑" panose="020B0503020204020204" pitchFamily="34" charset="-122"/>
                <a:ea typeface="微软雅黑" panose="020B0503020204020204" pitchFamily="34" charset="-122"/>
                <a:cs typeface="+mn-cs"/>
              </a:defRPr>
            </a:lvl4pPr>
            <a:lvl5pPr marL="2743200" indent="-304800" algn="l" defTabSz="609600" rtl="0" eaLnBrk="1" latinLnBrk="0" hangingPunct="1">
              <a:spcBef>
                <a:spcPct val="20000"/>
              </a:spcBef>
              <a:buFont typeface="Arial" panose="020B0604020202020204"/>
              <a:buChar char="»"/>
              <a:defRPr sz="3200" kern="1200">
                <a:solidFill>
                  <a:schemeClr val="tx1"/>
                </a:solidFill>
                <a:latin typeface="微软雅黑" panose="020B0503020204020204" pitchFamily="34" charset="-122"/>
                <a:ea typeface="微软雅黑" panose="020B0503020204020204" pitchFamily="34" charset="-122"/>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a:lstStyle>
          <a:p>
            <a:pPr marL="0" indent="0">
              <a:buNone/>
            </a:pPr>
            <a:r>
              <a:rPr lang="zh-CN" altLang="en-US" sz="2000" b="1" dirty="0">
                <a:solidFill>
                  <a:schemeClr val="tx1">
                    <a:lumMod val="75000"/>
                    <a:lumOff val="25000"/>
                  </a:schemeClr>
                </a:solidFill>
              </a:rPr>
              <a:t>主流双路服务器  </a:t>
            </a:r>
            <a:r>
              <a:rPr lang="en-US" altLang="zh-CN" sz="2000" b="1" dirty="0">
                <a:solidFill>
                  <a:schemeClr val="tx1">
                    <a:lumMod val="75000"/>
                    <a:lumOff val="25000"/>
                  </a:schemeClr>
                </a:solidFill>
              </a:rPr>
              <a:t>H520-G30</a:t>
            </a:r>
            <a:endParaRPr lang="zh-CN" altLang="en-US" sz="2000" b="1" dirty="0">
              <a:solidFill>
                <a:schemeClr val="tx1">
                  <a:lumMod val="75000"/>
                  <a:lumOff val="25000"/>
                </a:schemeClr>
              </a:solidFill>
            </a:endParaRPr>
          </a:p>
        </p:txBody>
      </p:sp>
    </p:spTree>
    <p:extLst>
      <p:ext uri="{BB962C8B-B14F-4D97-AF65-F5344CB8AC3E}">
        <p14:creationId xmlns:p14="http://schemas.microsoft.com/office/powerpoint/2010/main" val="3538871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269"/>
  <p:tag name="MH_SECTIONID" val="270,271,"/>
</p:tagLst>
</file>

<file path=ppt/theme/theme1.xml><?xml version="1.0" encoding="utf-8"?>
<a:theme xmlns:a="http://schemas.openxmlformats.org/drawingml/2006/main" name="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20000"/>
          </a:lnSpc>
          <a:defRPr sz="1600" dirty="0" smtClean="0">
            <a:solidFill>
              <a:schemeClr val="tx1">
                <a:lumMod val="75000"/>
                <a:lumOff val="25000"/>
              </a:schemeClr>
            </a:solidFil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演示文稿2</Template>
  <TotalTime>4118</TotalTime>
  <Words>3285</Words>
  <Application>Microsoft Office PowerPoint</Application>
  <PresentationFormat>全屏显示(16:9)</PresentationFormat>
  <Paragraphs>639</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Microsoft YaHei Light</vt:lpstr>
      <vt:lpstr>等线</vt:lpstr>
      <vt:lpstr>宋体</vt:lpstr>
      <vt:lpstr>微软雅黑</vt:lpstr>
      <vt:lpstr>Arial</vt:lpstr>
      <vt:lpstr>Calibri</vt:lpstr>
      <vt:lpstr>Impact</vt:lpstr>
      <vt:lpstr>Wingdings</vt:lpstr>
      <vt:lpstr>演示文稿2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sugon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用户47</dc:creator>
  <cp:lastModifiedBy>qiu hw</cp:lastModifiedBy>
  <cp:revision>578</cp:revision>
  <dcterms:created xsi:type="dcterms:W3CDTF">2011-03-28T03:13:39Z</dcterms:created>
  <dcterms:modified xsi:type="dcterms:W3CDTF">2021-07-12T11:26:52Z</dcterms:modified>
</cp:coreProperties>
</file>